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632" r:id="rId5"/>
    <p:sldId id="370" r:id="rId6"/>
    <p:sldId id="639" r:id="rId7"/>
    <p:sldId id="640" r:id="rId8"/>
    <p:sldId id="633" r:id="rId9"/>
    <p:sldId id="634" r:id="rId10"/>
    <p:sldId id="635" r:id="rId11"/>
    <p:sldId id="636" r:id="rId12"/>
    <p:sldId id="637" r:id="rId13"/>
    <p:sldId id="623" r:id="rId14"/>
    <p:sldId id="624" r:id="rId15"/>
    <p:sldId id="625" r:id="rId16"/>
    <p:sldId id="626" r:id="rId17"/>
    <p:sldId id="627" r:id="rId18"/>
    <p:sldId id="261" r:id="rId19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315" autoAdjust="0"/>
    <p:restoredTop sz="98873" autoAdjust="0"/>
  </p:normalViewPr>
  <p:slideViewPr>
    <p:cSldViewPr snapToObjects="1">
      <p:cViewPr varScale="1">
        <p:scale>
          <a:sx n="91" d="100"/>
          <a:sy n="91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02" tIns="48501" rIns="97002" bIns="48501" numCol="1" anchor="t" anchorCtr="0" compatLnSpc="1">
            <a:prstTxWarp prst="textNoShape">
              <a:avLst/>
            </a:prstTxWarp>
          </a:bodyPr>
          <a:lstStyle>
            <a:lvl1pPr defTabSz="4842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4" y="0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02" tIns="48501" rIns="97002" bIns="48501" numCol="1" anchor="t" anchorCtr="0" compatLnSpc="1">
            <a:prstTxWarp prst="textNoShape">
              <a:avLst/>
            </a:prstTxWarp>
          </a:bodyPr>
          <a:lstStyle>
            <a:lvl1pPr algn="r" defTabSz="484231">
              <a:defRPr sz="1200"/>
            </a:lvl1pPr>
          </a:lstStyle>
          <a:p>
            <a:pPr>
              <a:defRPr/>
            </a:pPr>
            <a:fld id="{000796EC-26FD-413A-B817-EB9D416B40BD}" type="datetimeFigureOut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19172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02" tIns="48501" rIns="97002" bIns="48501" numCol="1" anchor="b" anchorCtr="0" compatLnSpc="1">
            <a:prstTxWarp prst="textNoShape">
              <a:avLst/>
            </a:prstTxWarp>
          </a:bodyPr>
          <a:lstStyle>
            <a:lvl1pPr defTabSz="4842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4" y="9119172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02" tIns="48501" rIns="97002" bIns="48501" numCol="1" anchor="b" anchorCtr="0" compatLnSpc="1">
            <a:prstTxWarp prst="textNoShape">
              <a:avLst/>
            </a:prstTxWarp>
          </a:bodyPr>
          <a:lstStyle>
            <a:lvl1pPr algn="r" defTabSz="484231">
              <a:defRPr sz="1200"/>
            </a:lvl1pPr>
          </a:lstStyle>
          <a:p>
            <a:pPr>
              <a:defRPr/>
            </a:pPr>
            <a:fld id="{05E4763E-72E8-494D-99B3-F23481865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7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02" tIns="48501" rIns="97002" bIns="48501" numCol="1" anchor="t" anchorCtr="0" compatLnSpc="1">
            <a:prstTxWarp prst="textNoShape">
              <a:avLst/>
            </a:prstTxWarp>
          </a:bodyPr>
          <a:lstStyle>
            <a:lvl1pPr defTabSz="4842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4" y="0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02" tIns="48501" rIns="97002" bIns="48501" numCol="1" anchor="t" anchorCtr="0" compatLnSpc="1">
            <a:prstTxWarp prst="textNoShape">
              <a:avLst/>
            </a:prstTxWarp>
          </a:bodyPr>
          <a:lstStyle>
            <a:lvl1pPr algn="r" defTabSz="484231">
              <a:defRPr sz="1200"/>
            </a:lvl1pPr>
          </a:lstStyle>
          <a:p>
            <a:pPr>
              <a:defRPr/>
            </a:pPr>
            <a:fld id="{FD3C1318-5C07-48DE-AA83-CA2913B8CFF9}" type="datetimeFigureOut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4" y="4561228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02" tIns="48501" rIns="97002" bIns="48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9172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02" tIns="48501" rIns="97002" bIns="48501" numCol="1" anchor="b" anchorCtr="0" compatLnSpc="1">
            <a:prstTxWarp prst="textNoShape">
              <a:avLst/>
            </a:prstTxWarp>
          </a:bodyPr>
          <a:lstStyle>
            <a:lvl1pPr defTabSz="4842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4" y="9119172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02" tIns="48501" rIns="97002" bIns="48501" numCol="1" anchor="b" anchorCtr="0" compatLnSpc="1">
            <a:prstTxWarp prst="textNoShape">
              <a:avLst/>
            </a:prstTxWarp>
          </a:bodyPr>
          <a:lstStyle>
            <a:lvl1pPr algn="r" defTabSz="484231">
              <a:defRPr sz="1200"/>
            </a:lvl1pPr>
          </a:lstStyle>
          <a:p>
            <a:pPr>
              <a:defRPr/>
            </a:pPr>
            <a:fld id="{6A9E8373-C409-4531-9C8D-35E02D3DF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74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7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79E27-FB77-4024-9FB4-51261483C487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0B10-FADD-49C4-9195-7EE858E27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85E30-5BFF-4C9D-87ED-9593090D850E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E334-A8CC-4BE1-A1AA-E68EE73EC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60A4-5FF4-4C5C-BCC9-CC99F665A622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CF12-3F79-4EDB-8760-211903660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6D38E-59DC-4198-96A4-3E52A2858512}" type="datetime1">
              <a:rPr lang="en-US" smtClean="0"/>
              <a:t>3/12/2024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4A3F9-3338-4D63-9340-17ABB627030E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9CEF5-1C0B-4BA0-9E7D-6D7080F2A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0247F-7C2C-4083-8BF2-02C29FF56997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4691-4F23-4B42-B92D-807446DFC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DF2B-0026-4835-A80B-114D3A1083F0}" type="datetime1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C696-A457-4277-9DAA-8D5D0985E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E1735-7C9C-4883-85F9-D3BB13B566FF}" type="datetime1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344A4-7E0A-4001-AF1A-53EC84C1F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F985-574B-49EB-A6AC-283FCE31238F}" type="datetime1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5C729-2F12-4413-9125-98EF451B0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4D60-9049-45F9-BDDE-8A78B01A6423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D70B-AA1A-41F0-ADE9-C59940870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2DDB1-53E0-4F03-BF7E-24C45696B0E5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F3897-FFD0-47FD-93C8-E82F02266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D2484B-80CB-4FA5-BBD2-7B3F020BA8B5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8D204F-8341-48AB-81CC-F51F943B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04800" y="533402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latin typeface="Georgia" pitchFamily="18" charset="0"/>
                <a:cs typeface="Georgia" pitchFamily="18" charset="0"/>
              </a:rPr>
              <a:t>Startups: Incorporation, Funding, Contracts, and Intellectual Property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84018" y="2020743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 smtClean="0">
                <a:latin typeface="Georgia" pitchFamily="18" charset="0"/>
                <a:cs typeface="Georgia" pitchFamily="18" charset="0"/>
              </a:rPr>
              <a:t>Professor Barich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 smtClean="0">
                <a:latin typeface="Georgia" pitchFamily="18" charset="0"/>
                <a:cs typeface="Georgia" pitchFamily="18" charset="0"/>
              </a:rPr>
              <a:t>Class </a:t>
            </a:r>
            <a:r>
              <a:rPr lang="en-US" altLang="en-US" sz="3200" dirty="0">
                <a:latin typeface="Georgia" pitchFamily="18" charset="0"/>
                <a:cs typeface="Georgia" pitchFamily="18" charset="0"/>
              </a:rPr>
              <a:t>9</a:t>
            </a:r>
            <a:endParaRPr lang="en-US" altLang="en-US" sz="3200" dirty="0" smtClean="0">
              <a:latin typeface="Georgia" pitchFamily="18" charset="0"/>
              <a:cs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 smtClean="0">
              <a:latin typeface="Georgia" pitchFamily="18" charset="0"/>
              <a:cs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Joint Ventures - 1</a:t>
            </a:r>
          </a:p>
        </p:txBody>
      </p:sp>
      <p:sp>
        <p:nvSpPr>
          <p:cNvPr id="686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Two entities forming an independent business venture either by contract or separate legal entity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Term can be slippery or be used wrongly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Two companies working together while remaining distinct entities is sometimes called a Strategic Alliance – or may be (sloppily) called a JV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The companies might combine resources like: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Product resources – Product components, IP, Know-how, Manufacturing equipment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Monetary resources – Funding, Capital equipment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Logistics/Marketing resources - Distribution channels, co-marketing JV with companies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And others – some reason why it makes commercial sense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CCE8B-B5E6-445C-8F5D-60F056FC1FC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Joint Ventures - 2</a:t>
            </a:r>
          </a:p>
        </p:txBody>
      </p:sp>
      <p:sp>
        <p:nvSpPr>
          <p:cNvPr id="686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You might start out with a straightforward strategic alliance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Example - where you use another company’s distribution chain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But then someone gets the idea to work together more extensively, maybe to design a new 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Who will own the product?  Who will fund it?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When does a product development agreement become a “Joint Venture”?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 clear 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Be sure your corporate partner is OK with it before you start using the term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CCE8B-B5E6-445C-8F5D-60F056FC1F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Joint Ventures - 3</a:t>
            </a:r>
          </a:p>
        </p:txBody>
      </p:sp>
      <p:sp>
        <p:nvSpPr>
          <p:cNvPr id="686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However, at some point, the two companies may agree to form a third distinct entity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T</a:t>
            </a:r>
            <a:r>
              <a:rPr lang="en-US" sz="2400" dirty="0" smtClean="0">
                <a:latin typeface="Georgia" pitchFamily="18" charset="0"/>
              </a:rPr>
              <a:t>ypically called a Joint Venture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However, there is a tremendous amount of latitude about how the new entity may be structured and/or operated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Who will own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Who will run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Who will pay for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Who will get the profits?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Who will contribute IP and who will own the IP it develops?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CCE8B-B5E6-445C-8F5D-60F056FC1FC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Joint Ventures - 4</a:t>
            </a:r>
          </a:p>
        </p:txBody>
      </p:sp>
      <p:sp>
        <p:nvSpPr>
          <p:cNvPr id="686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Biggest sticking typical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Continued funding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Ownership of 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What happens when JV ends?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Management/Control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Competition/cannibalization of sales by JV products and ongoing development at JV partner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Review Model Joint Venture Checklist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CCE8B-B5E6-445C-8F5D-60F056FC1FC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Foreign Joint Ventures</a:t>
            </a:r>
          </a:p>
        </p:txBody>
      </p:sp>
      <p:sp>
        <p:nvSpPr>
          <p:cNvPr id="686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Many countries require foreign companies wishing to enter their market to do so as a JV with a local company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China is big on this</a:t>
            </a:r>
            <a:endParaRPr lang="en-US" dirty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Individual countries may have different requirements with regard to ownership, control, and taxation of JVs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There may also be country-specific requirements such as specific investments in capital or job creation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Note: Many non-US countries exert greater governmental control/oversight of their companies and you may have to negotiate with 3</a:t>
            </a:r>
            <a:r>
              <a:rPr lang="en-US" sz="2400" baseline="30000" dirty="0" smtClean="0">
                <a:latin typeface="Georgia" pitchFamily="18" charset="0"/>
              </a:rPr>
              <a:t>rd</a:t>
            </a:r>
            <a:r>
              <a:rPr lang="en-US" sz="2400" dirty="0" smtClean="0">
                <a:latin typeface="Georgia" pitchFamily="18" charset="0"/>
              </a:rPr>
              <a:t> parties such as trade unions or the government itself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CCE8B-B5E6-445C-8F5D-60F056FC1F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marL="457200" lvl="1" indent="0" algn="ctr" eaLnBrk="1" hangingPunct="1">
              <a:buNone/>
            </a:pPr>
            <a:r>
              <a:rPr lang="en-US" altLang="en-US" sz="4000" dirty="0">
                <a:latin typeface="Georgia" pitchFamily="18" charset="0"/>
                <a:cs typeface="Georgia" pitchFamily="18" charset="0"/>
              </a:rPr>
              <a:t>Questions?</a:t>
            </a:r>
          </a:p>
          <a:p>
            <a:pPr marL="457200" lvl="1" indent="0" algn="ctr" eaLnBrk="1" hangingPunct="1">
              <a:buNone/>
            </a:pPr>
            <a:endParaRPr lang="en-US" altLang="en-US" sz="4000" dirty="0">
              <a:latin typeface="Georgia" pitchFamily="18" charset="0"/>
              <a:cs typeface="Georgia" pitchFamily="18" charset="0"/>
            </a:endParaRPr>
          </a:p>
          <a:p>
            <a:pPr algn="ctr" eaLnBrk="1" hangingPunct="1"/>
            <a:endParaRPr lang="en-US" sz="4400" dirty="0" smtClean="0">
              <a:latin typeface="Georgia" pitchFamily="18" charset="0"/>
            </a:endParaRPr>
          </a:p>
          <a:p>
            <a:pPr eaLnBrk="1" hangingPunct="1"/>
            <a:endParaRPr lang="en-US" sz="4400" dirty="0" smtClean="0">
              <a:latin typeface="Georg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>
                <a:latin typeface="Georgia" pitchFamily="18" charset="0"/>
              </a:rPr>
              <a:t>Reminders</a:t>
            </a:r>
            <a:endParaRPr lang="en-US" dirty="0" smtClean="0">
              <a:latin typeface="Georgia" pitchFamily="18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237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Review Quiz #3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Finish Classes 8 and 9 – End Contracts Section!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Georgia" pitchFamily="18" charset="0"/>
              </a:rPr>
              <a:t>Contracts </a:t>
            </a:r>
            <a:r>
              <a:rPr lang="en-US" sz="2800" dirty="0" smtClean="0">
                <a:latin typeface="Georgia" pitchFamily="18" charset="0"/>
              </a:rPr>
              <a:t>Project Presentation</a:t>
            </a:r>
            <a:endParaRPr lang="en-US" sz="2800" dirty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Great Job!  Send me your Peer Scores</a:t>
            </a:r>
            <a:endParaRPr lang="en-US" sz="2000" dirty="0">
              <a:latin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Georgia" pitchFamily="18" charset="0"/>
              </a:rPr>
              <a:t>Exam #2 – </a:t>
            </a:r>
            <a:r>
              <a:rPr lang="en-US" sz="2800" dirty="0" smtClean="0">
                <a:latin typeface="Georgia" pitchFamily="18" charset="0"/>
              </a:rPr>
              <a:t>Next Week, March 29</a:t>
            </a:r>
            <a:r>
              <a:rPr lang="en-US" sz="2800" baseline="30000" dirty="0" smtClean="0">
                <a:latin typeface="Georgia" pitchFamily="18" charset="0"/>
              </a:rPr>
              <a:t>th</a:t>
            </a:r>
            <a:r>
              <a:rPr lang="en-US" sz="2800" dirty="0" smtClean="0">
                <a:latin typeface="Georgia" pitchFamily="18" charset="0"/>
              </a:rPr>
              <a:t> </a:t>
            </a:r>
            <a:endParaRPr lang="en-US" sz="2800" dirty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Second half of </a:t>
            </a:r>
            <a:r>
              <a:rPr lang="en-US" sz="2400" dirty="0" smtClean="0">
                <a:latin typeface="Georgia" pitchFamily="18" charset="0"/>
              </a:rPr>
              <a:t>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First half is new material on </a:t>
            </a:r>
            <a:r>
              <a:rPr lang="en-US" sz="2400" dirty="0" smtClean="0">
                <a:latin typeface="Georgia" pitchFamily="18" charset="0"/>
              </a:rPr>
              <a:t>IP </a:t>
            </a:r>
            <a:r>
              <a:rPr lang="en-US" sz="2400" dirty="0">
                <a:latin typeface="Georgia" pitchFamily="18" charset="0"/>
              </a:rPr>
              <a:t>that will NOT be on the exam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Georg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Summary -1</a:t>
            </a:r>
          </a:p>
        </p:txBody>
      </p:sp>
      <p:sp>
        <p:nvSpPr>
          <p:cNvPr id="686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Confidentiality Agreements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Make sure clauses are clear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Definition of Confidential Information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Restrictions on Use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Derivation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Still only reveal “need-to-know”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Enforcement may be tough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CCE8B-B5E6-445C-8F5D-60F056FC1FC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Summary -2</a:t>
            </a:r>
          </a:p>
        </p:txBody>
      </p:sp>
      <p:sp>
        <p:nvSpPr>
          <p:cNvPr id="686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Non-Compete Agreements</a:t>
            </a:r>
            <a:endParaRPr lang="en-US" sz="2400" dirty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Courts will not enforce employee non-competes that are more exclusive than required to serve a reasonable business purpose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Reasonable terms for: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Location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Identification of Competitors</a:t>
            </a:r>
            <a:endParaRPr lang="en-US" sz="2000" dirty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Different clauses for employees in different roles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Non-solicitation of clients or vendors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Non-disparagement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Ownership of IP developed after separation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CCE8B-B5E6-445C-8F5D-60F056FC1F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IP Agreements - 1</a:t>
            </a:r>
          </a:p>
        </p:txBody>
      </p:sp>
      <p:sp>
        <p:nvSpPr>
          <p:cNvPr id="686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Most IP agreements are directed to one or mor</a:t>
            </a:r>
            <a:r>
              <a:rPr lang="en-US" sz="2800" dirty="0">
                <a:latin typeface="Georgia" pitchFamily="18" charset="0"/>
              </a:rPr>
              <a:t>e</a:t>
            </a:r>
            <a:r>
              <a:rPr lang="en-US" sz="2800" dirty="0" smtClean="0">
                <a:latin typeface="Georgia" pitchFamily="18" charset="0"/>
              </a:rPr>
              <a:t> of the following: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Recognizing when IP has been created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Documenting ownership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Use/control of the 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Making sure you own all the IP incorporated in your 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Control of derivative rights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Avoiding/resolving infringing on the IP of others</a:t>
            </a:r>
            <a:endParaRPr lang="en-US" sz="20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CCE8B-B5E6-445C-8F5D-60F056FC1F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IP Agreements - 2</a:t>
            </a:r>
          </a:p>
        </p:txBody>
      </p:sp>
      <p:sp>
        <p:nvSpPr>
          <p:cNvPr id="686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Common types of IP Agreements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Assignment – All rights are being transferred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License </a:t>
            </a:r>
            <a:r>
              <a:rPr lang="en-US" dirty="0">
                <a:latin typeface="Georgia" pitchFamily="18" charset="0"/>
              </a:rPr>
              <a:t>– An agreement not to sue you in exchange for something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latin typeface="Georgia" pitchFamily="18" charset="0"/>
              </a:rPr>
              <a:t>General term for a grant of rights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latin typeface="Georgia" pitchFamily="18" charset="0"/>
              </a:rPr>
              <a:t>May be individually negotiated or </a:t>
            </a:r>
            <a:r>
              <a:rPr lang="en-US" sz="2800" dirty="0" smtClean="0">
                <a:latin typeface="Georgia" pitchFamily="18" charset="0"/>
              </a:rPr>
              <a:t>uniform</a:t>
            </a:r>
          </a:p>
          <a:p>
            <a:pPr lvl="2" eaLnBrk="1" hangingPunct="1">
              <a:lnSpc>
                <a:spcPct val="90000"/>
              </a:lnSpc>
            </a:pPr>
            <a:endParaRPr lang="en-US" sz="2800" dirty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Royalties – payments for the use of </a:t>
            </a:r>
            <a:r>
              <a:rPr lang="en-US" dirty="0" smtClean="0">
                <a:latin typeface="Georgia" pitchFamily="18" charset="0"/>
              </a:rPr>
              <a:t>IP in a license agreement</a:t>
            </a:r>
            <a:endParaRPr lang="en-US" dirty="0">
              <a:latin typeface="Georgia" pitchFamily="18" charset="0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en-US" sz="2800" dirty="0">
              <a:latin typeface="Georgia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CCE8B-B5E6-445C-8F5D-60F056FC1F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IP Agreements - </a:t>
            </a:r>
            <a:r>
              <a:rPr lang="en-US" dirty="0">
                <a:latin typeface="Georgia" pitchFamily="18" charset="0"/>
              </a:rPr>
              <a:t>3</a:t>
            </a:r>
            <a:endParaRPr lang="en-US" dirty="0" smtClean="0">
              <a:latin typeface="Georgia" pitchFamily="18" charset="0"/>
            </a:endParaRPr>
          </a:p>
        </p:txBody>
      </p:sp>
      <p:sp>
        <p:nvSpPr>
          <p:cNvPr id="686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Common types of IP Licenses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Exclusive License – Inventor/Author retains ownership, and there is only one licensee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 – Professor licenses their invention to one company to produce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Professor is paid royalties by company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Non-exclusive License -</a:t>
            </a:r>
            <a:r>
              <a:rPr lang="en-US" sz="2400" dirty="0">
                <a:latin typeface="Georgia" pitchFamily="18" charset="0"/>
              </a:rPr>
              <a:t> Inventor/Author retains ownership, and there is </a:t>
            </a:r>
            <a:r>
              <a:rPr lang="en-US" sz="2400" dirty="0" smtClean="0">
                <a:latin typeface="Georgia" pitchFamily="18" charset="0"/>
              </a:rPr>
              <a:t>(or could be) more than one licensee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Professor gives rights to – and is paid by – several companies.  However, licensing fee may be less.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Cross-licensing – exchange of one license for another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May also involve payment of royalties by one or both parties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CCE8B-B5E6-445C-8F5D-60F056FC1FC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IP Agreements - 4</a:t>
            </a:r>
          </a:p>
        </p:txBody>
      </p:sp>
      <p:sp>
        <p:nvSpPr>
          <p:cNvPr id="686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Typical limitations on license terms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Geographic scope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 – license for individual countries or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 - License fee decreases in later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Type of goods/use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 - Lower cost goods get a cheaper license fee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Quantity/dollar amount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First goods may be produced without royalty, then low royalty, then greater royalty - or </a:t>
            </a:r>
            <a:r>
              <a:rPr lang="en-US" i="1" dirty="0" smtClean="0">
                <a:latin typeface="Georgia" pitchFamily="18" charset="0"/>
              </a:rPr>
              <a:t>vice versa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Can </a:t>
            </a:r>
            <a:r>
              <a:rPr lang="en-US" dirty="0" smtClean="0">
                <a:latin typeface="Georgia" pitchFamily="18" charset="0"/>
              </a:rPr>
              <a:t>be in “exclusive” </a:t>
            </a:r>
            <a:r>
              <a:rPr lang="en-US" dirty="0">
                <a:latin typeface="Georgia" pitchFamily="18" charset="0"/>
              </a:rPr>
              <a:t>or </a:t>
            </a:r>
            <a:r>
              <a:rPr lang="en-US" dirty="0" smtClean="0">
                <a:latin typeface="Georgia" pitchFamily="18" charset="0"/>
              </a:rPr>
              <a:t>non-exclusive licenses</a:t>
            </a:r>
            <a:endParaRPr lang="en-US" dirty="0">
              <a:latin typeface="Georgia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Ex – “Exclusive licensee in </a:t>
            </a:r>
            <a:r>
              <a:rPr lang="en-US" dirty="0" smtClean="0">
                <a:latin typeface="Georgia" pitchFamily="18" charset="0"/>
              </a:rPr>
              <a:t>Illinois for 2015”</a:t>
            </a:r>
            <a:endParaRPr lang="en-US" dirty="0">
              <a:latin typeface="Georgia" pitchFamily="18" charset="0"/>
            </a:endParaRPr>
          </a:p>
          <a:p>
            <a:pPr lvl="2"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 lvl="2"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CCE8B-B5E6-445C-8F5D-60F056FC1F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IP Agreements - 5</a:t>
            </a:r>
          </a:p>
        </p:txBody>
      </p:sp>
      <p:sp>
        <p:nvSpPr>
          <p:cNvPr id="686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IP Clauses in previous agreements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Sample Patent Assignment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Sample Exclusive License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CCE8B-B5E6-445C-8F5D-60F056FC1F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005E1B6946A49860AC028463CB5B4" ma:contentTypeVersion="0" ma:contentTypeDescription="Create a new document." ma:contentTypeScope="" ma:versionID="06e9223f9de236c00a74fa9015bd68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32C490-D8FE-48B9-B78C-F6DF0E62BFB8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C0B335-D7E7-45FB-98D5-A9528C617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401D689-7E25-44D5-A4BF-C30B0DAC87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10170</TotalTime>
  <Words>929</Words>
  <Application>Microsoft Office PowerPoint</Application>
  <PresentationFormat>On-screen Show (4:3)</PresentationFormat>
  <Paragraphs>143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Startups: Incorporation, Funding, Contracts, and Intellectual Property</vt:lpstr>
      <vt:lpstr>Reminders</vt:lpstr>
      <vt:lpstr>Summary -1</vt:lpstr>
      <vt:lpstr>Summary -2</vt:lpstr>
      <vt:lpstr>IP Agreements - 1</vt:lpstr>
      <vt:lpstr>IP Agreements - 2</vt:lpstr>
      <vt:lpstr>IP Agreements - 3</vt:lpstr>
      <vt:lpstr>IP Agreements - 4</vt:lpstr>
      <vt:lpstr>IP Agreements - 5</vt:lpstr>
      <vt:lpstr>Joint Ventures - 1</vt:lpstr>
      <vt:lpstr>Joint Ventures - 2</vt:lpstr>
      <vt:lpstr>Joint Ventures - 3</vt:lpstr>
      <vt:lpstr>Joint Ventures - 4</vt:lpstr>
      <vt:lpstr>Foreign Joint Ventures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Napier</dc:creator>
  <cp:lastModifiedBy>Joe Barich</cp:lastModifiedBy>
  <cp:revision>153</cp:revision>
  <cp:lastPrinted>2014-09-25T08:20:02Z</cp:lastPrinted>
  <dcterms:created xsi:type="dcterms:W3CDTF">2009-09-14T01:06:34Z</dcterms:created>
  <dcterms:modified xsi:type="dcterms:W3CDTF">2024-03-13T04:57:31Z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0x010100313005E1B6946A49860AC028463CB5B4</vt:lpwstr>
  </property>
</Properties>
</file>