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622" r:id="rId5"/>
    <p:sldId id="629" r:id="rId6"/>
    <p:sldId id="554" r:id="rId7"/>
    <p:sldId id="557" r:id="rId8"/>
    <p:sldId id="561" r:id="rId9"/>
    <p:sldId id="563" r:id="rId10"/>
    <p:sldId id="566" r:id="rId11"/>
    <p:sldId id="570" r:id="rId12"/>
    <p:sldId id="633" r:id="rId13"/>
    <p:sldId id="634" r:id="rId14"/>
    <p:sldId id="635" r:id="rId15"/>
    <p:sldId id="636" r:id="rId16"/>
    <p:sldId id="637" r:id="rId17"/>
    <p:sldId id="638" r:id="rId18"/>
    <p:sldId id="639" r:id="rId19"/>
    <p:sldId id="641" r:id="rId20"/>
    <p:sldId id="640" r:id="rId21"/>
    <p:sldId id="586" r:id="rId22"/>
    <p:sldId id="617" r:id="rId23"/>
    <p:sldId id="261" r:id="rId24"/>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315" autoAdjust="0"/>
    <p:restoredTop sz="98873" autoAdjust="0"/>
  </p:normalViewPr>
  <p:slideViewPr>
    <p:cSldViewPr snapToObjects="1">
      <p:cViewPr varScale="1">
        <p:scale>
          <a:sx n="91" d="100"/>
          <a:sy n="91"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4"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defTabSz="464944">
              <a:defRPr sz="1200"/>
            </a:lvl1pPr>
          </a:lstStyle>
          <a:p>
            <a:pPr>
              <a:defRPr/>
            </a:pPr>
            <a:endParaRPr lang="en-US"/>
          </a:p>
        </p:txBody>
      </p:sp>
      <p:sp>
        <p:nvSpPr>
          <p:cNvPr id="38915" name="Rectangle 3"/>
          <p:cNvSpPr>
            <a:spLocks noGrp="1" noChangeArrowheads="1"/>
          </p:cNvSpPr>
          <p:nvPr>
            <p:ph type="dt" sz="quarter" idx="1"/>
          </p:nvPr>
        </p:nvSpPr>
        <p:spPr bwMode="auto">
          <a:xfrm>
            <a:off x="3970342"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algn="r" defTabSz="464944">
              <a:defRPr sz="1200"/>
            </a:lvl1pPr>
          </a:lstStyle>
          <a:p>
            <a:pPr>
              <a:defRPr/>
            </a:pPr>
            <a:fld id="{000796EC-26FD-413A-B817-EB9D416B40BD}" type="datetimeFigureOut">
              <a:rPr lang="en-US"/>
              <a:pPr>
                <a:defRPr/>
              </a:pPr>
              <a:t>3/3/2024</a:t>
            </a:fld>
            <a:endParaRPr lang="en-US"/>
          </a:p>
        </p:txBody>
      </p:sp>
      <p:sp>
        <p:nvSpPr>
          <p:cNvPr id="38916" name="Rectangle 4"/>
          <p:cNvSpPr>
            <a:spLocks noGrp="1" noChangeArrowheads="1"/>
          </p:cNvSpPr>
          <p:nvPr>
            <p:ph type="ftr" sz="quarter" idx="2"/>
          </p:nvPr>
        </p:nvSpPr>
        <p:spPr bwMode="auto">
          <a:xfrm>
            <a:off x="4"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defTabSz="464944">
              <a:defRPr sz="1200"/>
            </a:lvl1pPr>
          </a:lstStyle>
          <a:p>
            <a:pPr>
              <a:defRPr/>
            </a:pPr>
            <a:endParaRPr lang="en-US"/>
          </a:p>
        </p:txBody>
      </p:sp>
      <p:sp>
        <p:nvSpPr>
          <p:cNvPr id="38917" name="Rectangle 5"/>
          <p:cNvSpPr>
            <a:spLocks noGrp="1" noChangeArrowheads="1"/>
          </p:cNvSpPr>
          <p:nvPr>
            <p:ph type="sldNum" sz="quarter" idx="3"/>
          </p:nvPr>
        </p:nvSpPr>
        <p:spPr bwMode="auto">
          <a:xfrm>
            <a:off x="3970342"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algn="r" defTabSz="464944">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4"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defTabSz="464944">
              <a:defRPr sz="1200"/>
            </a:lvl1pPr>
          </a:lstStyle>
          <a:p>
            <a:pPr>
              <a:defRPr/>
            </a:pPr>
            <a:endParaRPr lang="en-US"/>
          </a:p>
        </p:txBody>
      </p:sp>
      <p:sp>
        <p:nvSpPr>
          <p:cNvPr id="51203" name="Rectangle 3"/>
          <p:cNvSpPr>
            <a:spLocks noGrp="1" noChangeArrowheads="1"/>
          </p:cNvSpPr>
          <p:nvPr>
            <p:ph type="dt" idx="1"/>
          </p:nvPr>
        </p:nvSpPr>
        <p:spPr bwMode="auto">
          <a:xfrm>
            <a:off x="3970342"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algn="r" defTabSz="464944">
              <a:defRPr sz="1200"/>
            </a:lvl1pPr>
          </a:lstStyle>
          <a:p>
            <a:pPr>
              <a:defRPr/>
            </a:pPr>
            <a:fld id="{FD3C1318-5C07-48DE-AA83-CA2913B8CFF9}" type="datetimeFigureOut">
              <a:rPr lang="en-US"/>
              <a:pPr>
                <a:defRPr/>
              </a:pPr>
              <a:t>3/3/2024</a:t>
            </a:fld>
            <a:endParaRPr lang="en-US"/>
          </a:p>
        </p:txBody>
      </p:sp>
      <p:sp>
        <p:nvSpPr>
          <p:cNvPr id="13316"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8" y="4387770"/>
            <a:ext cx="5607050" cy="4155919"/>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4"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defTabSz="464944">
              <a:defRPr sz="1200"/>
            </a:lvl1pPr>
          </a:lstStyle>
          <a:p>
            <a:pPr>
              <a:defRPr/>
            </a:pPr>
            <a:endParaRPr lang="en-US"/>
          </a:p>
        </p:txBody>
      </p:sp>
      <p:sp>
        <p:nvSpPr>
          <p:cNvPr id="51207" name="Rectangle 7"/>
          <p:cNvSpPr>
            <a:spLocks noGrp="1" noChangeArrowheads="1"/>
          </p:cNvSpPr>
          <p:nvPr>
            <p:ph type="sldNum" sz="quarter" idx="5"/>
          </p:nvPr>
        </p:nvSpPr>
        <p:spPr bwMode="auto">
          <a:xfrm>
            <a:off x="3970342"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algn="r" defTabSz="464944">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038FFB9-73F6-4270-AFAB-C8A813F71749}" type="datetime1">
              <a:rPr lang="en-US" smtClean="0"/>
              <a:t>3/3/2024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D8B213-C06A-4783-AF96-B8EC19D2056E}" type="datetime1">
              <a:rPr lang="en-US" smtClean="0"/>
              <a:t>3/3/2024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F01130-5972-4E48-A787-A2F14082300E}" type="datetime1">
              <a:rPr lang="en-US" smtClean="0"/>
              <a:t>3/3/2024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F0640D5D-BD57-4CCE-BB97-55CEA07B707D}" type="datetime1">
              <a:rPr lang="en-US" smtClean="0"/>
              <a:t>3/3/2024</a:t>
            </a:fld>
            <a:endParaRPr lang="en-US"/>
          </a:p>
        </p:txBody>
      </p:sp>
      <p:sp>
        <p:nvSpPr>
          <p:cNvPr id="11" name="Footer Placeholder 10"/>
          <p:cNvSpPr>
            <a:spLocks noGrp="1"/>
          </p:cNvSpPr>
          <p:nvPr>
            <p:ph type="ftr" sz="quarter" idx="11"/>
          </p:nvPr>
        </p:nvSpPr>
        <p:spPr/>
        <p:txBody>
          <a:bodyPr/>
          <a:lstStyle/>
          <a:p>
            <a:pPr>
              <a:defRPr/>
            </a:pPr>
            <a:r>
              <a:rPr lang="en-US" smtClean="0"/>
              <a:t>© Joe Barich, 2024.</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EA7B85-856F-4D99-BF26-314703DF496A}" type="datetime1">
              <a:rPr lang="en-US" smtClean="0"/>
              <a:t>3/3/2024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539C0C-526C-4561-80B2-D084879A06DD}" type="datetime1">
              <a:rPr lang="en-US" smtClean="0"/>
              <a:t>3/3/2024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5DB41F-83FF-48E3-ACF2-E3F38E26B14B}" type="datetime1">
              <a:rPr lang="en-US" smtClean="0"/>
              <a:t>3/3/2024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94433D-9AD6-4B90-BFBF-4ED14434718F}" type="datetime1">
              <a:rPr lang="en-US" smtClean="0"/>
              <a:t>3/3/2024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167D71-AF0A-472F-AE39-594C6EA05807}" type="datetime1">
              <a:rPr lang="en-US" smtClean="0"/>
              <a:t>3/3/2024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3536C0-640A-413A-95B7-B88DC0283449}" type="datetime1">
              <a:rPr lang="en-US" smtClean="0"/>
              <a:t>3/3/2024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1D5B10-0AA3-4D9D-AEC1-4C3627282D28}" type="datetime1">
              <a:rPr lang="en-US" smtClean="0"/>
              <a:t>3/3/2024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75999B-9589-4F33-BCEC-616B31021C6B}" type="datetime1">
              <a:rPr lang="en-US" smtClean="0"/>
              <a:t>3/3/2024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a:t>
            </a:r>
            <a:r>
              <a:rPr lang="en-US" altLang="en-US" sz="3200" dirty="0">
                <a:latin typeface="Georgia" pitchFamily="18" charset="0"/>
                <a:cs typeface="Georgia" pitchFamily="18" charset="0"/>
              </a:rPr>
              <a:t>8</a:t>
            </a:r>
            <a:endParaRPr lang="en-US" altLang="en-US" sz="3200" dirty="0" smtClean="0">
              <a:latin typeface="Georgia" pitchFamily="18" charset="0"/>
              <a:cs typeface="Georgia" pitchFamily="18" charset="0"/>
            </a:endParaRP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- 2</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When you are asked to sign</a:t>
            </a:r>
          </a:p>
          <a:p>
            <a:pPr lvl="1" eaLnBrk="1" hangingPunct="1"/>
            <a:r>
              <a:rPr lang="en-US" sz="2400" dirty="0" smtClean="0">
                <a:latin typeface="Georgia" pitchFamily="18" charset="0"/>
              </a:rPr>
              <a:t>Make sure that the agreement is not overly restrictive</a:t>
            </a:r>
          </a:p>
          <a:p>
            <a:pPr lvl="1" eaLnBrk="1" hangingPunct="1"/>
            <a:r>
              <a:rPr lang="en-US" sz="2400" dirty="0" smtClean="0">
                <a:latin typeface="Georgia" pitchFamily="18" charset="0"/>
              </a:rPr>
              <a:t>Agreements vary widely- there is no “standard” and you can typically negotiate the language</a:t>
            </a:r>
          </a:p>
          <a:p>
            <a:pPr lvl="1" eaLnBrk="1" hangingPunct="1"/>
            <a:r>
              <a:rPr lang="en-US" sz="2400" dirty="0" smtClean="0">
                <a:latin typeface="Georgia" pitchFamily="18" charset="0"/>
              </a:rPr>
              <a:t>Make sure there is an agreement as to what constitutes confidential matter and you agree with it</a:t>
            </a:r>
          </a:p>
          <a:p>
            <a:pPr lvl="2" eaLnBrk="1" hangingPunct="1"/>
            <a:r>
              <a:rPr lang="en-US" dirty="0" smtClean="0">
                <a:latin typeface="Georgia" pitchFamily="18" charset="0"/>
              </a:rPr>
              <a:t>You want “outs” for info in the public domain</a:t>
            </a:r>
          </a:p>
          <a:p>
            <a:pPr lvl="2" eaLnBrk="1" hangingPunct="1"/>
            <a:r>
              <a:rPr lang="en-US" dirty="0" smtClean="0">
                <a:latin typeface="Georgia" pitchFamily="18" charset="0"/>
              </a:rPr>
              <a:t>Make sure your current work is not implicated</a:t>
            </a:r>
          </a:p>
          <a:p>
            <a:pPr lvl="2" eaLnBrk="1" hangingPunct="1"/>
            <a:r>
              <a:rPr lang="en-US" dirty="0" smtClean="0">
                <a:latin typeface="Georgia" pitchFamily="18" charset="0"/>
              </a:rPr>
              <a:t>Be aware of use restrictions</a:t>
            </a:r>
          </a:p>
          <a:p>
            <a:pPr lvl="2" eaLnBrk="1" hangingPunct="1"/>
            <a:r>
              <a:rPr lang="en-US" dirty="0" smtClean="0">
                <a:latin typeface="Georgia" pitchFamily="18" charset="0"/>
              </a:rPr>
              <a:t>Be aware of “Derivative” language </a:t>
            </a:r>
          </a:p>
          <a:p>
            <a:pPr lvl="1" eaLnBrk="1" hangingPunct="1"/>
            <a:r>
              <a:rPr lang="en-US" dirty="0" smtClean="0">
                <a:latin typeface="Georgia" pitchFamily="18" charset="0"/>
              </a:rPr>
              <a:t>Consider whether Mutual NDA is appropriate</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extLst>
      <p:ext uri="{BB962C8B-B14F-4D97-AF65-F5344CB8AC3E}">
        <p14:creationId xmlns:p14="http://schemas.microsoft.com/office/powerpoint/2010/main" val="198299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639762"/>
          </a:xfrm>
        </p:spPr>
        <p:txBody>
          <a:bodyPr/>
          <a:lstStyle/>
          <a:p>
            <a:pPr eaLnBrk="1" hangingPunct="1"/>
            <a:r>
              <a:rPr lang="en-US" sz="3600" dirty="0" smtClean="0">
                <a:latin typeface="Georgia" pitchFamily="18" charset="0"/>
              </a:rPr>
              <a:t>Confidentiality/NDA Agreements - 3</a:t>
            </a:r>
          </a:p>
        </p:txBody>
      </p:sp>
      <p:sp>
        <p:nvSpPr>
          <p:cNvPr id="25603" name="Content Placeholder 2"/>
          <p:cNvSpPr>
            <a:spLocks noGrp="1"/>
          </p:cNvSpPr>
          <p:nvPr>
            <p:ph idx="4294967295"/>
          </p:nvPr>
        </p:nvSpPr>
        <p:spPr>
          <a:xfrm>
            <a:off x="404813" y="838200"/>
            <a:ext cx="8229600" cy="5410200"/>
          </a:xfrm>
        </p:spPr>
        <p:txBody>
          <a:bodyPr/>
          <a:lstStyle/>
          <a:p>
            <a:pPr eaLnBrk="1" hangingPunct="1"/>
            <a:r>
              <a:rPr lang="en-US" sz="2800" dirty="0" smtClean="0">
                <a:latin typeface="Georgia" pitchFamily="18" charset="0"/>
              </a:rPr>
              <a:t>When asking someone else to sign:</a:t>
            </a:r>
          </a:p>
          <a:p>
            <a:pPr lvl="1" eaLnBrk="1" hangingPunct="1"/>
            <a:r>
              <a:rPr lang="en-US" sz="2400" dirty="0" smtClean="0">
                <a:latin typeface="Georgia" pitchFamily="18" charset="0"/>
              </a:rPr>
              <a:t>Recognize that you can’t make someone forget</a:t>
            </a:r>
          </a:p>
          <a:p>
            <a:pPr lvl="2" eaLnBrk="1" hangingPunct="1"/>
            <a:r>
              <a:rPr lang="en-US" sz="2000" dirty="0" smtClean="0">
                <a:latin typeface="Georgia" pitchFamily="18" charset="0"/>
              </a:rPr>
              <a:t>And they may become your competitor</a:t>
            </a:r>
          </a:p>
          <a:p>
            <a:pPr lvl="1" eaLnBrk="1" hangingPunct="1"/>
            <a:r>
              <a:rPr lang="en-US" sz="2400" dirty="0" smtClean="0">
                <a:latin typeface="Georgia" pitchFamily="18" charset="0"/>
              </a:rPr>
              <a:t>Recognize that enforcement may be difficult</a:t>
            </a:r>
          </a:p>
          <a:p>
            <a:pPr lvl="2" eaLnBrk="1" hangingPunct="1"/>
            <a:r>
              <a:rPr lang="en-US" sz="2000" dirty="0" smtClean="0">
                <a:latin typeface="Georgia" pitchFamily="18" charset="0"/>
              </a:rPr>
              <a:t>Difficult to tell when info has been used</a:t>
            </a:r>
          </a:p>
          <a:p>
            <a:pPr lvl="2" eaLnBrk="1" hangingPunct="1"/>
            <a:r>
              <a:rPr lang="en-US" sz="2000" dirty="0" smtClean="0">
                <a:latin typeface="Georgia" pitchFamily="18" charset="0"/>
              </a:rPr>
              <a:t>Clauses may be unclear</a:t>
            </a:r>
          </a:p>
          <a:p>
            <a:pPr lvl="2" eaLnBrk="1" hangingPunct="1"/>
            <a:r>
              <a:rPr lang="en-US" sz="2000" dirty="0" smtClean="0">
                <a:latin typeface="Georgia" pitchFamily="18" charset="0"/>
              </a:rPr>
              <a:t>Definition of Confidential Info and Derivative may be unclear</a:t>
            </a:r>
          </a:p>
          <a:p>
            <a:pPr lvl="2" eaLnBrk="1" hangingPunct="1"/>
            <a:r>
              <a:rPr lang="en-US" sz="2000" dirty="0" smtClean="0">
                <a:latin typeface="Georgia" pitchFamily="18" charset="0"/>
              </a:rPr>
              <a:t>Litigation may be expensive</a:t>
            </a:r>
          </a:p>
          <a:p>
            <a:pPr lvl="2" eaLnBrk="1" hangingPunct="1"/>
            <a:r>
              <a:rPr lang="en-US" sz="2000" dirty="0" smtClean="0">
                <a:latin typeface="Georgia" pitchFamily="18" charset="0"/>
              </a:rPr>
              <a:t>Clearer the Agreement, and more narrowly tailored toward a clear business interest, the more likely the enforcement</a:t>
            </a:r>
          </a:p>
          <a:p>
            <a:pPr lvl="1" eaLnBrk="1" hangingPunct="1"/>
            <a:r>
              <a:rPr lang="en-US" sz="2400" dirty="0" smtClean="0">
                <a:latin typeface="Georgia" pitchFamily="18" charset="0"/>
              </a:rPr>
              <a:t>Only give information that they “need to know”</a:t>
            </a:r>
          </a:p>
          <a:p>
            <a:pPr lvl="2" eaLnBrk="1" hangingPunct="1"/>
            <a:r>
              <a:rPr lang="en-US" sz="2000" dirty="0" smtClean="0">
                <a:latin typeface="Georgia" pitchFamily="18" charset="0"/>
              </a:rPr>
              <a:t>May only have to demonstrate product, not disclose exactly how it operates, was built, and your sourcing companies</a:t>
            </a:r>
          </a:p>
          <a:p>
            <a:pPr lvl="2" eaLnBrk="1" hangingPunct="1"/>
            <a:r>
              <a:rPr lang="en-US" sz="2000" dirty="0" smtClean="0">
                <a:latin typeface="Georgia" pitchFamily="18" charset="0"/>
              </a:rPr>
              <a:t>Review Simple and Complex Confidentiality Agreements</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extLst>
      <p:ext uri="{BB962C8B-B14F-4D97-AF65-F5344CB8AC3E}">
        <p14:creationId xmlns:p14="http://schemas.microsoft.com/office/powerpoint/2010/main" val="57917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A Non-Compete may be an agreement by itself or clauses included in a differently titled agreement </a:t>
            </a:r>
          </a:p>
          <a:p>
            <a:pPr lvl="1" eaLnBrk="1" hangingPunct="1"/>
            <a:r>
              <a:rPr lang="en-US" sz="2400" dirty="0" smtClean="0">
                <a:latin typeface="Georgia" pitchFamily="18" charset="0"/>
              </a:rPr>
              <a:t>Title of the Agreement may be misleading</a:t>
            </a:r>
          </a:p>
          <a:p>
            <a:pPr lvl="1" eaLnBrk="1" hangingPunct="1"/>
            <a:r>
              <a:rPr lang="en-US" sz="2400" dirty="0" smtClean="0">
                <a:latin typeface="Georgia" pitchFamily="18" charset="0"/>
              </a:rPr>
              <a:t>May be titled NDA, but really be Non-Compete</a:t>
            </a:r>
            <a:endParaRPr lang="en-US" sz="2400" dirty="0">
              <a:latin typeface="Georgia" pitchFamily="18" charset="0"/>
            </a:endParaRPr>
          </a:p>
          <a:p>
            <a:pPr eaLnBrk="1" hangingPunct="1"/>
            <a:r>
              <a:rPr lang="en-US" sz="2800" dirty="0">
                <a:latin typeface="Georgia" pitchFamily="18" charset="0"/>
              </a:rPr>
              <a:t>Different </a:t>
            </a:r>
            <a:r>
              <a:rPr lang="en-US" sz="2800" dirty="0" smtClean="0">
                <a:latin typeface="Georgia" pitchFamily="18" charset="0"/>
              </a:rPr>
              <a:t>focus in different situations</a:t>
            </a:r>
          </a:p>
          <a:p>
            <a:pPr lvl="1" eaLnBrk="1" hangingPunct="1"/>
            <a:r>
              <a:rPr lang="en-US" sz="2400" dirty="0" smtClean="0">
                <a:latin typeface="Georgia" pitchFamily="18" charset="0"/>
              </a:rPr>
              <a:t>Regular employee</a:t>
            </a:r>
          </a:p>
          <a:p>
            <a:pPr lvl="1" eaLnBrk="1" hangingPunct="1"/>
            <a:r>
              <a:rPr lang="en-US" sz="2400" dirty="0" smtClean="0">
                <a:latin typeface="Georgia" pitchFamily="18" charset="0"/>
              </a:rPr>
              <a:t>Salesman</a:t>
            </a:r>
          </a:p>
          <a:p>
            <a:pPr lvl="1" eaLnBrk="1" hangingPunct="1"/>
            <a:r>
              <a:rPr lang="en-US" sz="2400" dirty="0" smtClean="0">
                <a:latin typeface="Georgia" pitchFamily="18" charset="0"/>
              </a:rPr>
              <a:t>IP Generator</a:t>
            </a:r>
          </a:p>
          <a:p>
            <a:pPr lvl="1" eaLnBrk="1" hangingPunct="1"/>
            <a:r>
              <a:rPr lang="en-US" sz="2400" dirty="0" smtClean="0">
                <a:latin typeface="Georgia" pitchFamily="18" charset="0"/>
              </a:rPr>
              <a:t>Potential development partner</a:t>
            </a:r>
            <a:endParaRPr lang="en-US" sz="2400" dirty="0">
              <a:latin typeface="Georgia" pitchFamily="18" charset="0"/>
            </a:endParaRP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extLst>
      <p:ext uri="{BB962C8B-B14F-4D97-AF65-F5344CB8AC3E}">
        <p14:creationId xmlns:p14="http://schemas.microsoft.com/office/powerpoint/2010/main" val="170673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a:latin typeface="Georgia" pitchFamily="18" charset="0"/>
              </a:rPr>
              <a:t>Non-Compete Agreements - </a:t>
            </a:r>
            <a:r>
              <a:rPr lang="en-US" dirty="0" smtClean="0">
                <a:latin typeface="Georgia" pitchFamily="18" charset="0"/>
              </a:rPr>
              <a:t>2</a:t>
            </a:r>
          </a:p>
        </p:txBody>
      </p:sp>
      <p:sp>
        <p:nvSpPr>
          <p:cNvPr id="68612" name="Content Placeholder 2"/>
          <p:cNvSpPr>
            <a:spLocks noGrp="1"/>
          </p:cNvSpPr>
          <p:nvPr>
            <p:ph idx="4294967295"/>
          </p:nvPr>
        </p:nvSpPr>
        <p:spPr>
          <a:xfrm>
            <a:off x="457200" y="1295400"/>
            <a:ext cx="8229600" cy="4800600"/>
          </a:xfrm>
        </p:spPr>
        <p:txBody>
          <a:bodyPr/>
          <a:lstStyle/>
          <a:p>
            <a:pPr eaLnBrk="1" hangingPunct="1">
              <a:lnSpc>
                <a:spcPct val="90000"/>
              </a:lnSpc>
            </a:pPr>
            <a:r>
              <a:rPr lang="en-US" sz="2800" dirty="0" smtClean="0">
                <a:latin typeface="Georgia" pitchFamily="18" charset="0"/>
              </a:rPr>
              <a:t>Enforcement vs. Words</a:t>
            </a:r>
            <a:endParaRPr lang="en-US" sz="2400" dirty="0">
              <a:latin typeface="Georgia" pitchFamily="18" charset="0"/>
            </a:endParaRPr>
          </a:p>
          <a:p>
            <a:pPr lvl="1" eaLnBrk="1" hangingPunct="1">
              <a:lnSpc>
                <a:spcPct val="90000"/>
              </a:lnSpc>
            </a:pPr>
            <a:r>
              <a:rPr lang="en-US" sz="2400" dirty="0" smtClean="0">
                <a:latin typeface="Georgia" pitchFamily="18" charset="0"/>
              </a:rPr>
              <a:t>Courts will not enforce employee non-competes that are more exclusive than required to serve a reasonable business purpose </a:t>
            </a:r>
          </a:p>
          <a:p>
            <a:pPr lvl="1" eaLnBrk="1" hangingPunct="1">
              <a:lnSpc>
                <a:spcPct val="90000"/>
              </a:lnSpc>
            </a:pPr>
            <a:r>
              <a:rPr lang="en-US" dirty="0" smtClean="0">
                <a:latin typeface="Georgia" pitchFamily="18" charset="0"/>
              </a:rPr>
              <a:t>Reasonable terms for:</a:t>
            </a:r>
          </a:p>
          <a:p>
            <a:pPr lvl="2" eaLnBrk="1" hangingPunct="1">
              <a:lnSpc>
                <a:spcPct val="90000"/>
              </a:lnSpc>
            </a:pPr>
            <a:r>
              <a:rPr lang="en-US" dirty="0" smtClean="0">
                <a:latin typeface="Georgia" pitchFamily="18" charset="0"/>
              </a:rPr>
              <a:t>Time</a:t>
            </a:r>
          </a:p>
          <a:p>
            <a:pPr lvl="2" eaLnBrk="1" hangingPunct="1">
              <a:lnSpc>
                <a:spcPct val="90000"/>
              </a:lnSpc>
            </a:pPr>
            <a:r>
              <a:rPr lang="en-US" dirty="0" smtClean="0">
                <a:latin typeface="Georgia" pitchFamily="18" charset="0"/>
              </a:rPr>
              <a:t>Location</a:t>
            </a:r>
          </a:p>
          <a:p>
            <a:pPr lvl="2" eaLnBrk="1" hangingPunct="1">
              <a:lnSpc>
                <a:spcPct val="90000"/>
              </a:lnSpc>
            </a:pPr>
            <a:r>
              <a:rPr lang="en-US" dirty="0" smtClean="0">
                <a:latin typeface="Georgia" pitchFamily="18" charset="0"/>
              </a:rPr>
              <a:t>Identification of Competitors</a:t>
            </a:r>
          </a:p>
          <a:p>
            <a:pPr lvl="2" eaLnBrk="1" hangingPunct="1">
              <a:lnSpc>
                <a:spcPct val="90000"/>
              </a:lnSpc>
            </a:pPr>
            <a:r>
              <a:rPr lang="en-US" dirty="0">
                <a:latin typeface="Georgia" pitchFamily="18" charset="0"/>
              </a:rPr>
              <a:t>Exclusion from fields of business or certain </a:t>
            </a:r>
            <a:r>
              <a:rPr lang="en-US" dirty="0" smtClean="0">
                <a:latin typeface="Georgia" pitchFamily="18" charset="0"/>
              </a:rPr>
              <a:t>roles</a:t>
            </a:r>
            <a:endParaRPr lang="en-US"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extLst>
      <p:ext uri="{BB962C8B-B14F-4D97-AF65-F5344CB8AC3E}">
        <p14:creationId xmlns:p14="http://schemas.microsoft.com/office/powerpoint/2010/main" val="80081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- 3</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dirty="0" smtClean="0">
                <a:latin typeface="Georgia" pitchFamily="18" charset="0"/>
              </a:rPr>
              <a:t>Some clauses you might see</a:t>
            </a:r>
          </a:p>
          <a:p>
            <a:pPr lvl="1" eaLnBrk="1" hangingPunct="1"/>
            <a:r>
              <a:rPr lang="en-US" sz="2400" dirty="0" smtClean="0">
                <a:latin typeface="Georgia" pitchFamily="18" charset="0"/>
              </a:rPr>
              <a:t>No solicitation of/selling to current or former clients</a:t>
            </a:r>
          </a:p>
          <a:p>
            <a:pPr lvl="2" eaLnBrk="1" hangingPunct="1"/>
            <a:r>
              <a:rPr lang="en-US" dirty="0" smtClean="0">
                <a:latin typeface="Georgia" pitchFamily="18" charset="0"/>
              </a:rPr>
              <a:t>Or you may have to pay for clients you take</a:t>
            </a:r>
          </a:p>
          <a:p>
            <a:pPr lvl="1" eaLnBrk="1" hangingPunct="1"/>
            <a:r>
              <a:rPr lang="en-US" sz="2400" dirty="0" smtClean="0">
                <a:latin typeface="Georgia" pitchFamily="18" charset="0"/>
              </a:rPr>
              <a:t>No solicitation/employing current or former  employees</a:t>
            </a:r>
          </a:p>
          <a:p>
            <a:pPr lvl="1" eaLnBrk="1" hangingPunct="1"/>
            <a:r>
              <a:rPr lang="en-US" sz="2400" dirty="0" smtClean="0">
                <a:latin typeface="Georgia" pitchFamily="18" charset="0"/>
              </a:rPr>
              <a:t>Employer ownership of IP</a:t>
            </a:r>
          </a:p>
          <a:p>
            <a:pPr lvl="1" eaLnBrk="1" hangingPunct="1"/>
            <a:r>
              <a:rPr lang="en-US" sz="2400" dirty="0" smtClean="0">
                <a:latin typeface="Georgia" pitchFamily="18" charset="0"/>
              </a:rPr>
              <a:t>Non-disclosure</a:t>
            </a:r>
          </a:p>
          <a:p>
            <a:pPr lvl="1" eaLnBrk="1" hangingPunct="1"/>
            <a:r>
              <a:rPr lang="en-US" sz="2400" dirty="0" smtClean="0">
                <a:latin typeface="Georgia" pitchFamily="18" charset="0"/>
              </a:rPr>
              <a:t>Confidentiality/Non-disparagement</a:t>
            </a:r>
          </a:p>
          <a:p>
            <a:pPr lvl="1" eaLnBrk="1" hangingPunct="1"/>
            <a:r>
              <a:rPr lang="en-US" sz="2400" dirty="0" smtClean="0">
                <a:latin typeface="Georgia" pitchFamily="18" charset="0"/>
              </a:rPr>
              <a:t>Exclusion from fields of business or certain roles</a:t>
            </a:r>
          </a:p>
          <a:p>
            <a:pPr marL="457200" lvl="1" indent="0" eaLnBrk="1" hangingPunct="1">
              <a:lnSpc>
                <a:spcPct val="70000"/>
              </a:lnSpc>
              <a:buNone/>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extLst>
      <p:ext uri="{BB962C8B-B14F-4D97-AF65-F5344CB8AC3E}">
        <p14:creationId xmlns:p14="http://schemas.microsoft.com/office/powerpoint/2010/main" val="1962410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Non-Compete Agreements - 4</a:t>
            </a:r>
          </a:p>
        </p:txBody>
      </p:sp>
      <p:sp>
        <p:nvSpPr>
          <p:cNvPr id="25603" name="Content Placeholder 2"/>
          <p:cNvSpPr>
            <a:spLocks noGrp="1"/>
          </p:cNvSpPr>
          <p:nvPr>
            <p:ph idx="4294967295"/>
          </p:nvPr>
        </p:nvSpPr>
        <p:spPr>
          <a:xfrm>
            <a:off x="404813" y="990600"/>
            <a:ext cx="8229600" cy="5002211"/>
          </a:xfrm>
        </p:spPr>
        <p:txBody>
          <a:bodyPr/>
          <a:lstStyle/>
          <a:p>
            <a:pPr eaLnBrk="1" hangingPunct="1"/>
            <a:r>
              <a:rPr lang="en-US" sz="2800" dirty="0" smtClean="0">
                <a:latin typeface="Georgia" pitchFamily="18" charset="0"/>
              </a:rPr>
              <a:t>Why you legitimately might want a non-compete</a:t>
            </a:r>
          </a:p>
          <a:p>
            <a:pPr lvl="1" eaLnBrk="1" hangingPunct="1"/>
            <a:r>
              <a:rPr lang="en-US" sz="2400" dirty="0" smtClean="0">
                <a:latin typeface="Georgia" pitchFamily="18" charset="0"/>
              </a:rPr>
              <a:t>As a startup, you don’t want your people to:</a:t>
            </a:r>
          </a:p>
          <a:p>
            <a:pPr lvl="2" eaLnBrk="1" hangingPunct="1"/>
            <a:r>
              <a:rPr lang="en-US" dirty="0" smtClean="0">
                <a:latin typeface="Georgia" pitchFamily="18" charset="0"/>
              </a:rPr>
              <a:t>Start their own competing business</a:t>
            </a:r>
          </a:p>
          <a:p>
            <a:pPr lvl="2" eaLnBrk="1" hangingPunct="1"/>
            <a:r>
              <a:rPr lang="en-US" dirty="0">
                <a:latin typeface="Georgia" pitchFamily="18" charset="0"/>
              </a:rPr>
              <a:t>J</a:t>
            </a:r>
            <a:r>
              <a:rPr lang="en-US" dirty="0" smtClean="0">
                <a:latin typeface="Georgia" pitchFamily="18" charset="0"/>
              </a:rPr>
              <a:t>ump ship to a competitor</a:t>
            </a:r>
          </a:p>
          <a:p>
            <a:pPr lvl="2" eaLnBrk="1" hangingPunct="1"/>
            <a:r>
              <a:rPr lang="en-US" dirty="0">
                <a:latin typeface="Georgia" pitchFamily="18" charset="0"/>
              </a:rPr>
              <a:t>G</a:t>
            </a:r>
            <a:r>
              <a:rPr lang="en-US" dirty="0" smtClean="0">
                <a:latin typeface="Georgia" pitchFamily="18" charset="0"/>
              </a:rPr>
              <a:t>et hired away by a large company</a:t>
            </a:r>
          </a:p>
          <a:p>
            <a:pPr lvl="1" eaLnBrk="1" hangingPunct="1"/>
            <a:r>
              <a:rPr lang="en-US" sz="2400" dirty="0" smtClean="0">
                <a:latin typeface="Georgia" pitchFamily="18" charset="0"/>
              </a:rPr>
              <a:t>As mentioned above, any non-compete should be narrowly tailored to protect a legitimate business interest or it may not be enforceable</a:t>
            </a:r>
          </a:p>
          <a:p>
            <a:pPr lvl="2" eaLnBrk="1" hangingPunct="1"/>
            <a:r>
              <a:rPr lang="en-US" dirty="0" smtClean="0">
                <a:latin typeface="Georgia" pitchFamily="18" charset="0"/>
              </a:rPr>
              <a:t>Recall that courts are not required to blue pencil</a:t>
            </a:r>
          </a:p>
          <a:p>
            <a:pPr lvl="2" eaLnBrk="1" hangingPunct="1"/>
            <a:r>
              <a:rPr lang="en-US" dirty="0" smtClean="0">
                <a:latin typeface="Georgia" pitchFamily="18" charset="0"/>
              </a:rPr>
              <a:t>Limitations are generally legitimate on those with access to trade secrets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extLst>
      <p:ext uri="{BB962C8B-B14F-4D97-AF65-F5344CB8AC3E}">
        <p14:creationId xmlns:p14="http://schemas.microsoft.com/office/powerpoint/2010/main" val="2513829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Non-Compete Agreements - 5</a:t>
            </a:r>
          </a:p>
        </p:txBody>
      </p:sp>
      <p:sp>
        <p:nvSpPr>
          <p:cNvPr id="25603" name="Content Placeholder 2"/>
          <p:cNvSpPr>
            <a:spLocks noGrp="1"/>
          </p:cNvSpPr>
          <p:nvPr>
            <p:ph idx="4294967295"/>
          </p:nvPr>
        </p:nvSpPr>
        <p:spPr>
          <a:xfrm>
            <a:off x="404813" y="990600"/>
            <a:ext cx="8229600" cy="5002211"/>
          </a:xfrm>
        </p:spPr>
        <p:txBody>
          <a:bodyPr/>
          <a:lstStyle/>
          <a:p>
            <a:pPr eaLnBrk="1" hangingPunct="1"/>
            <a:endParaRPr lang="en-US" sz="2400" dirty="0" smtClean="0">
              <a:latin typeface="Georgia" pitchFamily="18" charset="0"/>
            </a:endParaRPr>
          </a:p>
          <a:p>
            <a:pPr eaLnBrk="1" hangingPunct="1"/>
            <a:r>
              <a:rPr lang="en-US" sz="2400" dirty="0" smtClean="0">
                <a:latin typeface="Georgia" pitchFamily="18" charset="0"/>
              </a:rPr>
              <a:t>Individual States may have limitations on non-competes</a:t>
            </a:r>
          </a:p>
          <a:p>
            <a:pPr eaLnBrk="1" hangingPunct="1"/>
            <a:endParaRPr lang="en-US" sz="2400" dirty="0" smtClean="0">
              <a:latin typeface="Georgia" pitchFamily="18" charset="0"/>
            </a:endParaRPr>
          </a:p>
          <a:p>
            <a:pPr eaLnBrk="1" hangingPunct="1"/>
            <a:r>
              <a:rPr lang="en-US" sz="2400" dirty="0" smtClean="0">
                <a:latin typeface="Georgia" pitchFamily="18" charset="0"/>
              </a:rPr>
              <a:t>Remember Illinois Limitations (2022)</a:t>
            </a:r>
          </a:p>
          <a:p>
            <a:pPr lvl="1" eaLnBrk="1" hangingPunct="1">
              <a:spcBef>
                <a:spcPts val="0"/>
              </a:spcBef>
            </a:pPr>
            <a:r>
              <a:rPr lang="en-US" sz="2000" dirty="0" smtClean="0">
                <a:latin typeface="Georgia" pitchFamily="18" charset="0"/>
              </a:rPr>
              <a:t>Non-Competes (without trade secrets) only enforceable for employees </a:t>
            </a:r>
            <a:r>
              <a:rPr lang="en-US" sz="2000" dirty="0">
                <a:latin typeface="Georgia" pitchFamily="18" charset="0"/>
              </a:rPr>
              <a:t>earning </a:t>
            </a:r>
            <a:r>
              <a:rPr lang="en-US" sz="2000" dirty="0" smtClean="0">
                <a:latin typeface="Georgia" pitchFamily="18" charset="0"/>
              </a:rPr>
              <a:t>more </a:t>
            </a:r>
            <a:r>
              <a:rPr lang="en-US" sz="2000" dirty="0">
                <a:latin typeface="Georgia" pitchFamily="18" charset="0"/>
              </a:rPr>
              <a:t>than $</a:t>
            </a:r>
            <a:r>
              <a:rPr lang="en-US" sz="2000" dirty="0" smtClean="0">
                <a:latin typeface="Georgia" pitchFamily="18" charset="0"/>
              </a:rPr>
              <a:t>75K/year</a:t>
            </a:r>
          </a:p>
          <a:p>
            <a:pPr lvl="1" eaLnBrk="1" hangingPunct="1">
              <a:spcBef>
                <a:spcPts val="0"/>
              </a:spcBef>
            </a:pPr>
            <a:r>
              <a:rPr lang="en-US" sz="2000" dirty="0" smtClean="0">
                <a:latin typeface="Georgia" pitchFamily="18" charset="0"/>
              </a:rPr>
              <a:t>Non-solicitation only enforceable for employees earning more than $45K/year</a:t>
            </a:r>
            <a:endParaRPr lang="en-US" sz="2000" dirty="0">
              <a:latin typeface="Georgia" pitchFamily="18" charset="0"/>
            </a:endParaRPr>
          </a:p>
          <a:p>
            <a:pPr lvl="1" eaLnBrk="1" hangingPunct="1">
              <a:spcBef>
                <a:spcPts val="0"/>
              </a:spcBef>
            </a:pPr>
            <a:r>
              <a:rPr lang="en-US" sz="2000" dirty="0">
                <a:latin typeface="Georgia" pitchFamily="18" charset="0"/>
              </a:rPr>
              <a:t>Nondisclosure/confidentiality/trade secret provisions are not </a:t>
            </a:r>
            <a:r>
              <a:rPr lang="en-US" sz="2000" dirty="0" smtClean="0">
                <a:latin typeface="Georgia" pitchFamily="18" charset="0"/>
              </a:rPr>
              <a:t>impacted</a:t>
            </a:r>
            <a:endParaRPr lang="en-US" sz="2000" dirty="0">
              <a:latin typeface="Georgia" pitchFamily="18" charset="0"/>
            </a:endParaRPr>
          </a:p>
          <a:p>
            <a:pPr eaLnBrk="1" hangingPunct="1"/>
            <a:endParaRPr lang="en-US" sz="12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extLst>
      <p:ext uri="{BB962C8B-B14F-4D97-AF65-F5344CB8AC3E}">
        <p14:creationId xmlns:p14="http://schemas.microsoft.com/office/powerpoint/2010/main" val="468630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smtClean="0">
                <a:latin typeface="Georgia" pitchFamily="18" charset="0"/>
              </a:rPr>
              <a:t>NDAs and Non-Competes</a:t>
            </a:r>
          </a:p>
        </p:txBody>
      </p:sp>
      <p:sp>
        <p:nvSpPr>
          <p:cNvPr id="68612" name="Content Placeholder 2"/>
          <p:cNvSpPr>
            <a:spLocks noGrp="1"/>
          </p:cNvSpPr>
          <p:nvPr>
            <p:ph idx="4294967295"/>
          </p:nvPr>
        </p:nvSpPr>
        <p:spPr>
          <a:xfrm>
            <a:off x="457200" y="1417638"/>
            <a:ext cx="8229600" cy="4678362"/>
          </a:xfrm>
        </p:spPr>
        <p:txBody>
          <a:bodyPr/>
          <a:lstStyle/>
          <a:p>
            <a:pPr eaLnBrk="1" hangingPunct="1">
              <a:lnSpc>
                <a:spcPct val="90000"/>
              </a:lnSpc>
            </a:pPr>
            <a:r>
              <a:rPr lang="en-US" sz="2800" dirty="0" smtClean="0">
                <a:latin typeface="Georgia" pitchFamily="18" charset="0"/>
              </a:rPr>
              <a:t>Review of NDAs and Non-Competes</a:t>
            </a:r>
          </a:p>
          <a:p>
            <a:pPr lvl="1" eaLnBrk="1" hangingPunct="1">
              <a:lnSpc>
                <a:spcPct val="90000"/>
              </a:lnSpc>
            </a:pPr>
            <a:r>
              <a:rPr lang="en-US" sz="2400" dirty="0" smtClean="0">
                <a:latin typeface="Georgia" pitchFamily="18" charset="0"/>
              </a:rPr>
              <a:t>Simple Confidentiality (NDA)</a:t>
            </a:r>
          </a:p>
          <a:p>
            <a:pPr lvl="1" eaLnBrk="1" hangingPunct="1">
              <a:lnSpc>
                <a:spcPct val="90000"/>
              </a:lnSpc>
            </a:pPr>
            <a:r>
              <a:rPr lang="en-US" sz="2400" dirty="0" smtClean="0">
                <a:latin typeface="Georgia" pitchFamily="18" charset="0"/>
              </a:rPr>
              <a:t>Complex </a:t>
            </a:r>
            <a:r>
              <a:rPr lang="en-US" sz="2400" dirty="0">
                <a:latin typeface="Georgia" pitchFamily="18" charset="0"/>
              </a:rPr>
              <a:t>Confidentiality (NDA</a:t>
            </a:r>
            <a:r>
              <a:rPr lang="en-US" sz="2400" dirty="0" smtClean="0">
                <a:latin typeface="Georgia" pitchFamily="18" charset="0"/>
              </a:rPr>
              <a:t>)</a:t>
            </a:r>
          </a:p>
          <a:p>
            <a:pPr lvl="1" eaLnBrk="1" hangingPunct="1">
              <a:lnSpc>
                <a:spcPct val="90000"/>
              </a:lnSpc>
            </a:pPr>
            <a:r>
              <a:rPr lang="en-US" sz="2400" dirty="0" smtClean="0">
                <a:latin typeface="Georgia" pitchFamily="18" charset="0"/>
              </a:rPr>
              <a:t>Clear Multi-Facet Agreement</a:t>
            </a:r>
          </a:p>
          <a:p>
            <a:pPr lvl="2" eaLnBrk="1" hangingPunct="1">
              <a:lnSpc>
                <a:spcPct val="90000"/>
              </a:lnSpc>
            </a:pPr>
            <a:r>
              <a:rPr lang="en-US" sz="2000" dirty="0" smtClean="0">
                <a:latin typeface="Georgia" pitchFamily="18" charset="0"/>
              </a:rPr>
              <a:t>NDA, Non-Compete, Non-Solicitation </a:t>
            </a:r>
          </a:p>
          <a:p>
            <a:pPr lvl="1" eaLnBrk="1" hangingPunct="1">
              <a:lnSpc>
                <a:spcPct val="90000"/>
              </a:lnSpc>
            </a:pPr>
            <a:r>
              <a:rPr lang="en-US" dirty="0" smtClean="0">
                <a:latin typeface="Georgia" pitchFamily="18" charset="0"/>
              </a:rPr>
              <a:t>Buried Non-Compete</a:t>
            </a:r>
          </a:p>
          <a:p>
            <a:pPr lvl="2" eaLnBrk="1" hangingPunct="1">
              <a:lnSpc>
                <a:spcPct val="90000"/>
              </a:lnSpc>
            </a:pPr>
            <a:r>
              <a:rPr lang="en-US" dirty="0" smtClean="0">
                <a:latin typeface="Georgia" pitchFamily="18" charset="0"/>
              </a:rPr>
              <a:t>NDA, Invention Ownership, Non-Compete, Non-Solicitation</a:t>
            </a:r>
            <a:endParaRPr lang="en-US" sz="2400" dirty="0" smtClean="0">
              <a:latin typeface="Georgia" pitchFamily="18" charset="0"/>
            </a:endParaRPr>
          </a:p>
          <a:p>
            <a:pPr eaLnBrk="1" hangingPunct="1">
              <a:lnSpc>
                <a:spcPct val="90000"/>
              </a:lnSpc>
            </a:pPr>
            <a:r>
              <a:rPr lang="en-US" sz="2800" dirty="0" smtClean="0">
                <a:latin typeface="Georgia" pitchFamily="18" charset="0"/>
              </a:rPr>
              <a:t>Jimmy John’s Agreement</a:t>
            </a: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extLst>
      <p:ext uri="{BB962C8B-B14F-4D97-AF65-F5344CB8AC3E}">
        <p14:creationId xmlns:p14="http://schemas.microsoft.com/office/powerpoint/2010/main" val="1174362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Term Sheets - 1</a:t>
            </a:r>
          </a:p>
        </p:txBody>
      </p:sp>
      <p:sp>
        <p:nvSpPr>
          <p:cNvPr id="68612" name="Content Placeholder 2"/>
          <p:cNvSpPr>
            <a:spLocks noGrp="1"/>
          </p:cNvSpPr>
          <p:nvPr>
            <p:ph idx="4294967295"/>
          </p:nvPr>
        </p:nvSpPr>
        <p:spPr>
          <a:xfrm>
            <a:off x="457200" y="990600"/>
            <a:ext cx="8229600" cy="5105400"/>
          </a:xfrm>
        </p:spPr>
        <p:txBody>
          <a:bodyPr/>
          <a:lstStyle/>
          <a:p>
            <a:pPr eaLnBrk="1" hangingPunct="1">
              <a:lnSpc>
                <a:spcPct val="90000"/>
              </a:lnSpc>
            </a:pPr>
            <a:r>
              <a:rPr lang="en-US" sz="2400" dirty="0" smtClean="0">
                <a:latin typeface="Georgia" pitchFamily="18" charset="0"/>
              </a:rPr>
              <a:t>Initial outline of key terms of agreement </a:t>
            </a:r>
          </a:p>
          <a:p>
            <a:pPr eaLnBrk="1" hangingPunct="1">
              <a:lnSpc>
                <a:spcPct val="90000"/>
              </a:lnSpc>
            </a:pPr>
            <a:r>
              <a:rPr lang="en-US" sz="2400" dirty="0" smtClean="0">
                <a:latin typeface="Georgia" pitchFamily="18" charset="0"/>
              </a:rPr>
              <a:t>Typically negotiated by corporate officers and then turned over to lawyers to draft into full agreement</a:t>
            </a:r>
          </a:p>
          <a:p>
            <a:pPr eaLnBrk="1" hangingPunct="1">
              <a:lnSpc>
                <a:spcPct val="90000"/>
              </a:lnSpc>
            </a:pPr>
            <a:r>
              <a:rPr lang="en-US" sz="2400" dirty="0" smtClean="0">
                <a:latin typeface="Georgia" pitchFamily="18" charset="0"/>
              </a:rPr>
              <a:t>When you receive the final draft, make sure it complies with your expected terms</a:t>
            </a:r>
          </a:p>
          <a:p>
            <a:pPr eaLnBrk="1" hangingPunct="1">
              <a:lnSpc>
                <a:spcPct val="90000"/>
              </a:lnSpc>
            </a:pPr>
            <a:r>
              <a:rPr lang="en-US" sz="2400" dirty="0" smtClean="0">
                <a:latin typeface="Georgia" pitchFamily="18" charset="0"/>
              </a:rPr>
              <a:t>The specific terms on the term sheet vary widely depending on the type of agreement </a:t>
            </a:r>
          </a:p>
          <a:p>
            <a:pPr eaLnBrk="1" hangingPunct="1">
              <a:lnSpc>
                <a:spcPct val="90000"/>
              </a:lnSpc>
            </a:pPr>
            <a:r>
              <a:rPr lang="en-US" sz="2400" dirty="0" smtClean="0">
                <a:latin typeface="Georgia" pitchFamily="18" charset="0"/>
              </a:rPr>
              <a:t>Legally binding/“Agreement to Negotiate?”</a:t>
            </a:r>
          </a:p>
          <a:p>
            <a:pPr lvl="1" eaLnBrk="1" hangingPunct="1">
              <a:lnSpc>
                <a:spcPct val="90000"/>
              </a:lnSpc>
            </a:pPr>
            <a:r>
              <a:rPr lang="en-US" sz="2400" dirty="0" smtClean="0">
                <a:latin typeface="Georgia" pitchFamily="18" charset="0"/>
              </a:rPr>
              <a:t>Expressly state “not binding” if not wanted</a:t>
            </a:r>
          </a:p>
          <a:p>
            <a:pPr lvl="1" eaLnBrk="1" hangingPunct="1">
              <a:lnSpc>
                <a:spcPct val="90000"/>
              </a:lnSpc>
            </a:pPr>
            <a:r>
              <a:rPr lang="en-US" sz="2400" dirty="0" smtClean="0">
                <a:latin typeface="Georgia" pitchFamily="18" charset="0"/>
              </a:rPr>
              <a:t>Legally binding contract in some states, not all</a:t>
            </a:r>
          </a:p>
          <a:p>
            <a:pPr lvl="1" eaLnBrk="1" hangingPunct="1">
              <a:lnSpc>
                <a:spcPct val="90000"/>
              </a:lnSpc>
            </a:pPr>
            <a:r>
              <a:rPr lang="en-US" sz="2400" dirty="0" smtClean="0">
                <a:latin typeface="Georgia" pitchFamily="18" charset="0"/>
              </a:rPr>
              <a:t>Others require good-faith efforts to reach agreement</a:t>
            </a:r>
          </a:p>
          <a:p>
            <a:pPr lvl="2" eaLnBrk="1" hangingPunct="1">
              <a:lnSpc>
                <a:spcPct val="90000"/>
              </a:lnSpc>
            </a:pPr>
            <a:r>
              <a:rPr lang="en-US" sz="2000" dirty="0" smtClean="0">
                <a:latin typeface="Georgia" pitchFamily="18" charset="0"/>
              </a:rPr>
              <a:t>Illinois – Damages limited to “Reasonable Reliance”</a:t>
            </a:r>
          </a:p>
          <a:p>
            <a:pPr eaLnBrk="1" hangingPunct="1">
              <a:lnSpc>
                <a:spcPct val="90000"/>
              </a:lnSpc>
            </a:pPr>
            <a:r>
              <a:rPr lang="en-US" sz="2400" dirty="0" smtClean="0">
                <a:latin typeface="Georgia" pitchFamily="18" charset="0"/>
              </a:rPr>
              <a:t>Biggest use in conjunction with stock investment</a:t>
            </a:r>
          </a:p>
          <a:p>
            <a:pPr lvl="1" eaLnBrk="1" hangingPunct="1">
              <a:lnSpc>
                <a:spcPct val="90000"/>
              </a:lnSpc>
            </a:pPr>
            <a:r>
              <a:rPr lang="en-US" sz="2000" dirty="0" smtClean="0">
                <a:latin typeface="Georgia" pitchFamily="18" charset="0"/>
              </a:rPr>
              <a:t>Review Sample </a:t>
            </a:r>
            <a:r>
              <a:rPr lang="en-US" sz="2000" dirty="0">
                <a:latin typeface="Georgia" pitchFamily="18" charset="0"/>
              </a:rPr>
              <a:t>National Venture Capital Association Term Sheet</a:t>
            </a:r>
          </a:p>
          <a:p>
            <a:pPr lvl="1" eaLnBrk="1" hangingPunct="1">
              <a:lnSpc>
                <a:spcPct val="90000"/>
              </a:lnSpc>
            </a:pPr>
            <a:endParaRPr lang="en-US" sz="20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extLst>
      <p:ext uri="{BB962C8B-B14F-4D97-AF65-F5344CB8AC3E}">
        <p14:creationId xmlns:p14="http://schemas.microsoft.com/office/powerpoint/2010/main" val="455105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Next Week</a:t>
            </a:r>
          </a:p>
        </p:txBody>
      </p:sp>
      <p:sp>
        <p:nvSpPr>
          <p:cNvPr id="68612" name="Content Placeholder 2"/>
          <p:cNvSpPr>
            <a:spLocks noGrp="1"/>
          </p:cNvSpPr>
          <p:nvPr>
            <p:ph idx="4294967295"/>
          </p:nvPr>
        </p:nvSpPr>
        <p:spPr>
          <a:xfrm>
            <a:off x="457200" y="1417638"/>
            <a:ext cx="8229600" cy="4678362"/>
          </a:xfrm>
        </p:spPr>
        <p:txBody>
          <a:bodyPr/>
          <a:lstStyle/>
          <a:p>
            <a:pPr eaLnBrk="1" hangingPunct="1">
              <a:lnSpc>
                <a:spcPct val="90000"/>
              </a:lnSpc>
            </a:pPr>
            <a:r>
              <a:rPr lang="en-US" sz="2800" dirty="0" smtClean="0">
                <a:latin typeface="Georgia" pitchFamily="18" charset="0"/>
              </a:rPr>
              <a:t>Last week of Contracts</a:t>
            </a:r>
          </a:p>
          <a:p>
            <a:pPr lvl="1" eaLnBrk="1" hangingPunct="1">
              <a:lnSpc>
                <a:spcPct val="90000"/>
              </a:lnSpc>
            </a:pPr>
            <a:r>
              <a:rPr lang="en-US" sz="2400" dirty="0" smtClean="0">
                <a:latin typeface="Georgia" pitchFamily="18" charset="0"/>
              </a:rPr>
              <a:t>IP Agreements</a:t>
            </a:r>
          </a:p>
          <a:p>
            <a:pPr lvl="1" eaLnBrk="1" hangingPunct="1">
              <a:lnSpc>
                <a:spcPct val="90000"/>
              </a:lnSpc>
            </a:pPr>
            <a:r>
              <a:rPr lang="en-US" sz="2400" dirty="0" smtClean="0">
                <a:latin typeface="Georgia" pitchFamily="18" charset="0"/>
              </a:rPr>
              <a:t>Joint Ventures </a:t>
            </a:r>
            <a:endParaRPr lang="en-US" sz="2400" dirty="0" smtClean="0">
              <a:latin typeface="Georgia" pitchFamily="18" charset="0"/>
            </a:endParaRPr>
          </a:p>
          <a:p>
            <a:pPr lvl="1" eaLnBrk="1" hangingPunct="1">
              <a:lnSpc>
                <a:spcPct val="90000"/>
              </a:lnSpc>
            </a:pPr>
            <a:r>
              <a:rPr lang="en-US" sz="2400" dirty="0" smtClean="0">
                <a:latin typeface="Georgia" pitchFamily="18" charset="0"/>
              </a:rPr>
              <a:t>Questions before Exam #2</a:t>
            </a:r>
            <a:endParaRPr lang="en-US" sz="20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extLst>
      <p:ext uri="{BB962C8B-B14F-4D97-AF65-F5344CB8AC3E}">
        <p14:creationId xmlns:p14="http://schemas.microsoft.com/office/powerpoint/2010/main" val="10751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27651" name="Content Placeholder 2"/>
          <p:cNvSpPr>
            <a:spLocks noGrp="1"/>
          </p:cNvSpPr>
          <p:nvPr>
            <p:ph idx="4294967295"/>
          </p:nvPr>
        </p:nvSpPr>
        <p:spPr>
          <a:xfrm>
            <a:off x="469900" y="1130299"/>
            <a:ext cx="8229600" cy="5226051"/>
          </a:xfrm>
        </p:spPr>
        <p:txBody>
          <a:bodyPr/>
          <a:lstStyle/>
          <a:p>
            <a:pPr eaLnBrk="1" hangingPunct="1">
              <a:lnSpc>
                <a:spcPct val="90000"/>
              </a:lnSpc>
            </a:pPr>
            <a:r>
              <a:rPr lang="en-US" sz="2800" dirty="0" smtClean="0">
                <a:latin typeface="Georgia" pitchFamily="18" charset="0"/>
              </a:rPr>
              <a:t>Contracts Project</a:t>
            </a:r>
          </a:p>
          <a:p>
            <a:pPr lvl="1" eaLnBrk="1" hangingPunct="1">
              <a:lnSpc>
                <a:spcPct val="90000"/>
              </a:lnSpc>
            </a:pPr>
            <a:r>
              <a:rPr lang="en-US" sz="2400" dirty="0" smtClean="0">
                <a:latin typeface="Georgia" pitchFamily="18" charset="0"/>
              </a:rPr>
              <a:t>Team Presentations </a:t>
            </a:r>
            <a:r>
              <a:rPr lang="en-US" sz="2400" dirty="0" smtClean="0">
                <a:latin typeface="Georgia" pitchFamily="18" charset="0"/>
              </a:rPr>
              <a:t>–</a:t>
            </a:r>
            <a:r>
              <a:rPr lang="en-US" sz="2400" dirty="0"/>
              <a:t>Thurs March </a:t>
            </a:r>
            <a:r>
              <a:rPr lang="en-US" sz="2400" dirty="0" smtClean="0"/>
              <a:t>21</a:t>
            </a:r>
            <a:r>
              <a:rPr lang="en-US" sz="2400" baseline="30000" dirty="0" smtClean="0"/>
              <a:t>st</a:t>
            </a:r>
            <a:r>
              <a:rPr lang="en-US" sz="2400" dirty="0" smtClean="0"/>
              <a:t>, </a:t>
            </a:r>
            <a:r>
              <a:rPr lang="en-US" sz="2400" dirty="0"/>
              <a:t>7-9:30pm at 106B1 Engineering </a:t>
            </a:r>
            <a:r>
              <a:rPr lang="en-US" sz="2400" dirty="0" smtClean="0"/>
              <a:t>Hall</a:t>
            </a:r>
            <a:endParaRPr lang="en-US" sz="2400" dirty="0" smtClean="0">
              <a:latin typeface="Georgia" pitchFamily="18" charset="0"/>
            </a:endParaRPr>
          </a:p>
          <a:p>
            <a:pPr lvl="1" eaLnBrk="1" hangingPunct="1">
              <a:lnSpc>
                <a:spcPct val="90000"/>
              </a:lnSpc>
            </a:pPr>
            <a:r>
              <a:rPr lang="en-US" sz="2400" dirty="0" smtClean="0">
                <a:latin typeface="Georgia" pitchFamily="18" charset="0"/>
              </a:rPr>
              <a:t>Presentations e-mailed to me </a:t>
            </a:r>
            <a:r>
              <a:rPr lang="en-US" sz="2400" dirty="0">
                <a:latin typeface="Georgia" pitchFamily="18" charset="0"/>
              </a:rPr>
              <a:t>o</a:t>
            </a:r>
            <a:r>
              <a:rPr lang="en-US" sz="2400" dirty="0" smtClean="0">
                <a:latin typeface="Georgia" pitchFamily="18" charset="0"/>
              </a:rPr>
              <a:t>n the day of your presentation between 5-7pm</a:t>
            </a:r>
          </a:p>
          <a:p>
            <a:pPr eaLnBrk="1" hangingPunct="1">
              <a:defRPr/>
            </a:pPr>
            <a:r>
              <a:rPr lang="en-US" sz="2800" dirty="0">
                <a:latin typeface="Georgia" pitchFamily="18" charset="0"/>
              </a:rPr>
              <a:t>Review Quiz 2</a:t>
            </a:r>
          </a:p>
          <a:p>
            <a:pPr lvl="1" eaLnBrk="1" hangingPunct="1">
              <a:defRPr/>
            </a:pPr>
            <a:r>
              <a:rPr lang="en-US" sz="2400" dirty="0">
                <a:latin typeface="Georgia" pitchFamily="18" charset="0"/>
              </a:rPr>
              <a:t>Verify Grades on </a:t>
            </a:r>
            <a:r>
              <a:rPr lang="en-US" sz="2400" dirty="0" smtClean="0">
                <a:latin typeface="Georgia" pitchFamily="18" charset="0"/>
              </a:rPr>
              <a:t>Canvas</a:t>
            </a:r>
            <a:endParaRPr lang="en-US" sz="2800" dirty="0">
              <a:latin typeface="Georgia" pitchFamily="18" charset="0"/>
            </a:endParaRPr>
          </a:p>
          <a:p>
            <a:pPr eaLnBrk="1" hangingPunct="1">
              <a:defRPr/>
            </a:pPr>
            <a:r>
              <a:rPr lang="en-US" sz="2800" dirty="0">
                <a:latin typeface="Georgia" pitchFamily="18" charset="0"/>
              </a:rPr>
              <a:t>Reminder: Pop Quiz at any time</a:t>
            </a:r>
          </a:p>
          <a:p>
            <a:pPr marL="457200" lvl="1" indent="0" eaLnBrk="1" hangingPunct="1">
              <a:lnSpc>
                <a:spcPct val="90000"/>
              </a:lnSpc>
              <a:buNone/>
            </a:pPr>
            <a:endParaRPr lang="en-US" sz="2400" dirty="0">
              <a:latin typeface="Georgia" pitchFamily="18" charset="0"/>
            </a:endParaRPr>
          </a:p>
          <a:p>
            <a:pPr marL="457200" lvl="1" indent="0" eaLnBrk="1" hangingPunct="1">
              <a:lnSpc>
                <a:spcPct val="90000"/>
              </a:lnSpc>
              <a:buNone/>
            </a:pPr>
            <a:endParaRPr lang="en-US" sz="2400" dirty="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a:t>
            </a:fld>
            <a:endParaRPr lang="en-US"/>
          </a:p>
        </p:txBody>
      </p:sp>
    </p:spTree>
    <p:extLst>
      <p:ext uri="{BB962C8B-B14F-4D97-AF65-F5344CB8AC3E}">
        <p14:creationId xmlns:p14="http://schemas.microsoft.com/office/powerpoint/2010/main" val="2219090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marL="457200" lvl="1" indent="0" algn="ctr" eaLnBrk="1" hangingPunct="1">
              <a:buNone/>
            </a:pPr>
            <a:r>
              <a:rPr lang="en-US" altLang="en-US" sz="4000" dirty="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a:latin typeface="Georgia" pitchFamily="18" charset="0"/>
                <a:cs typeface="Georgia" pitchFamily="18" charset="0"/>
              </a:rPr>
              <a:t>See you next week!</a:t>
            </a: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20</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dirty="0" smtClean="0">
                <a:latin typeface="Georgia" pitchFamily="18" charset="0"/>
              </a:rPr>
              <a:t>Summary -1 </a:t>
            </a:r>
          </a:p>
        </p:txBody>
      </p:sp>
      <p:sp>
        <p:nvSpPr>
          <p:cNvPr id="27651" name="Content Placeholder 2"/>
          <p:cNvSpPr>
            <a:spLocks noGrp="1"/>
          </p:cNvSpPr>
          <p:nvPr>
            <p:ph idx="4294967295"/>
          </p:nvPr>
        </p:nvSpPr>
        <p:spPr>
          <a:xfrm>
            <a:off x="469900" y="1130299"/>
            <a:ext cx="8229600" cy="5226051"/>
          </a:xfrm>
        </p:spPr>
        <p:txBody>
          <a:bodyPr/>
          <a:lstStyle/>
          <a:p>
            <a:pPr eaLnBrk="1" hangingPunct="1">
              <a:lnSpc>
                <a:spcPct val="90000"/>
              </a:lnSpc>
            </a:pPr>
            <a:r>
              <a:rPr lang="en-US" sz="2400" dirty="0">
                <a:latin typeface="Georgia" pitchFamily="18" charset="0"/>
              </a:rPr>
              <a:t>The Statute of Frauds </a:t>
            </a:r>
            <a:r>
              <a:rPr lang="en-US" sz="2400" dirty="0" smtClean="0">
                <a:latin typeface="Georgia" pitchFamily="18" charset="0"/>
              </a:rPr>
              <a:t>(SOF) requires </a:t>
            </a:r>
            <a:r>
              <a:rPr lang="en-US" sz="2400" dirty="0">
                <a:latin typeface="Georgia" pitchFamily="18" charset="0"/>
              </a:rPr>
              <a:t>many </a:t>
            </a:r>
            <a:r>
              <a:rPr lang="en-US" sz="2400" dirty="0" smtClean="0">
                <a:latin typeface="Georgia" pitchFamily="18" charset="0"/>
              </a:rPr>
              <a:t>agreements to </a:t>
            </a:r>
            <a:r>
              <a:rPr lang="en-US" sz="2400" dirty="0" smtClean="0">
                <a:latin typeface="Georgia" pitchFamily="18" charset="0"/>
              </a:rPr>
              <a:t>be in writing (or some other permanent medium)</a:t>
            </a:r>
            <a:endParaRPr lang="en-US" sz="2400" dirty="0">
              <a:latin typeface="Georgia" pitchFamily="18" charset="0"/>
            </a:endParaRPr>
          </a:p>
          <a:p>
            <a:pPr lvl="1" eaLnBrk="1" hangingPunct="1">
              <a:lnSpc>
                <a:spcPct val="90000"/>
              </a:lnSpc>
            </a:pPr>
            <a:r>
              <a:rPr lang="en-US" sz="2400" dirty="0" smtClean="0">
                <a:latin typeface="Georgia" pitchFamily="18" charset="0"/>
              </a:rPr>
              <a:t>Anything involving land/real estate </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400" dirty="0" smtClean="0">
                <a:latin typeface="Georgia" pitchFamily="18" charset="0"/>
              </a:rPr>
              <a:t>Exceptions/Qualifications</a:t>
            </a:r>
          </a:p>
          <a:p>
            <a:pPr lvl="1" eaLnBrk="1" hangingPunct="1">
              <a:lnSpc>
                <a:spcPct val="90000"/>
              </a:lnSpc>
            </a:pPr>
            <a:r>
              <a:rPr lang="en-US" sz="2400" dirty="0" smtClean="0">
                <a:latin typeface="Georgia" pitchFamily="18" charset="0"/>
              </a:rPr>
              <a:t>Can still recover in </a:t>
            </a:r>
            <a:r>
              <a:rPr lang="en-US" sz="2400" i="1" dirty="0" smtClean="0">
                <a:latin typeface="Georgia" pitchFamily="18" charset="0"/>
              </a:rPr>
              <a:t>quantum </a:t>
            </a:r>
            <a:r>
              <a:rPr lang="en-US" sz="2400" i="1" dirty="0" err="1" smtClean="0">
                <a:latin typeface="Georgia" pitchFamily="18" charset="0"/>
              </a:rPr>
              <a:t>meruit</a:t>
            </a:r>
            <a:endParaRPr lang="en-US" sz="2400" i="1" dirty="0" smtClean="0">
              <a:latin typeface="Georgia" pitchFamily="18" charset="0"/>
            </a:endParaRPr>
          </a:p>
          <a:p>
            <a:pPr lvl="1" eaLnBrk="1" hangingPunct="1">
              <a:lnSpc>
                <a:spcPct val="90000"/>
              </a:lnSpc>
            </a:pPr>
            <a:r>
              <a:rPr lang="en-US" sz="2400" dirty="0" smtClean="0">
                <a:latin typeface="Georgia" pitchFamily="18" charset="0"/>
              </a:rPr>
              <a:t>Admission by other party</a:t>
            </a:r>
          </a:p>
          <a:p>
            <a:pPr lvl="1" eaLnBrk="1" hangingPunct="1">
              <a:lnSpc>
                <a:spcPct val="90000"/>
              </a:lnSpc>
            </a:pPr>
            <a:r>
              <a:rPr lang="en-US" sz="2400" dirty="0" smtClean="0">
                <a:latin typeface="Georgia" pitchFamily="18" charset="0"/>
              </a:rPr>
              <a:t>Merchant </a:t>
            </a:r>
            <a:r>
              <a:rPr lang="en-US" sz="2400" dirty="0">
                <a:latin typeface="Georgia" pitchFamily="18" charset="0"/>
              </a:rPr>
              <a:t>confirmation, if not disputed in 10 days</a:t>
            </a:r>
          </a:p>
          <a:p>
            <a:pPr lvl="1" eaLnBrk="1" hangingPunct="1">
              <a:lnSpc>
                <a:spcPct val="9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extLst>
      <p:ext uri="{BB962C8B-B14F-4D97-AF65-F5344CB8AC3E}">
        <p14:creationId xmlns:p14="http://schemas.microsoft.com/office/powerpoint/2010/main" val="106802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Summary - 2</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sz="2400" dirty="0" smtClean="0">
                <a:latin typeface="Georgia" pitchFamily="18" charset="0"/>
              </a:rPr>
              <a:t>Performance is based on a “reasonableness” standard unless explicitly stated otherwise in contract</a:t>
            </a:r>
          </a:p>
          <a:p>
            <a:pPr lvl="1" eaLnBrk="1" hangingPunct="1">
              <a:lnSpc>
                <a:spcPct val="90000"/>
              </a:lnSpc>
            </a:pPr>
            <a:r>
              <a:rPr lang="en-US" sz="2400" dirty="0" smtClean="0">
                <a:latin typeface="Georgia" pitchFamily="18" charset="0"/>
              </a:rPr>
              <a:t>Be sure to set the right level of precision in contract</a:t>
            </a:r>
          </a:p>
          <a:p>
            <a:pPr lvl="2" eaLnBrk="1" hangingPunct="1">
              <a:lnSpc>
                <a:spcPct val="90000"/>
              </a:lnSpc>
            </a:pPr>
            <a:r>
              <a:rPr lang="en-US" dirty="0" smtClean="0">
                <a:latin typeface="Georgia" pitchFamily="18" charset="0"/>
              </a:rPr>
              <a:t>Measurement precision</a:t>
            </a:r>
          </a:p>
          <a:p>
            <a:pPr lvl="2" eaLnBrk="1" hangingPunct="1">
              <a:lnSpc>
                <a:spcPct val="90000"/>
              </a:lnSpc>
            </a:pPr>
            <a:r>
              <a:rPr lang="en-US" dirty="0" smtClean="0">
                <a:latin typeface="Georgia" pitchFamily="18" charset="0"/>
              </a:rPr>
              <a:t>Time precision</a:t>
            </a:r>
          </a:p>
          <a:p>
            <a:pPr lvl="3" eaLnBrk="1" hangingPunct="1">
              <a:lnSpc>
                <a:spcPct val="90000"/>
              </a:lnSpc>
            </a:pPr>
            <a:r>
              <a:rPr lang="en-US" sz="2400" dirty="0" smtClean="0">
                <a:latin typeface="Georgia" pitchFamily="18" charset="0"/>
              </a:rPr>
              <a:t>“Time is of the essence”</a:t>
            </a:r>
          </a:p>
          <a:p>
            <a:pPr lvl="2" eaLnBrk="1" hangingPunct="1">
              <a:lnSpc>
                <a:spcPct val="90000"/>
              </a:lnSpc>
            </a:pPr>
            <a:r>
              <a:rPr lang="en-US" dirty="0" smtClean="0">
                <a:latin typeface="Georgia" pitchFamily="18" charset="0"/>
              </a:rPr>
              <a:t>Dollar precision</a:t>
            </a:r>
          </a:p>
          <a:p>
            <a:pPr lvl="2" eaLnBrk="1" hangingPunct="1">
              <a:lnSpc>
                <a:spcPct val="90000"/>
              </a:lnSpc>
            </a:pPr>
            <a:r>
              <a:rPr lang="en-US" dirty="0" smtClean="0">
                <a:latin typeface="Georgia" pitchFamily="18" charset="0"/>
              </a:rPr>
              <a:t>Use liquidated damages to make adherence to level of precision really important</a:t>
            </a:r>
          </a:p>
          <a:p>
            <a:pPr eaLnBrk="1" hangingPunct="1">
              <a:lnSpc>
                <a:spcPct val="90000"/>
              </a:lnSpc>
            </a:pPr>
            <a:r>
              <a:rPr lang="en-US" sz="2400" dirty="0" smtClean="0">
                <a:latin typeface="Georgia" pitchFamily="18" charset="0"/>
              </a:rPr>
              <a:t>Subjective or unclear terms in the contract are likely to lead to disputes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extLst>
      <p:ext uri="{BB962C8B-B14F-4D97-AF65-F5344CB8AC3E}">
        <p14:creationId xmlns:p14="http://schemas.microsoft.com/office/powerpoint/2010/main" val="290226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Summary - 3</a:t>
            </a:r>
          </a:p>
        </p:txBody>
      </p:sp>
      <p:sp>
        <p:nvSpPr>
          <p:cNvPr id="34819" name="Content Placeholder 2"/>
          <p:cNvSpPr>
            <a:spLocks noGrp="1"/>
          </p:cNvSpPr>
          <p:nvPr>
            <p:ph idx="4294967295"/>
          </p:nvPr>
        </p:nvSpPr>
        <p:spPr>
          <a:xfrm>
            <a:off x="429904" y="1050877"/>
            <a:ext cx="8229600" cy="5199797"/>
          </a:xfrm>
        </p:spPr>
        <p:txBody>
          <a:bodyPr/>
          <a:lstStyle/>
          <a:p>
            <a:pPr eaLnBrk="1" hangingPunct="1"/>
            <a:r>
              <a:rPr lang="en-US" sz="2800" dirty="0" smtClean="0">
                <a:latin typeface="Georgia" pitchFamily="18" charset="0"/>
              </a:rPr>
              <a:t>Courts may “Blue-pencil” contracts to remove parts that are not compliant with their state law, but are not under any obligation to do so</a:t>
            </a:r>
          </a:p>
          <a:p>
            <a:pPr eaLnBrk="1" hangingPunct="1"/>
            <a:r>
              <a:rPr lang="en-US" sz="2800" dirty="0" smtClean="0">
                <a:latin typeface="Georgia" pitchFamily="18" charset="0"/>
              </a:rPr>
              <a:t>Courts can also throw out or modify contracts and/or debts in bankruptcy</a:t>
            </a: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extLst>
      <p:ext uri="{BB962C8B-B14F-4D97-AF65-F5344CB8AC3E}">
        <p14:creationId xmlns:p14="http://schemas.microsoft.com/office/powerpoint/2010/main" val="6961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dirty="0" smtClean="0">
                <a:latin typeface="Georgia" pitchFamily="18" charset="0"/>
              </a:rPr>
              <a:t>Summary - 4</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Remedies for breach of contract include:	</a:t>
            </a:r>
          </a:p>
          <a:p>
            <a:pPr lvl="1" eaLnBrk="1" hangingPunct="1">
              <a:lnSpc>
                <a:spcPct val="80000"/>
              </a:lnSpc>
            </a:pPr>
            <a:r>
              <a:rPr lang="en-US" dirty="0" smtClean="0">
                <a:latin typeface="Georgia" pitchFamily="18" charset="0"/>
              </a:rPr>
              <a:t>Monetary Damages</a:t>
            </a:r>
          </a:p>
          <a:p>
            <a:pPr lvl="2" eaLnBrk="1" hangingPunct="1">
              <a:lnSpc>
                <a:spcPct val="80000"/>
              </a:lnSpc>
            </a:pPr>
            <a:r>
              <a:rPr lang="en-US" dirty="0" smtClean="0">
                <a:latin typeface="Georgia" pitchFamily="18" charset="0"/>
              </a:rPr>
              <a:t>Compensatory Damages</a:t>
            </a:r>
          </a:p>
          <a:p>
            <a:pPr lvl="2" eaLnBrk="1" hangingPunct="1">
              <a:lnSpc>
                <a:spcPct val="80000"/>
              </a:lnSpc>
            </a:pPr>
            <a:r>
              <a:rPr lang="en-US" dirty="0" smtClean="0">
                <a:latin typeface="Georgia" pitchFamily="18" charset="0"/>
              </a:rPr>
              <a:t>Special/Consequential Damages</a:t>
            </a:r>
          </a:p>
          <a:p>
            <a:pPr lvl="2" eaLnBrk="1" hangingPunct="1">
              <a:lnSpc>
                <a:spcPct val="80000"/>
              </a:lnSpc>
            </a:pPr>
            <a:r>
              <a:rPr lang="en-US" dirty="0" smtClean="0">
                <a:latin typeface="Georgia" pitchFamily="18" charset="0"/>
              </a:rPr>
              <a:t>Punitive Damages</a:t>
            </a:r>
          </a:p>
          <a:p>
            <a:pPr lvl="2" eaLnBrk="1" hangingPunct="1">
              <a:lnSpc>
                <a:spcPct val="80000"/>
              </a:lnSpc>
            </a:pPr>
            <a:r>
              <a:rPr lang="en-US" dirty="0" smtClean="0">
                <a:latin typeface="Georgia" pitchFamily="18" charset="0"/>
              </a:rPr>
              <a:t>Liquidated Damages</a:t>
            </a:r>
          </a:p>
          <a:p>
            <a:pPr lvl="1" eaLnBrk="1" hangingPunct="1">
              <a:lnSpc>
                <a:spcPct val="80000"/>
              </a:lnSpc>
            </a:pPr>
            <a:r>
              <a:rPr lang="en-US" dirty="0" smtClean="0">
                <a:latin typeface="Georgia" pitchFamily="18" charset="0"/>
              </a:rPr>
              <a:t>Court Order</a:t>
            </a:r>
          </a:p>
          <a:p>
            <a:pPr lvl="2" eaLnBrk="1" hangingPunct="1">
              <a:lnSpc>
                <a:spcPct val="80000"/>
              </a:lnSpc>
            </a:pPr>
            <a:r>
              <a:rPr lang="en-US" dirty="0" smtClean="0">
                <a:latin typeface="Georgia" pitchFamily="18" charset="0"/>
              </a:rPr>
              <a:t>Injunction</a:t>
            </a:r>
          </a:p>
          <a:p>
            <a:pPr lvl="2" eaLnBrk="1" hangingPunct="1">
              <a:lnSpc>
                <a:spcPct val="80000"/>
              </a:lnSpc>
            </a:pPr>
            <a:r>
              <a:rPr lang="en-US" dirty="0" smtClean="0">
                <a:latin typeface="Georgia" pitchFamily="18" charset="0"/>
              </a:rPr>
              <a:t>Specific Performance </a:t>
            </a:r>
          </a:p>
          <a:p>
            <a:pPr lvl="2" eaLnBrk="1" hangingPunct="1">
              <a:lnSpc>
                <a:spcPct val="80000"/>
              </a:lnSpc>
            </a:pPr>
            <a:r>
              <a:rPr lang="en-US" dirty="0" smtClean="0">
                <a:latin typeface="Georgia" pitchFamily="18" charset="0"/>
              </a:rPr>
              <a:t>Contempt of court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extLst>
      <p:ext uri="{BB962C8B-B14F-4D97-AF65-F5344CB8AC3E}">
        <p14:creationId xmlns:p14="http://schemas.microsoft.com/office/powerpoint/2010/main" val="112981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dirty="0" smtClean="0">
                <a:latin typeface="Georgia" pitchFamily="18" charset="0"/>
              </a:rPr>
              <a:t>Summary - 5</a:t>
            </a:r>
          </a:p>
        </p:txBody>
      </p:sp>
      <p:sp>
        <p:nvSpPr>
          <p:cNvPr id="39939" name="Content Placeholder 2"/>
          <p:cNvSpPr>
            <a:spLocks noGrp="1"/>
          </p:cNvSpPr>
          <p:nvPr>
            <p:ph idx="4294967295"/>
          </p:nvPr>
        </p:nvSpPr>
        <p:spPr>
          <a:xfrm>
            <a:off x="457200" y="1143000"/>
            <a:ext cx="8229600" cy="4465638"/>
          </a:xfrm>
        </p:spPr>
        <p:txBody>
          <a:bodyPr/>
          <a:lstStyle/>
          <a:p>
            <a:pPr eaLnBrk="1" hangingPunct="1">
              <a:lnSpc>
                <a:spcPct val="90000"/>
              </a:lnSpc>
            </a:pPr>
            <a:r>
              <a:rPr lang="en-US" sz="2800" dirty="0" smtClean="0">
                <a:latin typeface="Georgia" pitchFamily="18" charset="0"/>
              </a:rPr>
              <a:t>All parties to an agreement must take steps to mitigate damages once aware of them</a:t>
            </a:r>
          </a:p>
          <a:p>
            <a:pPr eaLnBrk="1" hangingPunct="1">
              <a:lnSpc>
                <a:spcPct val="90000"/>
              </a:lnSpc>
            </a:pPr>
            <a:r>
              <a:rPr lang="en-US" sz="2800" dirty="0" smtClean="0">
                <a:latin typeface="Georgia" pitchFamily="18" charset="0"/>
              </a:rPr>
              <a:t>Having “Title” means being the legal owner of a good</a:t>
            </a:r>
          </a:p>
          <a:p>
            <a:pPr lvl="1" eaLnBrk="1" hangingPunct="1">
              <a:lnSpc>
                <a:spcPct val="90000"/>
              </a:lnSpc>
            </a:pPr>
            <a:r>
              <a:rPr lang="en-US" sz="2400" dirty="0" smtClean="0">
                <a:latin typeface="Georgia" pitchFamily="18" charset="0"/>
              </a:rPr>
              <a:t>The party having title typically bears the risk of loss</a:t>
            </a:r>
          </a:p>
          <a:p>
            <a:pPr eaLnBrk="1" hangingPunct="1">
              <a:lnSpc>
                <a:spcPct val="90000"/>
              </a:lnSpc>
            </a:pPr>
            <a:r>
              <a:rPr lang="en-US" sz="2800" dirty="0" smtClean="0">
                <a:latin typeface="Georgia" pitchFamily="18" charset="0"/>
              </a:rPr>
              <a:t>The UCC requires that conforming goods be placed at the Buyer’s disposal</a:t>
            </a:r>
          </a:p>
          <a:p>
            <a:pPr lvl="1" eaLnBrk="1" hangingPunct="1">
              <a:lnSpc>
                <a:spcPct val="90000"/>
              </a:lnSpc>
            </a:pPr>
            <a:r>
              <a:rPr lang="en-US" sz="2400" dirty="0" smtClean="0">
                <a:latin typeface="Georgia" pitchFamily="18" charset="0"/>
              </a:rPr>
              <a:t>If not conforming, Buyer may</a:t>
            </a:r>
          </a:p>
          <a:p>
            <a:pPr lvl="2" eaLnBrk="1" hangingPunct="1">
              <a:lnSpc>
                <a:spcPct val="90000"/>
              </a:lnSpc>
            </a:pPr>
            <a:r>
              <a:rPr lang="en-US" sz="2000" dirty="0">
                <a:latin typeface="Georgia" pitchFamily="18" charset="0"/>
              </a:rPr>
              <a:t>Reject entire </a:t>
            </a:r>
            <a:r>
              <a:rPr lang="en-US" sz="2000" dirty="0" smtClean="0">
                <a:latin typeface="Georgia" pitchFamily="18" charset="0"/>
              </a:rPr>
              <a:t>shipment</a:t>
            </a:r>
          </a:p>
          <a:p>
            <a:pPr lvl="2" eaLnBrk="1" hangingPunct="1">
              <a:lnSpc>
                <a:spcPct val="90000"/>
              </a:lnSpc>
            </a:pPr>
            <a:r>
              <a:rPr lang="en-US" sz="2000" dirty="0">
                <a:latin typeface="Georgia" pitchFamily="18" charset="0"/>
              </a:rPr>
              <a:t>Accept some conforming goods, but deny remaining</a:t>
            </a:r>
          </a:p>
          <a:p>
            <a:pPr lvl="2" eaLnBrk="1" hangingPunct="1">
              <a:lnSpc>
                <a:spcPct val="90000"/>
              </a:lnSpc>
            </a:pPr>
            <a:r>
              <a:rPr lang="en-US" sz="2000" dirty="0">
                <a:latin typeface="Georgia" pitchFamily="18" charset="0"/>
              </a:rPr>
              <a:t>Accept all goods, </a:t>
            </a:r>
            <a:r>
              <a:rPr lang="en-US" sz="2000" dirty="0" smtClean="0">
                <a:latin typeface="Georgia" pitchFamily="18" charset="0"/>
              </a:rPr>
              <a:t>but recover for non-conforming</a:t>
            </a:r>
            <a:endParaRPr lang="en-US" sz="2000" dirty="0">
              <a:latin typeface="Georgia" pitchFamily="18" charset="0"/>
            </a:endParaRPr>
          </a:p>
          <a:p>
            <a:pPr eaLnBrk="1" hangingPunct="1">
              <a:lnSpc>
                <a:spcPct val="90000"/>
              </a:lnSpc>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extLst>
      <p:ext uri="{BB962C8B-B14F-4D97-AF65-F5344CB8AC3E}">
        <p14:creationId xmlns:p14="http://schemas.microsoft.com/office/powerpoint/2010/main" val="1765358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Summary - 6</a:t>
            </a:r>
          </a:p>
        </p:txBody>
      </p:sp>
      <p:sp>
        <p:nvSpPr>
          <p:cNvPr id="58372" name="Content Placeholder 2"/>
          <p:cNvSpPr>
            <a:spLocks noGrp="1"/>
          </p:cNvSpPr>
          <p:nvPr>
            <p:ph idx="4294967295"/>
          </p:nvPr>
        </p:nvSpPr>
        <p:spPr>
          <a:xfrm>
            <a:off x="482600" y="1195388"/>
            <a:ext cx="8229600" cy="4748212"/>
          </a:xfrm>
        </p:spPr>
        <p:txBody>
          <a:bodyPr/>
          <a:lstStyle/>
          <a:p>
            <a:pPr eaLnBrk="1" hangingPunct="1">
              <a:lnSpc>
                <a:spcPct val="90000"/>
              </a:lnSpc>
            </a:pPr>
            <a:r>
              <a:rPr lang="en-US" sz="2400" dirty="0" smtClean="0">
                <a:latin typeface="Georgia" pitchFamily="18" charset="0"/>
              </a:rPr>
              <a:t>Warranties include:</a:t>
            </a:r>
          </a:p>
          <a:p>
            <a:pPr eaLnBrk="1" hangingPunct="1">
              <a:lnSpc>
                <a:spcPct val="90000"/>
              </a:lnSpc>
            </a:pPr>
            <a:r>
              <a:rPr lang="en-US" sz="2400" dirty="0" smtClean="0">
                <a:latin typeface="Georgia" pitchFamily="18" charset="0"/>
              </a:rPr>
              <a:t>Implied Warranty</a:t>
            </a:r>
          </a:p>
          <a:p>
            <a:pPr lvl="1" eaLnBrk="1" hangingPunct="1">
              <a:lnSpc>
                <a:spcPct val="80000"/>
              </a:lnSpc>
            </a:pPr>
            <a:r>
              <a:rPr lang="en-US" sz="2400" dirty="0">
                <a:latin typeface="Georgia" pitchFamily="18" charset="0"/>
              </a:rPr>
              <a:t>Warranty of Title</a:t>
            </a:r>
          </a:p>
          <a:p>
            <a:pPr lvl="1" eaLnBrk="1" hangingPunct="1">
              <a:lnSpc>
                <a:spcPct val="80000"/>
              </a:lnSpc>
            </a:pPr>
            <a:r>
              <a:rPr lang="en-US" sz="2400" dirty="0" smtClean="0">
                <a:latin typeface="Georgia" pitchFamily="18" charset="0"/>
              </a:rPr>
              <a:t>Merchantability</a:t>
            </a:r>
            <a:endParaRPr lang="en-US" sz="2400" dirty="0">
              <a:latin typeface="Georgia" pitchFamily="18" charset="0"/>
            </a:endParaRPr>
          </a:p>
          <a:p>
            <a:pPr lvl="1" eaLnBrk="1" hangingPunct="1">
              <a:lnSpc>
                <a:spcPct val="80000"/>
              </a:lnSpc>
            </a:pPr>
            <a:r>
              <a:rPr lang="en-US" sz="2400" dirty="0" smtClean="0">
                <a:latin typeface="Georgia" pitchFamily="18" charset="0"/>
              </a:rPr>
              <a:t>Fitness </a:t>
            </a:r>
            <a:r>
              <a:rPr lang="en-US" sz="2400" dirty="0">
                <a:latin typeface="Georgia" pitchFamily="18" charset="0"/>
              </a:rPr>
              <a:t>for a particular </a:t>
            </a:r>
            <a:r>
              <a:rPr lang="en-US" sz="2400" dirty="0" smtClean="0">
                <a:latin typeface="Georgia" pitchFamily="18" charset="0"/>
              </a:rPr>
              <a:t>purpose</a:t>
            </a:r>
          </a:p>
          <a:p>
            <a:pPr eaLnBrk="1" hangingPunct="1">
              <a:lnSpc>
                <a:spcPct val="90000"/>
              </a:lnSpc>
            </a:pPr>
            <a:r>
              <a:rPr lang="en-US" sz="2400" dirty="0" smtClean="0">
                <a:latin typeface="Georgia" pitchFamily="18" charset="0"/>
              </a:rPr>
              <a:t>Express Warranty</a:t>
            </a:r>
          </a:p>
          <a:p>
            <a:pPr lvl="1" eaLnBrk="1" hangingPunct="1">
              <a:lnSpc>
                <a:spcPct val="90000"/>
              </a:lnSpc>
            </a:pPr>
            <a:r>
              <a:rPr lang="en-US" sz="2400" dirty="0" smtClean="0">
                <a:latin typeface="Georgia" pitchFamily="18" charset="0"/>
              </a:rPr>
              <a:t>Make something essential to the agreement</a:t>
            </a:r>
          </a:p>
          <a:p>
            <a:pPr eaLnBrk="1" hangingPunct="1">
              <a:lnSpc>
                <a:spcPct val="90000"/>
              </a:lnSpc>
            </a:pPr>
            <a:r>
              <a:rPr lang="en-US" sz="2400" dirty="0" smtClean="0">
                <a:latin typeface="Georgia" pitchFamily="18" charset="0"/>
              </a:rPr>
              <a:t>Extended Warranty</a:t>
            </a:r>
          </a:p>
          <a:p>
            <a:pPr lvl="1" eaLnBrk="1" hangingPunct="1">
              <a:lnSpc>
                <a:spcPct val="90000"/>
              </a:lnSpc>
            </a:pPr>
            <a:r>
              <a:rPr lang="en-US" sz="2400" dirty="0" smtClean="0">
                <a:latin typeface="Georgia" pitchFamily="18" charset="0"/>
              </a:rPr>
              <a:t>Increase consumer confidence in product to encourage purchase</a:t>
            </a:r>
          </a:p>
          <a:p>
            <a:pPr eaLnBrk="1" hangingPunct="1">
              <a:lnSpc>
                <a:spcPct val="90000"/>
              </a:lnSpc>
            </a:pPr>
            <a:r>
              <a:rPr lang="en-US" sz="2400" dirty="0" smtClean="0">
                <a:latin typeface="Georgia" pitchFamily="18" charset="0"/>
              </a:rPr>
              <a:t>Most Warranties can be disclaimed with “as is”</a:t>
            </a:r>
          </a:p>
          <a:p>
            <a:pPr eaLnBrk="1" hangingPunct="1">
              <a:lnSpc>
                <a:spcPct val="90000"/>
              </a:lnSpc>
            </a:pPr>
            <a:r>
              <a:rPr lang="en-US" sz="2400" dirty="0" smtClean="0">
                <a:latin typeface="Georgia" pitchFamily="18" charset="0"/>
              </a:rPr>
              <a:t>Indemnification agreements </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extLst>
      <p:ext uri="{BB962C8B-B14F-4D97-AF65-F5344CB8AC3E}">
        <p14:creationId xmlns:p14="http://schemas.microsoft.com/office/powerpoint/2010/main" val="286532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You may be asked to sign or want others to sign a Confidentiality or Non-Disclosure Agreement</a:t>
            </a:r>
          </a:p>
          <a:p>
            <a:pPr lvl="1" eaLnBrk="1" hangingPunct="1"/>
            <a:r>
              <a:rPr lang="en-US" sz="2400" dirty="0" smtClean="0">
                <a:latin typeface="Georgia" pitchFamily="18" charset="0"/>
              </a:rPr>
              <a:t>Often arise in practice, for example when you want to show a potential investor IP or financial info</a:t>
            </a:r>
          </a:p>
          <a:p>
            <a:pPr lvl="1" eaLnBrk="1" hangingPunct="1"/>
            <a:r>
              <a:rPr lang="en-US" sz="2400" dirty="0" smtClean="0">
                <a:latin typeface="Georgia" pitchFamily="18" charset="0"/>
              </a:rPr>
              <a:t>Many VCs will refuse to sign them</a:t>
            </a:r>
          </a:p>
          <a:p>
            <a:pPr lvl="2" eaLnBrk="1" hangingPunct="1"/>
            <a:r>
              <a:rPr lang="en-US" dirty="0" smtClean="0">
                <a:latin typeface="Georgia" pitchFamily="18" charset="0"/>
              </a:rPr>
              <a:t>This is a legitimate concern because they are often working with several companies in the same space that may have independently developed the same thing and the VC does not want to get caught in the middle </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extLst>
      <p:ext uri="{BB962C8B-B14F-4D97-AF65-F5344CB8AC3E}">
        <p14:creationId xmlns:p14="http://schemas.microsoft.com/office/powerpoint/2010/main" val="155717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01D689-7E25-44D5-A4BF-C30B0DAC8742}">
  <ds:schemaRefs>
    <ds:schemaRef ds:uri="http://schemas.microsoft.com/sharepoint/v3/contenttype/form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32C490-D8FE-48B9-B78C-F6DF0E62BFB8}">
  <ds:schemaRef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11304</TotalTime>
  <Words>1226</Words>
  <Application>Microsoft Office PowerPoint</Application>
  <PresentationFormat>On-screen Show (4:3)</PresentationFormat>
  <Paragraphs>206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Startups: Incorporation, Funding, Contracts, and Intellectual Property</vt:lpstr>
      <vt:lpstr>Reminders</vt:lpstr>
      <vt:lpstr>Summary -1 </vt:lpstr>
      <vt:lpstr>Summary - 2</vt:lpstr>
      <vt:lpstr>Summary - 3</vt:lpstr>
      <vt:lpstr>Summary - 4</vt:lpstr>
      <vt:lpstr>Summary - 5</vt:lpstr>
      <vt:lpstr>Summary - 6</vt:lpstr>
      <vt:lpstr>Confidentiality/NDA Agreements - 1</vt:lpstr>
      <vt:lpstr>Confidentiality/NDA Agreements - 2</vt:lpstr>
      <vt:lpstr>Confidentiality/NDA Agreements - 3</vt:lpstr>
      <vt:lpstr>Non-Compete Agreements - 1</vt:lpstr>
      <vt:lpstr>Non-Compete Agreements - 2</vt:lpstr>
      <vt:lpstr>Non-Compete Agreements - 3</vt:lpstr>
      <vt:lpstr>Non-Compete Agreements - 4</vt:lpstr>
      <vt:lpstr>Non-Compete Agreements - 5</vt:lpstr>
      <vt:lpstr>NDAs and Non-Competes</vt:lpstr>
      <vt:lpstr>Term Sheets - 1</vt:lpstr>
      <vt:lpstr>Next Week</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145</cp:revision>
  <cp:lastPrinted>2019-03-04T04:16:18Z</cp:lastPrinted>
  <dcterms:created xsi:type="dcterms:W3CDTF">2009-09-14T01:06:34Z</dcterms:created>
  <dcterms:modified xsi:type="dcterms:W3CDTF">2024-03-03T23:14:26Z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