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427" r:id="rId5"/>
    <p:sldId id="402" r:id="rId6"/>
    <p:sldId id="366" r:id="rId7"/>
    <p:sldId id="424" r:id="rId8"/>
    <p:sldId id="425" r:id="rId9"/>
    <p:sldId id="426" r:id="rId10"/>
    <p:sldId id="417" r:id="rId11"/>
    <p:sldId id="418" r:id="rId12"/>
    <p:sldId id="419" r:id="rId13"/>
    <p:sldId id="429" r:id="rId14"/>
    <p:sldId id="428" r:id="rId15"/>
    <p:sldId id="416" r:id="rId16"/>
    <p:sldId id="404" r:id="rId17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Objects="1">
      <p:cViewPr varScale="1">
        <p:scale>
          <a:sx n="91" d="100"/>
          <a:sy n="91" d="100"/>
        </p:scale>
        <p:origin x="-13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170238" cy="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84" tIns="48041" rIns="96084" bIns="48041" numCol="1" anchor="t" anchorCtr="0" compatLnSpc="1">
            <a:prstTxWarp prst="textNoShape">
              <a:avLst/>
            </a:prstTxWarp>
          </a:bodyPr>
          <a:lstStyle>
            <a:lvl1pPr defTabSz="479645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84" tIns="48041" rIns="96084" bIns="48041" numCol="1" anchor="t" anchorCtr="0" compatLnSpc="1">
            <a:prstTxWarp prst="textNoShape">
              <a:avLst/>
            </a:prstTxWarp>
          </a:bodyPr>
          <a:lstStyle>
            <a:lvl1pPr algn="r" defTabSz="479645">
              <a:defRPr sz="1100"/>
            </a:lvl1pPr>
          </a:lstStyle>
          <a:p>
            <a:pPr>
              <a:defRPr/>
            </a:pPr>
            <a:fld id="{8B494516-CF39-44A8-8904-557A9ED3601A}" type="datetimeFigureOut">
              <a:rPr lang="en-US"/>
              <a:pPr>
                <a:defRPr/>
              </a:pPr>
              <a:t>1/30/2024</a:t>
            </a:fld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118601"/>
            <a:ext cx="3170238" cy="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84" tIns="48041" rIns="96084" bIns="48041" numCol="1" anchor="b" anchorCtr="0" compatLnSpc="1">
            <a:prstTxWarp prst="textNoShape">
              <a:avLst/>
            </a:prstTxWarp>
          </a:bodyPr>
          <a:lstStyle>
            <a:lvl1pPr defTabSz="479645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1"/>
            <a:ext cx="3170238" cy="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84" tIns="48041" rIns="96084" bIns="48041" numCol="1" anchor="b" anchorCtr="0" compatLnSpc="1">
            <a:prstTxWarp prst="textNoShape">
              <a:avLst/>
            </a:prstTxWarp>
          </a:bodyPr>
          <a:lstStyle>
            <a:lvl1pPr algn="r" defTabSz="479645">
              <a:defRPr sz="1100"/>
            </a:lvl1pPr>
          </a:lstStyle>
          <a:p>
            <a:pPr>
              <a:defRPr/>
            </a:pPr>
            <a:fld id="{D9BA9FF7-8D57-4934-9DB1-E295CA1F0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24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170238" cy="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84" tIns="48041" rIns="96084" bIns="48041" numCol="1" anchor="t" anchorCtr="0" compatLnSpc="1">
            <a:prstTxWarp prst="textNoShape">
              <a:avLst/>
            </a:prstTxWarp>
          </a:bodyPr>
          <a:lstStyle>
            <a:lvl1pPr defTabSz="479645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84" tIns="48041" rIns="96084" bIns="48041" numCol="1" anchor="t" anchorCtr="0" compatLnSpc="1">
            <a:prstTxWarp prst="textNoShape">
              <a:avLst/>
            </a:prstTxWarp>
          </a:bodyPr>
          <a:lstStyle>
            <a:lvl1pPr algn="r" defTabSz="479645">
              <a:defRPr sz="1100"/>
            </a:lvl1pPr>
          </a:lstStyle>
          <a:p>
            <a:pPr>
              <a:defRPr/>
            </a:pPr>
            <a:fld id="{CAD2AC3F-5E78-4F13-AF56-D35FE5CF6F20}" type="datetimeFigureOut">
              <a:rPr lang="en-US"/>
              <a:pPr>
                <a:defRPr/>
              </a:pPr>
              <a:t>1/30/2024</a:t>
            </a:fld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90"/>
            <a:ext cx="5851526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84" tIns="48041" rIns="96084" bIns="480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18601"/>
            <a:ext cx="3170238" cy="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84" tIns="48041" rIns="96084" bIns="48041" numCol="1" anchor="b" anchorCtr="0" compatLnSpc="1">
            <a:prstTxWarp prst="textNoShape">
              <a:avLst/>
            </a:prstTxWarp>
          </a:bodyPr>
          <a:lstStyle>
            <a:lvl1pPr defTabSz="479645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1"/>
            <a:ext cx="3170238" cy="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084" tIns="48041" rIns="96084" bIns="48041" numCol="1" anchor="b" anchorCtr="0" compatLnSpc="1">
            <a:prstTxWarp prst="textNoShape">
              <a:avLst/>
            </a:prstTxWarp>
          </a:bodyPr>
          <a:lstStyle>
            <a:lvl1pPr algn="r" defTabSz="479645">
              <a:defRPr sz="1100"/>
            </a:lvl1pPr>
          </a:lstStyle>
          <a:p>
            <a:pPr>
              <a:defRPr/>
            </a:pPr>
            <a:fld id="{9FE38DF8-08B7-40AC-800F-238164FD8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25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20775"/>
            <a:ext cx="7772400" cy="1470025"/>
          </a:xfrm>
        </p:spPr>
        <p:txBody>
          <a:bodyPr>
            <a:normAutofit/>
          </a:bodyPr>
          <a:lstStyle>
            <a:lvl1pPr algn="l"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098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462C38-690F-447F-9270-42183D585952}" type="datetime1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© Joe Barich, 2024.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BD3D2-2C21-4D0E-88B5-3EC34A9AF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7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DEEFA-6416-40D8-B5C1-BFB9B408212C}" type="datetime1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Joe Barich, 2024.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82905-DA64-4AC3-AC7A-F35EACB0A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99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592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85ADF-CA77-4BF1-8310-0E8C2F2F4B24}" type="datetime1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Joe Barich, 2024.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5BB63-9D84-4C1D-AFFB-241D0080C0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9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433DC1-FCFA-47C4-B952-88CEAE353B36}" type="datetime1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6356350"/>
            <a:ext cx="2895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© Joe Barich, 2024.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356350"/>
            <a:ext cx="1066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AD363-ACEC-4E12-93FC-A3051305D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3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78C19-7232-4A91-A3BD-5588CCF2BCDB}" type="datetime1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Joe Barich, 2024.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6BCDA-6E05-4B14-AA4E-928B924E7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0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7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C4128-8CC5-43C0-B4B1-1B3AC656856E}" type="datetime1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Joe Barich, 2024.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5BFB0-ADA7-49D4-BC26-E8ACF899B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3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9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9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7F770-5591-425B-B1A6-1099ACB7F53F}" type="datetime1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Joe Barich, 2024.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1B8C8-8EAE-4DBA-85E7-611484602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85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DB10F-F57A-4F49-A2E1-DCCE2F0453E5}" type="datetime1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Joe Barich, 2024.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D9604-5253-41C7-AF6B-C8EF1778F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9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260D6-9567-4213-AE29-434A122B8743}" type="datetime1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Joe Barich, 2024.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E1A67-43A6-442B-BC59-64A188A51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28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518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56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797D8-F76D-4B43-9D3B-8C6883A1F00F}" type="datetime1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Joe Barich, 2024.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40F37-7D2B-48C7-8A44-C34233590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8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0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F952F-90D1-4114-957F-5C76FCD7C474}" type="datetime1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Joe Barich, 2024.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C6CC8-AA99-460B-9138-FECBFB86A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06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D47C7B-1DDD-4667-8D1A-486F8035D2B3}" type="datetime1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© Joe Barich, 2024.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31BEA5-0DBA-487C-95E5-E215D7B0E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eorgia"/>
          <a:ea typeface="Georgia" pitchFamily="18" charset="0"/>
          <a:cs typeface="Georgi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Georgia" pitchFamily="18" charset="0"/>
          <a:cs typeface="Georgia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Georgia" pitchFamily="18" charset="0"/>
          <a:cs typeface="Georgia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Georgia" pitchFamily="18" charset="0"/>
          <a:cs typeface="Georgia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Georgia" pitchFamily="18" charset="0"/>
          <a:cs typeface="Georgia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eorgia"/>
          <a:ea typeface="Georgia" pitchFamily="18" charset="0"/>
          <a:cs typeface="Georgi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eorgia"/>
          <a:ea typeface="Georgia" pitchFamily="18" charset="0"/>
          <a:cs typeface="Georgi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eorgia"/>
          <a:ea typeface="Georgia" pitchFamily="18" charset="0"/>
          <a:cs typeface="Georgi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eorgia"/>
          <a:ea typeface="Georgia" pitchFamily="18" charset="0"/>
          <a:cs typeface="Georgi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eorgia"/>
          <a:ea typeface="Georgia" pitchFamily="18" charset="0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04800" y="533400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>
                <a:latin typeface="Georgia" pitchFamily="18" charset="0"/>
                <a:cs typeface="Georgia" pitchFamily="18" charset="0"/>
              </a:rPr>
              <a:t>Startups: Incorporation, Funding, Contracts, and Intellectual Property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284018" y="2020743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200" dirty="0" smtClean="0">
                <a:latin typeface="Georgia" pitchFamily="18" charset="0"/>
                <a:cs typeface="Georgia" pitchFamily="18" charset="0"/>
              </a:rPr>
              <a:t>Professor Barich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200" dirty="0" smtClean="0">
                <a:latin typeface="Georgia" pitchFamily="18" charset="0"/>
                <a:cs typeface="Georgia" pitchFamily="18" charset="0"/>
              </a:rPr>
              <a:t>Class 3</a:t>
            </a:r>
          </a:p>
          <a:p>
            <a:pPr eaLnBrk="1" hangingPunct="1">
              <a:lnSpc>
                <a:spcPct val="80000"/>
              </a:lnSpc>
            </a:pPr>
            <a:endParaRPr lang="en-US" altLang="en-US" sz="3600" dirty="0" smtClean="0">
              <a:latin typeface="Georgia" pitchFamily="18" charset="0"/>
              <a:cs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32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t>© Joe Barich, 2024.</a:t>
            </a:r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>
                <a:latin typeface="Georgia" pitchFamily="18" charset="0"/>
              </a:rPr>
              <a:t>Incorporation and Funding </a:t>
            </a:r>
            <a:r>
              <a:rPr lang="en-US" sz="3600" dirty="0" smtClean="0">
                <a:latin typeface="Georgia" pitchFamily="18" charset="0"/>
              </a:rPr>
              <a:t>Project -2</a:t>
            </a:r>
            <a:endParaRPr lang="en-US" sz="3600" dirty="0">
              <a:latin typeface="Georgia" pitchFamily="18" charset="0"/>
            </a:endParaRP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4195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sz="2400" dirty="0">
                <a:latin typeface="Georgia" pitchFamily="18" charset="0"/>
                <a:cs typeface="Georgia" pitchFamily="18" charset="0"/>
              </a:rPr>
              <a:t>Form Teams – Grad Student Team </a:t>
            </a:r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Leaders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Each Team should (ASAP)!</a:t>
            </a:r>
          </a:p>
          <a:p>
            <a:pPr lvl="2" eaLnBrk="1" hangingPunct="1">
              <a:spcBef>
                <a:spcPts val="0"/>
              </a:spcBef>
            </a:pPr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E-mail me a listing of the names of the team members with Person A-B-C selections</a:t>
            </a:r>
          </a:p>
          <a:p>
            <a:pPr lvl="3" eaLnBrk="1" hangingPunct="1">
              <a:spcBef>
                <a:spcPts val="0"/>
              </a:spcBef>
            </a:pPr>
            <a:r>
              <a:rPr lang="en-US" u="sng" dirty="0">
                <a:latin typeface="Georgia" pitchFamily="18" charset="0"/>
              </a:rPr>
              <a:t>Due 5pm </a:t>
            </a:r>
            <a:r>
              <a:rPr lang="en-US" u="sng" dirty="0" smtClean="0">
                <a:latin typeface="Georgia" pitchFamily="18" charset="0"/>
              </a:rPr>
              <a:t>yesterday</a:t>
            </a:r>
            <a:r>
              <a:rPr lang="en-US" u="sng" dirty="0" smtClean="0">
                <a:latin typeface="Georgia" pitchFamily="18" charset="0"/>
              </a:rPr>
              <a:t> </a:t>
            </a:r>
            <a:r>
              <a:rPr lang="en-US" u="sng" dirty="0">
                <a:latin typeface="Georgia" pitchFamily="18" charset="0"/>
              </a:rPr>
              <a:t>– 10%/day penalty if </a:t>
            </a:r>
            <a:r>
              <a:rPr lang="en-US" u="sng" dirty="0" smtClean="0">
                <a:latin typeface="Georgia" pitchFamily="18" charset="0"/>
              </a:rPr>
              <a:t>late. Notify me ASAP if team member is not responding</a:t>
            </a:r>
            <a:endParaRPr lang="en-US" altLang="en-US" u="sng" dirty="0" smtClean="0">
              <a:latin typeface="Georgia" pitchFamily="18" charset="0"/>
              <a:cs typeface="Georgia" pitchFamily="18" charset="0"/>
            </a:endParaRPr>
          </a:p>
          <a:p>
            <a:pPr lvl="3" eaLnBrk="1" hangingPunct="1">
              <a:spcBef>
                <a:spcPts val="0"/>
              </a:spcBef>
            </a:pPr>
            <a:r>
              <a:rPr lang="en-US" altLang="en-US" dirty="0" smtClean="0">
                <a:latin typeface="Georgia" pitchFamily="18" charset="0"/>
                <a:cs typeface="Georgia" pitchFamily="18" charset="0"/>
              </a:rPr>
              <a:t>CC all team members on the e-mail to avoid disputes</a:t>
            </a:r>
          </a:p>
          <a:p>
            <a:pPr lvl="3" eaLnBrk="1" hangingPunct="1">
              <a:spcBef>
                <a:spcPts val="0"/>
              </a:spcBef>
            </a:pPr>
            <a:r>
              <a:rPr lang="en-US" altLang="en-US" dirty="0" smtClean="0">
                <a:latin typeface="Georgia" pitchFamily="18" charset="0"/>
                <a:cs typeface="Georgia" pitchFamily="18" charset="0"/>
              </a:rPr>
              <a:t>I will send Person A-B-C secret info</a:t>
            </a:r>
          </a:p>
          <a:p>
            <a:pPr lvl="2" eaLnBrk="1" hangingPunct="1">
              <a:spcBef>
                <a:spcPts val="0"/>
              </a:spcBef>
            </a:pPr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Pick a team name if desired</a:t>
            </a:r>
          </a:p>
          <a:p>
            <a:pPr lvl="2" eaLnBrk="1" hangingPunct="1">
              <a:spcBef>
                <a:spcPts val="0"/>
              </a:spcBef>
            </a:pPr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Conduct negotiation – and take notes about how it goes</a:t>
            </a:r>
            <a:endParaRPr lang="en-US" altLang="en-US" sz="2000" dirty="0">
              <a:latin typeface="Georgia" pitchFamily="18" charset="0"/>
              <a:cs typeface="Georgia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Presentations – Thursday Feb 8</a:t>
            </a:r>
            <a:r>
              <a:rPr lang="en-US" altLang="en-US" sz="2000" baseline="30000" dirty="0" smtClean="0">
                <a:latin typeface="Georgia" pitchFamily="18" charset="0"/>
                <a:cs typeface="Georgia" pitchFamily="18" charset="0"/>
              </a:rPr>
              <a:t>th</a:t>
            </a:r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 at 7pm @106B1 Eng. Hall</a:t>
            </a:r>
            <a:endParaRPr lang="en-US" altLang="en-US" sz="2000" dirty="0">
              <a:latin typeface="Georgia" pitchFamily="18" charset="0"/>
              <a:cs typeface="Georgia" pitchFamily="18" charset="0"/>
            </a:endParaRPr>
          </a:p>
          <a:p>
            <a:pPr lvl="1" eaLnBrk="1" hangingPunct="1">
              <a:spcBef>
                <a:spcPts val="0"/>
              </a:spcBef>
            </a:pPr>
            <a:r>
              <a:rPr lang="en-US" altLang="en-US" sz="1800" dirty="0" smtClean="0">
                <a:latin typeface="Georgia" pitchFamily="18" charset="0"/>
                <a:cs typeface="Georgia" pitchFamily="18" charset="0"/>
              </a:rPr>
              <a:t>Presentation - </a:t>
            </a:r>
            <a:r>
              <a:rPr lang="en-US" altLang="en-US" sz="1800" dirty="0" err="1" smtClean="0">
                <a:latin typeface="Georgia" pitchFamily="18" charset="0"/>
                <a:cs typeface="Georgia" pitchFamily="18" charset="0"/>
              </a:rPr>
              <a:t>Powerpoint</a:t>
            </a:r>
            <a:r>
              <a:rPr lang="en-US" altLang="en-US" sz="1800" dirty="0" smtClean="0">
                <a:latin typeface="Georgia" pitchFamily="18" charset="0"/>
                <a:cs typeface="Georgia" pitchFamily="18" charset="0"/>
              </a:rPr>
              <a:t> preferred</a:t>
            </a:r>
          </a:p>
          <a:p>
            <a:pPr lvl="2" eaLnBrk="1" hangingPunct="1">
              <a:spcBef>
                <a:spcPts val="0"/>
              </a:spcBef>
            </a:pPr>
            <a:r>
              <a:rPr lang="en-US" altLang="en-US" sz="1800" dirty="0">
                <a:latin typeface="Georgia" pitchFamily="18" charset="0"/>
                <a:cs typeface="Georgia" pitchFamily="18" charset="0"/>
              </a:rPr>
              <a:t>E</a:t>
            </a:r>
            <a:r>
              <a:rPr lang="en-US" altLang="en-US" sz="1800" dirty="0" smtClean="0">
                <a:latin typeface="Georgia" pitchFamily="18" charset="0"/>
                <a:cs typeface="Georgia" pitchFamily="18" charset="0"/>
              </a:rPr>
              <a:t>-mail </a:t>
            </a:r>
            <a:r>
              <a:rPr lang="en-US" altLang="en-US" sz="1800" dirty="0">
                <a:latin typeface="Georgia" pitchFamily="18" charset="0"/>
                <a:cs typeface="Georgia" pitchFamily="18" charset="0"/>
              </a:rPr>
              <a:t>to me on </a:t>
            </a:r>
            <a:r>
              <a:rPr lang="en-US" altLang="en-US" sz="1800" dirty="0" smtClean="0">
                <a:latin typeface="Georgia" pitchFamily="18" charset="0"/>
                <a:cs typeface="Georgia" pitchFamily="18" charset="0"/>
              </a:rPr>
              <a:t>Thursday (not earlier) between 5-7pm</a:t>
            </a:r>
          </a:p>
          <a:p>
            <a:pPr lvl="3" eaLnBrk="1" hangingPunct="1">
              <a:spcBef>
                <a:spcPts val="0"/>
              </a:spcBef>
            </a:pPr>
            <a:r>
              <a:rPr lang="en-US" altLang="en-US" dirty="0">
                <a:latin typeface="Georgia" pitchFamily="18" charset="0"/>
                <a:cs typeface="Georgia" pitchFamily="18" charset="0"/>
              </a:rPr>
              <a:t>CC all team members on the e-mail </a:t>
            </a:r>
            <a:endParaRPr lang="en-US" altLang="en-US" dirty="0" smtClean="0">
              <a:latin typeface="Georgia" pitchFamily="18" charset="0"/>
              <a:cs typeface="Georgia" pitchFamily="18" charset="0"/>
            </a:endParaRPr>
          </a:p>
          <a:p>
            <a:pPr lvl="2" eaLnBrk="1" hangingPunct="1">
              <a:spcBef>
                <a:spcPts val="0"/>
              </a:spcBef>
            </a:pPr>
            <a:r>
              <a:rPr lang="en-US" altLang="en-US" sz="1800" dirty="0" smtClean="0">
                <a:latin typeface="Georgia" pitchFamily="18" charset="0"/>
                <a:cs typeface="Georgia" pitchFamily="18" charset="0"/>
              </a:rPr>
              <a:t>Template at joebarich.com </a:t>
            </a:r>
          </a:p>
          <a:p>
            <a:pPr lvl="2" eaLnBrk="1" hangingPunct="1">
              <a:spcBef>
                <a:spcPts val="0"/>
              </a:spcBef>
            </a:pPr>
            <a:r>
              <a:rPr lang="en-US" altLang="en-US" sz="1800" dirty="0" smtClean="0">
                <a:latin typeface="Georgia" pitchFamily="18" charset="0"/>
                <a:cs typeface="Georgia" pitchFamily="18" charset="0"/>
              </a:rPr>
              <a:t>You will be standing at the front of the room with your team members as I walk you through your negotiation and </a:t>
            </a:r>
            <a:r>
              <a:rPr lang="en-US" altLang="en-US" sz="1800" dirty="0">
                <a:latin typeface="Georgia" pitchFamily="18" charset="0"/>
                <a:cs typeface="Georgia" pitchFamily="18" charset="0"/>
              </a:rPr>
              <a:t>I</a:t>
            </a:r>
            <a:r>
              <a:rPr lang="en-US" altLang="en-US" sz="1800" dirty="0" smtClean="0">
                <a:latin typeface="Georgia" pitchFamily="18" charset="0"/>
                <a:cs typeface="Georgia" pitchFamily="18" charset="0"/>
              </a:rPr>
              <a:t> advance through the PPT.  The </a:t>
            </a:r>
            <a:r>
              <a:rPr lang="en-US" altLang="en-US" sz="1800" dirty="0" err="1" smtClean="0">
                <a:latin typeface="Georgia" pitchFamily="18" charset="0"/>
                <a:cs typeface="Georgia" pitchFamily="18" charset="0"/>
              </a:rPr>
              <a:t>PPT</a:t>
            </a:r>
            <a:r>
              <a:rPr lang="en-US" altLang="en-US" sz="1800" dirty="0" smtClean="0">
                <a:latin typeface="Georgia" pitchFamily="18" charset="0"/>
                <a:cs typeface="Georgia" pitchFamily="18" charset="0"/>
              </a:rPr>
              <a:t> is basically notes for our discussion.</a:t>
            </a:r>
            <a:endParaRPr lang="en-US" altLang="en-US" sz="1800" dirty="0">
              <a:latin typeface="Georgia" pitchFamily="18" charset="0"/>
              <a:cs typeface="Georgia" pitchFamily="18" charset="0"/>
            </a:endParaRPr>
          </a:p>
          <a:p>
            <a:pPr lvl="2" eaLnBrk="1" hangingPunct="1"/>
            <a:endParaRPr lang="en-US" altLang="en-US" sz="20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sz="2000" dirty="0" smtClean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sz="2000" dirty="0" smtClean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dirty="0" smtClean="0">
              <a:latin typeface="Georgia" pitchFamily="18" charset="0"/>
              <a:cs typeface="Georg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AD363-ACEC-4E12-93FC-A3051305D11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3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t>© Joe Barich, 2024.</a:t>
            </a:r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>
                <a:latin typeface="Georgia" pitchFamily="18" charset="0"/>
              </a:rPr>
              <a:t>Incorporation and Funding </a:t>
            </a:r>
            <a:r>
              <a:rPr lang="en-US" sz="3600" dirty="0" smtClean="0">
                <a:latin typeface="Georgia" pitchFamily="18" charset="0"/>
              </a:rPr>
              <a:t>Project -3</a:t>
            </a:r>
            <a:endParaRPr lang="en-US" sz="3600" dirty="0">
              <a:latin typeface="Georgia" pitchFamily="18" charset="0"/>
            </a:endParaRP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41950"/>
          </a:xfrm>
        </p:spPr>
        <p:txBody>
          <a:bodyPr/>
          <a:lstStyle/>
          <a:p>
            <a:pPr eaLnBrk="1" hangingPunct="1"/>
            <a:r>
              <a:rPr lang="en-US" altLang="en-US" sz="1800" dirty="0" smtClean="0">
                <a:latin typeface="Georgia" pitchFamily="18" charset="0"/>
                <a:cs typeface="Georgia" pitchFamily="18" charset="0"/>
              </a:rPr>
              <a:t>Negotiation Objectives:</a:t>
            </a:r>
          </a:p>
          <a:p>
            <a:pPr eaLnBrk="1" hangingPunct="1"/>
            <a:r>
              <a:rPr lang="en-US" altLang="en-US" sz="1800" dirty="0" smtClean="0">
                <a:latin typeface="Georgia" pitchFamily="18" charset="0"/>
                <a:cs typeface="Georgia" pitchFamily="18" charset="0"/>
              </a:rPr>
              <a:t>What </a:t>
            </a:r>
            <a:r>
              <a:rPr lang="en-US" altLang="en-US" sz="1800" dirty="0">
                <a:latin typeface="Georgia" pitchFamily="18" charset="0"/>
                <a:cs typeface="Georgia" pitchFamily="18" charset="0"/>
              </a:rPr>
              <a:t>value are you assigning to Ultra at this time?  How to you value your respective contributions</a:t>
            </a:r>
            <a:r>
              <a:rPr lang="en-US" altLang="en-US" sz="1800" dirty="0" smtClean="0">
                <a:latin typeface="Georgia" pitchFamily="18" charset="0"/>
                <a:cs typeface="Georgia" pitchFamily="18" charset="0"/>
              </a:rPr>
              <a:t>?</a:t>
            </a:r>
            <a:endParaRPr lang="en-US" altLang="en-US" sz="18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r>
              <a:rPr lang="en-US" altLang="en-US" sz="1800" dirty="0" smtClean="0">
                <a:latin typeface="Georgia" pitchFamily="18" charset="0"/>
                <a:cs typeface="Georgia" pitchFamily="18" charset="0"/>
              </a:rPr>
              <a:t>Who </a:t>
            </a:r>
            <a:r>
              <a:rPr lang="en-US" altLang="en-US" sz="1800" dirty="0">
                <a:latin typeface="Georgia" pitchFamily="18" charset="0"/>
                <a:cs typeface="Georgia" pitchFamily="18" charset="0"/>
              </a:rPr>
              <a:t>gets what percentage of ownership of Ultra?  Any ownership arrangements like vesting or voting modifications</a:t>
            </a:r>
            <a:r>
              <a:rPr lang="en-US" altLang="en-US" sz="1800" dirty="0" smtClean="0">
                <a:latin typeface="Georgia" pitchFamily="18" charset="0"/>
                <a:cs typeface="Georgia" pitchFamily="18" charset="0"/>
              </a:rPr>
              <a:t>?</a:t>
            </a:r>
            <a:endParaRPr lang="en-US" altLang="en-US" sz="18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r>
              <a:rPr lang="en-US" altLang="en-US" sz="1800" dirty="0" smtClean="0">
                <a:latin typeface="Georgia" pitchFamily="18" charset="0"/>
                <a:cs typeface="Georgia" pitchFamily="18" charset="0"/>
              </a:rPr>
              <a:t>How </a:t>
            </a:r>
            <a:r>
              <a:rPr lang="en-US" altLang="en-US" sz="1800" dirty="0">
                <a:latin typeface="Georgia" pitchFamily="18" charset="0"/>
                <a:cs typeface="Georgia" pitchFamily="18" charset="0"/>
              </a:rPr>
              <a:t>do you structure the company? Partnership?  LLC?  C or S-Corp</a:t>
            </a:r>
            <a:r>
              <a:rPr lang="en-US" altLang="en-US" sz="1800" dirty="0" smtClean="0">
                <a:latin typeface="Georgia" pitchFamily="18" charset="0"/>
                <a:cs typeface="Georgia" pitchFamily="18" charset="0"/>
              </a:rPr>
              <a:t>?</a:t>
            </a:r>
            <a:endParaRPr lang="en-US" altLang="en-US" sz="18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r>
              <a:rPr lang="en-US" altLang="en-US" sz="1800" dirty="0" smtClean="0">
                <a:latin typeface="Georgia" pitchFamily="18" charset="0"/>
                <a:cs typeface="Georgia" pitchFamily="18" charset="0"/>
              </a:rPr>
              <a:t>How </a:t>
            </a:r>
            <a:r>
              <a:rPr lang="en-US" altLang="en-US" sz="1800" dirty="0">
                <a:latin typeface="Georgia" pitchFamily="18" charset="0"/>
                <a:cs typeface="Georgia" pitchFamily="18" charset="0"/>
              </a:rPr>
              <a:t>does control work?  Will there be a CEO – if so, who?  Also, if there is a central leader like a CEO, what actions can the CEO perform without a vote of the equity owners and what actions must the equity owners decide?  Will acts be decided by a majority of the share owners?  A majority of the people owning shares?  Unanimous consent</a:t>
            </a:r>
            <a:r>
              <a:rPr lang="en-US" altLang="en-US" sz="1800" dirty="0" smtClean="0">
                <a:latin typeface="Georgia" pitchFamily="18" charset="0"/>
                <a:cs typeface="Georgia" pitchFamily="18" charset="0"/>
              </a:rPr>
              <a:t>?</a:t>
            </a:r>
            <a:endParaRPr lang="en-US" altLang="en-US" sz="18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r>
              <a:rPr lang="en-US" altLang="en-US" sz="1800" dirty="0" smtClean="0">
                <a:latin typeface="Georgia" pitchFamily="18" charset="0"/>
                <a:cs typeface="Georgia" pitchFamily="18" charset="0"/>
              </a:rPr>
              <a:t>What </a:t>
            </a:r>
            <a:r>
              <a:rPr lang="en-US" altLang="en-US" sz="1800" dirty="0">
                <a:latin typeface="Georgia" pitchFamily="18" charset="0"/>
                <a:cs typeface="Georgia" pitchFamily="18" charset="0"/>
              </a:rPr>
              <a:t>other negotiated features will your business entity contain? </a:t>
            </a:r>
          </a:p>
          <a:p>
            <a:pPr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Focus on </a:t>
            </a:r>
            <a:r>
              <a:rPr lang="en-US" altLang="en-US" sz="2000" u="sng" dirty="0" smtClean="0">
                <a:latin typeface="Georgia" pitchFamily="18" charset="0"/>
                <a:cs typeface="Georgia" pitchFamily="18" charset="0"/>
              </a:rPr>
              <a:t>describing the negotiation process</a:t>
            </a:r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 at least as much (if not more than) the eventual result in your presentation.  We are giving the class examples of the various ways that the negotiation could go.  </a:t>
            </a:r>
            <a:r>
              <a:rPr lang="en-US" altLang="en-US" sz="2000" u="sng" dirty="0" smtClean="0">
                <a:latin typeface="Georgia" pitchFamily="18" charset="0"/>
                <a:cs typeface="Georgia" pitchFamily="18" charset="0"/>
              </a:rPr>
              <a:t>There is no “right answer”</a:t>
            </a:r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, but aim for a reasonable deal – that you 	    </a:t>
            </a:r>
            <a:r>
              <a:rPr lang="en-US" altLang="en-US" sz="2000" u="sng" dirty="0" smtClean="0">
                <a:latin typeface="Georgia" pitchFamily="18" charset="0"/>
                <a:cs typeface="Georgia" pitchFamily="18" charset="0"/>
              </a:rPr>
              <a:t>would actually agree to in real life</a:t>
            </a:r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.  </a:t>
            </a:r>
            <a:r>
              <a:rPr lang="en-US" altLang="en-US" sz="2000" u="sng" dirty="0" smtClean="0">
                <a:latin typeface="Georgia" pitchFamily="18" charset="0"/>
                <a:cs typeface="Georgia" pitchFamily="18" charset="0"/>
              </a:rPr>
              <a:t>Not required to make a deal</a:t>
            </a:r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.</a:t>
            </a:r>
            <a:endParaRPr lang="en-US" altLang="en-US" sz="12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sz="2000" dirty="0" smtClean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sz="2000" dirty="0" smtClean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dirty="0" smtClean="0">
              <a:latin typeface="Georgia" pitchFamily="18" charset="0"/>
              <a:cs typeface="Georg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AD363-ACEC-4E12-93FC-A3051305D11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t>© Joe Barich, 2024.</a:t>
            </a:r>
            <a:endParaRPr lang="en-US" altLang="en-US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Georgia" pitchFamily="18" charset="0"/>
                <a:cs typeface="Georgia" pitchFamily="18" charset="0"/>
              </a:rPr>
              <a:t>Next Week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Funding arrangements/How startups get money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Equity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Loans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Grants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Stock Options</a:t>
            </a:r>
          </a:p>
          <a:p>
            <a:pPr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Lots of complex material next week – I urge you to review the Coursepack beforehand!  </a:t>
            </a:r>
          </a:p>
          <a:p>
            <a:pPr lvl="1"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We will be moving quickly</a:t>
            </a:r>
          </a:p>
          <a:p>
            <a:pPr lvl="1"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Exam #1 will be during the second half of class 5 including all class 4 material</a:t>
            </a:r>
          </a:p>
          <a:p>
            <a:pPr marL="0" indent="0" eaLnBrk="1" hangingPunct="1">
              <a:buNone/>
            </a:pPr>
            <a:endParaRPr lang="en-US" altLang="en-US" sz="2000" dirty="0" smtClean="0">
              <a:latin typeface="Georgia" pitchFamily="18" charset="0"/>
              <a:cs typeface="Georg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AD363-ACEC-4E12-93FC-A3051305D11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3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t>© Joe Barich, 2024.</a:t>
            </a:r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Georgia" pitchFamily="18" charset="0"/>
                <a:cs typeface="Georgia" pitchFamily="18" charset="0"/>
              </a:rPr>
              <a:t> 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00600"/>
          </a:xfrm>
        </p:spPr>
        <p:txBody>
          <a:bodyPr/>
          <a:lstStyle/>
          <a:p>
            <a:pPr eaLnBrk="1" hangingPunct="1"/>
            <a:endParaRPr lang="en-US" altLang="en-US" sz="2800" dirty="0" smtClean="0">
              <a:latin typeface="Georgia" pitchFamily="18" charset="0"/>
              <a:cs typeface="Georgia" pitchFamily="18" charset="0"/>
            </a:endParaRPr>
          </a:p>
          <a:p>
            <a:pPr marL="457200" lvl="1" indent="0" algn="ctr" eaLnBrk="1" hangingPunct="1">
              <a:buNone/>
            </a:pPr>
            <a:r>
              <a:rPr lang="en-US" altLang="en-US" sz="4000" dirty="0" smtClean="0">
                <a:latin typeface="Georgia" pitchFamily="18" charset="0"/>
                <a:cs typeface="Georgia" pitchFamily="18" charset="0"/>
              </a:rPr>
              <a:t>Questions?</a:t>
            </a:r>
          </a:p>
          <a:p>
            <a:pPr marL="457200" lvl="1" indent="0" algn="ctr" eaLnBrk="1" hangingPunct="1">
              <a:buNone/>
            </a:pPr>
            <a:endParaRPr lang="en-US" altLang="en-US" sz="4000" dirty="0">
              <a:latin typeface="Georgia" pitchFamily="18" charset="0"/>
              <a:cs typeface="Georgia" pitchFamily="18" charset="0"/>
            </a:endParaRPr>
          </a:p>
          <a:p>
            <a:pPr marL="457200" lvl="1" indent="0" algn="ctr" eaLnBrk="1" hangingPunct="1">
              <a:buNone/>
            </a:pPr>
            <a:r>
              <a:rPr lang="en-US" altLang="en-US" sz="4000" dirty="0" smtClean="0">
                <a:latin typeface="Georgia" pitchFamily="18" charset="0"/>
                <a:cs typeface="Georgia" pitchFamily="18" charset="0"/>
              </a:rPr>
              <a:t>See you next week!</a:t>
            </a:r>
          </a:p>
          <a:p>
            <a:pPr eaLnBrk="1" hangingPunct="1"/>
            <a:endParaRPr lang="en-US" altLang="en-US" sz="28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sz="2800" dirty="0" smtClean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sz="2800" dirty="0" smtClean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sz="28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sz="2000" dirty="0" smtClean="0">
              <a:latin typeface="Georgia" pitchFamily="18" charset="0"/>
              <a:cs typeface="Georg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AD363-ACEC-4E12-93FC-A3051305D11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4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>
                <a:latin typeface="Georgia" pitchFamily="18" charset="0"/>
              </a:rPr>
              <a:t>Reminders</a:t>
            </a:r>
            <a:endParaRPr lang="en-US" dirty="0" smtClean="0">
              <a:latin typeface="Georgia" pitchFamily="18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490182" y="990600"/>
            <a:ext cx="8229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Georgia" pitchFamily="18" charset="0"/>
              </a:rPr>
              <a:t>Review </a:t>
            </a:r>
            <a:r>
              <a:rPr lang="en-US" sz="2800" dirty="0" smtClean="0">
                <a:latin typeface="Georgia" pitchFamily="18" charset="0"/>
              </a:rPr>
              <a:t>Quiz #1</a:t>
            </a:r>
            <a:endParaRPr lang="en-US" sz="2800" dirty="0">
              <a:latin typeface="Georgi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Georgia" pitchFamily="18" charset="0"/>
              </a:rPr>
              <a:t>Check grades </a:t>
            </a:r>
            <a:r>
              <a:rPr lang="en-US" sz="2400" dirty="0">
                <a:latin typeface="Georgia" pitchFamily="18" charset="0"/>
              </a:rPr>
              <a:t>on </a:t>
            </a:r>
            <a:r>
              <a:rPr lang="en-US" sz="2400" dirty="0" smtClean="0">
                <a:latin typeface="Georgia" pitchFamily="18" charset="0"/>
              </a:rPr>
              <a:t>Canvas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>
                <a:latin typeface="Georgia" pitchFamily="18" charset="0"/>
              </a:rPr>
              <a:t>Scantrons</a:t>
            </a:r>
            <a:r>
              <a:rPr lang="en-US" sz="2400" dirty="0" smtClean="0">
                <a:latin typeface="Georgia" pitchFamily="18" charset="0"/>
              </a:rPr>
              <a:t> for review when received</a:t>
            </a:r>
            <a:endParaRPr lang="en-US" sz="2400" dirty="0">
              <a:latin typeface="Georgi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Georgia" pitchFamily="18" charset="0"/>
              </a:rPr>
              <a:t>Some </a:t>
            </a:r>
            <a:r>
              <a:rPr lang="en-US" sz="2400" dirty="0">
                <a:latin typeface="Georgia" pitchFamily="18" charset="0"/>
              </a:rPr>
              <a:t>questions </a:t>
            </a:r>
            <a:r>
              <a:rPr lang="en-US" sz="2400" dirty="0" smtClean="0">
                <a:latin typeface="Georgia" pitchFamily="18" charset="0"/>
              </a:rPr>
              <a:t>topics may </a:t>
            </a:r>
            <a:r>
              <a:rPr lang="en-US" sz="2400" dirty="0">
                <a:latin typeface="Georgia" pitchFamily="18" charset="0"/>
              </a:rPr>
              <a:t>reappear on Exam #</a:t>
            </a:r>
            <a:r>
              <a:rPr lang="en-US" sz="2400" dirty="0" smtClean="0">
                <a:latin typeface="Georgia" pitchFamily="18" charset="0"/>
              </a:rPr>
              <a:t>1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>
                <a:latin typeface="Georgia" pitchFamily="18" charset="0"/>
              </a:rPr>
              <a:t>May be in modified form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latin typeface="Georgia" pitchFamily="18" charset="0"/>
              </a:rPr>
              <a:t>Class 4- Lots of material – review </a:t>
            </a:r>
            <a:r>
              <a:rPr lang="en-US" sz="2400" dirty="0" smtClean="0">
                <a:latin typeface="Georgia" pitchFamily="18" charset="0"/>
              </a:rPr>
              <a:t>beforehand</a:t>
            </a:r>
            <a:endParaRPr lang="en-US" dirty="0" smtClean="0">
              <a:latin typeface="Georgi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Georgia" pitchFamily="18" charset="0"/>
              </a:rPr>
              <a:t>Incorporation and Funding Project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Georgia" pitchFamily="18" charset="0"/>
              </a:rPr>
              <a:t>Team Project Presentations – more info later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>
                <a:latin typeface="Georgia" pitchFamily="18" charset="0"/>
              </a:rPr>
              <a:t>Thursday, Feb 8</a:t>
            </a:r>
            <a:r>
              <a:rPr lang="en-US" sz="2000" baseline="30000" dirty="0" smtClean="0">
                <a:latin typeface="Georgia" pitchFamily="18" charset="0"/>
              </a:rPr>
              <a:t>th</a:t>
            </a:r>
            <a:r>
              <a:rPr lang="en-US" sz="2000" dirty="0" smtClean="0">
                <a:latin typeface="Georgia" pitchFamily="18" charset="0"/>
              </a:rPr>
              <a:t>, 7pm, Room 106B1 Engineering Hall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Georgia" pitchFamily="18" charset="0"/>
              </a:rPr>
              <a:t>Team List was e-mailed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Georgia" pitchFamily="18" charset="0"/>
              </a:rPr>
              <a:t>Team </a:t>
            </a:r>
            <a:r>
              <a:rPr lang="en-US" sz="2400" dirty="0" smtClean="0">
                <a:latin typeface="Georgia" pitchFamily="18" charset="0"/>
              </a:rPr>
              <a:t>list of ABC selections (1 e-mail</a:t>
            </a:r>
            <a:r>
              <a:rPr lang="en-US" sz="2400" dirty="0" smtClean="0">
                <a:latin typeface="Georgia" pitchFamily="18" charset="0"/>
              </a:rPr>
              <a:t>) was due Thurs</a:t>
            </a:r>
            <a:endParaRPr lang="en-US" sz="2400" dirty="0" smtClean="0">
              <a:latin typeface="Georgia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sz="2000" u="sng" dirty="0" smtClean="0">
                <a:latin typeface="Georgia" pitchFamily="18" charset="0"/>
              </a:rPr>
              <a:t>10</a:t>
            </a:r>
            <a:r>
              <a:rPr lang="en-US" sz="2000" u="sng" dirty="0" smtClean="0">
                <a:latin typeface="Georgia" pitchFamily="18" charset="0"/>
              </a:rPr>
              <a:t>%/day penalty if </a:t>
            </a:r>
            <a:r>
              <a:rPr lang="en-US" sz="2000" u="sng" dirty="0" smtClean="0">
                <a:latin typeface="Georgia" pitchFamily="18" charset="0"/>
              </a:rPr>
              <a:t>late.  Notify me ASAP if a team member is not responsive.  </a:t>
            </a:r>
            <a:r>
              <a:rPr lang="en-US" sz="2000" u="sng" dirty="0" smtClean="0">
                <a:latin typeface="Georgia" pitchFamily="18" charset="0"/>
              </a:rPr>
              <a:t>Need to c</a:t>
            </a:r>
            <a:r>
              <a:rPr lang="en-US" sz="2000" u="sng" dirty="0" smtClean="0">
                <a:latin typeface="Georgia" pitchFamily="18" charset="0"/>
              </a:rPr>
              <a:t>ombine teams if students drop.</a:t>
            </a:r>
            <a:endParaRPr lang="en-US" sz="2000" u="sng" dirty="0" smtClean="0">
              <a:latin typeface="Georgi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Georgia" pitchFamily="18" charset="0"/>
              </a:rPr>
              <a:t>Example presentation template available online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>
              <a:latin typeface="Georgia" pitchFamily="18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2400" dirty="0" smtClean="0">
              <a:latin typeface="Georgia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Joe Barich, 2024.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AD363-ACEC-4E12-93FC-A3051305D11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5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t>© Joe Barich, 2024.</a:t>
            </a:r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Georgia" pitchFamily="18" charset="0"/>
                <a:cs typeface="Georgia" pitchFamily="18" charset="0"/>
              </a:rPr>
              <a:t>Initial Ownership Agreements -1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Often very informal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“Why complicate things?  Everything is going to go great!”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Greed, fear, and immaturity</a:t>
            </a:r>
          </a:p>
          <a:p>
            <a:pPr eaLnBrk="1" hangingPunct="1"/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Lack of clarity of ownership and control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Actual/Attempted “re-negotiation” or retroactive “misunderstanding”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Failing to be clear may be expensive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The better the company does, the more it will need to rely on its clarity of ownership and control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Difficult issues of </a:t>
            </a:r>
            <a:r>
              <a:rPr lang="en-US" altLang="en-US" sz="2400" dirty="0">
                <a:latin typeface="Georgia" pitchFamily="18" charset="0"/>
                <a:cs typeface="Georgia" pitchFamily="18" charset="0"/>
              </a:rPr>
              <a:t>o</a:t>
            </a:r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wnership and </a:t>
            </a:r>
            <a:r>
              <a:rPr lang="en-US" altLang="en-US" sz="2400" dirty="0">
                <a:latin typeface="Georgia" pitchFamily="18" charset="0"/>
                <a:cs typeface="Georgia" pitchFamily="18" charset="0"/>
              </a:rPr>
              <a:t>c</a:t>
            </a:r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ontrol only become more so when more money is added</a:t>
            </a:r>
          </a:p>
          <a:p>
            <a:pPr eaLnBrk="1" hangingPunct="1"/>
            <a:endParaRPr lang="en-US" altLang="en-US" dirty="0" smtClean="0">
              <a:latin typeface="Georgia" pitchFamily="18" charset="0"/>
              <a:cs typeface="Georg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AD363-ACEC-4E12-93FC-A3051305D11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2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t>© Joe Barich, 2024.</a:t>
            </a:r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Georgia" pitchFamily="18" charset="0"/>
                <a:cs typeface="Georgia" pitchFamily="18" charset="0"/>
              </a:rPr>
              <a:t>Initial Ownership Agreements -2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Founder’s </a:t>
            </a:r>
            <a:r>
              <a:rPr lang="en-US" altLang="en-US" sz="2800" dirty="0">
                <a:latin typeface="Georgia" pitchFamily="18" charset="0"/>
                <a:cs typeface="Georgia" pitchFamily="18" charset="0"/>
              </a:rPr>
              <a:t>Agreements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Many startups initially operate informally and may use a document called a Founder’s Agreement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“Founder’s Shares”?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Agreements are not standard and may vary significantly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Not all founders may have the same agreement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Isn’t this really just a partnership?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See </a:t>
            </a:r>
            <a:r>
              <a:rPr lang="en-US" altLang="en-US" sz="2400" dirty="0" err="1" smtClean="0">
                <a:latin typeface="Georgia" pitchFamily="18" charset="0"/>
                <a:cs typeface="Georgia" pitchFamily="18" charset="0"/>
              </a:rPr>
              <a:t>SeedHack</a:t>
            </a:r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 Example</a:t>
            </a:r>
          </a:p>
          <a:p>
            <a:pPr eaLnBrk="1" hangingPunct="1"/>
            <a:endParaRPr lang="en-US" altLang="en-US" dirty="0" smtClean="0">
              <a:latin typeface="Georgia" pitchFamily="18" charset="0"/>
              <a:cs typeface="Georg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AD363-ACEC-4E12-93FC-A3051305D11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3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t>© Joe Barich, 2024.</a:t>
            </a:r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Georgia" pitchFamily="18" charset="0"/>
                <a:cs typeface="Georgia" pitchFamily="18" charset="0"/>
              </a:rPr>
              <a:t>Vesting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Grants of stock or other ownership may “vest”</a:t>
            </a:r>
          </a:p>
          <a:p>
            <a:pPr lvl="1"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Ownership of the stock is transferred from the company to the employee when a vesting event takes place, such as passage of time</a:t>
            </a:r>
          </a:p>
          <a:p>
            <a:pPr lvl="1"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Examples: Employee entitled to 100 shares if she stays with the company full time for three years – but what timeframe?</a:t>
            </a:r>
          </a:p>
          <a:p>
            <a:pPr lvl="2" eaLnBrk="1" hangingPunct="1"/>
            <a:r>
              <a:rPr lang="en-US" altLang="en-US" sz="2000" dirty="0">
                <a:latin typeface="Georgia" pitchFamily="18" charset="0"/>
                <a:cs typeface="Georgia" pitchFamily="18" charset="0"/>
              </a:rPr>
              <a:t>V</a:t>
            </a:r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est 25% immediately, 25% at end of 1</a:t>
            </a:r>
            <a:r>
              <a:rPr lang="en-US" altLang="en-US" sz="2000" baseline="30000" dirty="0" smtClean="0">
                <a:latin typeface="Georgia" pitchFamily="18" charset="0"/>
                <a:cs typeface="Georgia" pitchFamily="18" charset="0"/>
              </a:rPr>
              <a:t>st</a:t>
            </a:r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 , 2</a:t>
            </a:r>
            <a:r>
              <a:rPr lang="en-US" altLang="en-US" sz="2000" baseline="30000" dirty="0" smtClean="0">
                <a:latin typeface="Georgia" pitchFamily="18" charset="0"/>
                <a:cs typeface="Georgia" pitchFamily="18" charset="0"/>
              </a:rPr>
              <a:t>nd</a:t>
            </a:r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, and 3</a:t>
            </a:r>
            <a:r>
              <a:rPr lang="en-US" altLang="en-US" sz="2000" baseline="30000" dirty="0" smtClean="0">
                <a:latin typeface="Georgia" pitchFamily="18" charset="0"/>
                <a:cs typeface="Georgia" pitchFamily="18" charset="0"/>
              </a:rPr>
              <a:t>rd</a:t>
            </a:r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 years?</a:t>
            </a:r>
          </a:p>
          <a:p>
            <a:pPr lvl="2"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Nothing immediately, 1/36</a:t>
            </a:r>
            <a:r>
              <a:rPr lang="en-US" altLang="en-US" sz="2000" baseline="30000" dirty="0" smtClean="0">
                <a:latin typeface="Georgia" pitchFamily="18" charset="0"/>
                <a:cs typeface="Georgia" pitchFamily="18" charset="0"/>
              </a:rPr>
              <a:t>th</a:t>
            </a:r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 each month? </a:t>
            </a:r>
          </a:p>
          <a:p>
            <a:pPr eaLnBrk="1" hangingPunct="1"/>
            <a:r>
              <a:rPr lang="en-US" altLang="en-US" sz="2800" dirty="0" smtClean="0">
                <a:latin typeface="Georgia" pitchFamily="18" charset="0"/>
                <a:cs typeface="Georgia" pitchFamily="18" charset="0"/>
              </a:rPr>
              <a:t>Stock that fails to vest remains owned by the company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Useful to keep employees around</a:t>
            </a:r>
          </a:p>
          <a:p>
            <a:pPr lvl="1"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Almost always used in practice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AD363-ACEC-4E12-93FC-A3051305D11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6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t>© Joe Barich, 2024.</a:t>
            </a:r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Georgia" pitchFamily="18" charset="0"/>
                <a:cs typeface="Georgia" pitchFamily="18" charset="0"/>
              </a:rPr>
              <a:t>Stock Dilution -1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/>
          <a:lstStyle/>
          <a:p>
            <a:r>
              <a:rPr lang="en-US" sz="2800" dirty="0" smtClean="0"/>
              <a:t>Stock dilution takes place when the company issues new shares, thus making your current shares represent a lesser interest in the company</a:t>
            </a:r>
          </a:p>
          <a:p>
            <a:pPr lvl="1"/>
            <a:r>
              <a:rPr lang="en-US" sz="2400" dirty="0" smtClean="0"/>
              <a:t>Can be issues of control due to changes in percentage ownership</a:t>
            </a:r>
          </a:p>
          <a:p>
            <a:pPr lvl="1"/>
            <a:r>
              <a:rPr lang="en-US" sz="2400" dirty="0" smtClean="0"/>
              <a:t>Often a “necessary evil” in order to gain capital, for example for corporate growth or to cash out</a:t>
            </a:r>
          </a:p>
          <a:p>
            <a:pPr lvl="1"/>
            <a:r>
              <a:rPr lang="en-US" sz="2400" dirty="0" smtClean="0"/>
              <a:t>“Pie may have gotten bigger”</a:t>
            </a:r>
          </a:p>
          <a:p>
            <a:pPr lvl="2"/>
            <a:r>
              <a:rPr lang="en-US" sz="2000" dirty="0" smtClean="0"/>
              <a:t>Your shares may not have decreased in financial value after dilution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AD363-ACEC-4E12-93FC-A3051305D11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5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t>© Joe Barich, 2024.</a:t>
            </a:r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Georgia" pitchFamily="18" charset="0"/>
                <a:cs typeface="Georgia" pitchFamily="18" charset="0"/>
              </a:rPr>
              <a:t>Stock Dilution -2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Dilution Example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You own a company with a value of $1M and 100 shares (100% ownership – each share is 10K)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Accept $500K in investment (</a:t>
            </a:r>
            <a:r>
              <a:rPr lang="en-US" sz="2400" dirty="0" smtClean="0">
                <a:solidFill>
                  <a:srgbClr val="FF0000"/>
                </a:solidFill>
              </a:rPr>
              <a:t>50 new shares</a:t>
            </a:r>
            <a:r>
              <a:rPr lang="en-US" sz="2400" dirty="0" smtClean="0"/>
              <a:t>)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You now own 100/150 shares of </a:t>
            </a:r>
            <a:r>
              <a:rPr lang="en-US" sz="2400" smtClean="0"/>
              <a:t>$1.5M </a:t>
            </a:r>
            <a:r>
              <a:rPr lang="en-US" sz="2400" dirty="0" smtClean="0"/>
              <a:t>company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66.6% ownership still worth $1M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Company value gradually increases to $15M 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Your 100 shares now worth $10 M = $100K each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“Go public”  - $5M stock offering (</a:t>
            </a:r>
            <a:r>
              <a:rPr lang="en-US" sz="2400" dirty="0" smtClean="0">
                <a:solidFill>
                  <a:srgbClr val="FF0000"/>
                </a:solidFill>
              </a:rPr>
              <a:t>50 new shares</a:t>
            </a:r>
            <a:r>
              <a:rPr lang="en-US" sz="2400" dirty="0" smtClean="0"/>
              <a:t>) 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You own 100/200 shares of company worth $20M</a:t>
            </a: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Company value gradually increases to $200M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Y</a:t>
            </a:r>
            <a:r>
              <a:rPr lang="en-US" sz="2000" dirty="0" smtClean="0"/>
              <a:t>our shares worth $100M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E</a:t>
            </a:r>
            <a:r>
              <a:rPr lang="en-US" sz="2000" dirty="0" smtClean="0"/>
              <a:t>asy to cash out by selling to the public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Note: Can have a stock split at any time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“Each share is now 10 shares” – no change in total value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AD363-ACEC-4E12-93FC-A3051305D11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7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t>© Joe Barich, 2024.</a:t>
            </a:r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Georgia" pitchFamily="18" charset="0"/>
                <a:cs typeface="Georgia" pitchFamily="18" charset="0"/>
              </a:rPr>
              <a:t>Restrictions on Transfer of Stock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8955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Want to maintain control of company by “locking in” ownership of shares </a:t>
            </a:r>
            <a:endParaRPr lang="en-US" altLang="en-US" sz="2400" dirty="0">
              <a:latin typeface="Georgia" pitchFamily="18" charset="0"/>
              <a:cs typeface="Georgia" pitchFamily="18" charset="0"/>
            </a:endParaRPr>
          </a:p>
          <a:p>
            <a:pPr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Example: A, B, and C form </a:t>
            </a:r>
            <a:r>
              <a:rPr lang="en-US" altLang="en-US" sz="2400" dirty="0" err="1" smtClean="0">
                <a:latin typeface="Georgia" pitchFamily="18" charset="0"/>
                <a:cs typeface="Georgia" pitchFamily="18" charset="0"/>
              </a:rPr>
              <a:t>GoodGuys</a:t>
            </a:r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, LLC. (GG)  C gets tired of working for the LLC and sells his interest to Evil Corp, the main competitor of GG</a:t>
            </a:r>
          </a:p>
          <a:p>
            <a:pPr lvl="1"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Evil Corp only has 33.3% interest, but that may be enough to significantly adversely impact the operation of GG</a:t>
            </a:r>
          </a:p>
          <a:p>
            <a:pPr lvl="1"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Evil Corp as a member of the LLC may be entitled to the internal information of GG</a:t>
            </a:r>
          </a:p>
          <a:p>
            <a:pPr eaLnBrk="1" hangingPunct="1"/>
            <a:r>
              <a:rPr lang="en-US" altLang="en-US" sz="2400" dirty="0" smtClean="0">
                <a:latin typeface="Georgia" pitchFamily="18" charset="0"/>
                <a:cs typeface="Georgia" pitchFamily="18" charset="0"/>
              </a:rPr>
              <a:t>Common Examples</a:t>
            </a:r>
          </a:p>
          <a:p>
            <a:pPr lvl="1"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Requirement to sell only to company or other shareholders</a:t>
            </a:r>
          </a:p>
          <a:p>
            <a:pPr lvl="1"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Right of first refusal</a:t>
            </a:r>
          </a:p>
          <a:p>
            <a:pPr lvl="1"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Automatic repurchase by company for certain events</a:t>
            </a:r>
          </a:p>
          <a:p>
            <a:pPr lvl="2"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Bankruptcy, divorce, death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AD363-ACEC-4E12-93FC-A3051305D11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7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Georgia" pitchFamily="18" charset="0"/>
                <a:ea typeface="Georgia" pitchFamily="18" charset="0"/>
                <a:cs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t>© Joe Barich, 2024.</a:t>
            </a:r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>
                <a:latin typeface="Georgia" pitchFamily="18" charset="0"/>
              </a:rPr>
              <a:t>Incorporation and Funding </a:t>
            </a:r>
            <a:r>
              <a:rPr lang="en-US" sz="3600" dirty="0" smtClean="0">
                <a:latin typeface="Georgia" pitchFamily="18" charset="0"/>
              </a:rPr>
              <a:t>Project -1</a:t>
            </a:r>
            <a:endParaRPr lang="en-US" sz="3600" dirty="0">
              <a:latin typeface="Georgia" pitchFamily="18" charset="0"/>
            </a:endParaRP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41950"/>
          </a:xfrm>
        </p:spPr>
        <p:txBody>
          <a:bodyPr/>
          <a:lstStyle/>
          <a:p>
            <a:pPr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A, B, and C are forming Ultra Corp to develop and sell a telephony application for use in voice-driven menus for call centers (a $10B+ industry).  The app can determine the emotional state of a caller based on an analysis of their voice signal and the system adapts the voice-driven menu based on the caller’s emotional state.  For example, really irate people may be advanced in the queue or routed to specially trained operators</a:t>
            </a:r>
          </a:p>
          <a:p>
            <a:pPr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A is a professor that has done preliminary research on determining emotional states based on components of a voice waveform</a:t>
            </a:r>
          </a:p>
          <a:p>
            <a:pPr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B owns a small telephony app programming company for the call center industry</a:t>
            </a:r>
          </a:p>
          <a:p>
            <a:pPr eaLnBrk="1" hangingPunct="1"/>
            <a:r>
              <a:rPr lang="en-US" altLang="en-US" sz="2000" dirty="0" smtClean="0">
                <a:latin typeface="Georgia" pitchFamily="18" charset="0"/>
                <a:cs typeface="Georgia" pitchFamily="18" charset="0"/>
              </a:rPr>
              <a:t>C is a believer in the technology and is willing to put up the $</a:t>
            </a:r>
          </a:p>
          <a:p>
            <a:pPr eaLnBrk="1" hangingPunct="1"/>
            <a:r>
              <a:rPr lang="en-US" sz="2000" dirty="0" smtClean="0"/>
              <a:t>The company will require at least $1MM to develop a viable product</a:t>
            </a:r>
            <a:endParaRPr lang="en-US" altLang="en-US" sz="2000" dirty="0" smtClean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sz="2000" dirty="0" smtClean="0">
              <a:latin typeface="Georgia" pitchFamily="18" charset="0"/>
              <a:cs typeface="Georgia" pitchFamily="18" charset="0"/>
            </a:endParaRPr>
          </a:p>
          <a:p>
            <a:pPr eaLnBrk="1" hangingPunct="1"/>
            <a:endParaRPr lang="en-US" altLang="en-US" dirty="0" smtClean="0">
              <a:latin typeface="Georgia" pitchFamily="18" charset="0"/>
              <a:cs typeface="Georg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AD363-ACEC-4E12-93FC-A3051305D11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7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3005E1B6946A49860AC028463CB5B4" ma:contentTypeVersion="0" ma:contentTypeDescription="Create a new document." ma:contentTypeScope="" ma:versionID="06e9223f9de236c00a74fa9015bd689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72E11A-BDDB-4049-B791-4696ABDF5B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C509BB7-68DB-47DA-8647-FFFB2B8BB6A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FCFF300-AB57-4699-872C-DB308A07AA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15182</TotalTime>
  <Words>1349</Words>
  <Application>Microsoft Office PowerPoint</Application>
  <PresentationFormat>On-screen Show (4:3)</PresentationFormat>
  <Paragraphs>147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Startups: Incorporation, Funding, Contracts, and Intellectual Property</vt:lpstr>
      <vt:lpstr>Reminders</vt:lpstr>
      <vt:lpstr>Initial Ownership Agreements -1</vt:lpstr>
      <vt:lpstr>Initial Ownership Agreements -2</vt:lpstr>
      <vt:lpstr>Vesting</vt:lpstr>
      <vt:lpstr>Stock Dilution -1</vt:lpstr>
      <vt:lpstr>Stock Dilution -2</vt:lpstr>
      <vt:lpstr>Restrictions on Transfer of Stock</vt:lpstr>
      <vt:lpstr>Incorporation and Funding Project -1</vt:lpstr>
      <vt:lpstr>Incorporation and Funding Project -2</vt:lpstr>
      <vt:lpstr>Incorporation and Funding Project -3</vt:lpstr>
      <vt:lpstr>Next Week</vt:lpstr>
      <vt:lpstr> </vt:lpstr>
    </vt:vector>
  </TitlesOfParts>
  <Company>University of Illinois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Claire Napier</dc:creator>
  <cp:lastModifiedBy>Joe Barich</cp:lastModifiedBy>
  <cp:revision>157</cp:revision>
  <cp:lastPrinted>2018-01-29T05:34:24Z</cp:lastPrinted>
  <dcterms:created xsi:type="dcterms:W3CDTF">2009-09-14T01:06:34Z</dcterms:created>
  <dcterms:modified xsi:type="dcterms:W3CDTF">2024-01-30T06:10:49Z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0x010100313005E1B6946A49860AC028463CB5B4</vt:lpwstr>
  </property>
</Properties>
</file>