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416" r:id="rId5"/>
    <p:sldId id="402" r:id="rId6"/>
    <p:sldId id="366" r:id="rId7"/>
    <p:sldId id="367" r:id="rId8"/>
    <p:sldId id="409" r:id="rId9"/>
    <p:sldId id="410" r:id="rId10"/>
    <p:sldId id="413" r:id="rId11"/>
    <p:sldId id="415" r:id="rId12"/>
    <p:sldId id="414" r:id="rId13"/>
    <p:sldId id="412" r:id="rId14"/>
    <p:sldId id="411" r:id="rId15"/>
    <p:sldId id="403" r:id="rId16"/>
    <p:sldId id="404" r:id="rId17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Objects="1">
      <p:cViewPr varScale="1">
        <p:scale>
          <a:sx n="91" d="100"/>
          <a:sy n="91" d="100"/>
        </p:scale>
        <p:origin x="-13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238" cy="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97" tIns="48048" rIns="96097" bIns="48048" numCol="1" anchor="t" anchorCtr="0" compatLnSpc="1">
            <a:prstTxWarp prst="textNoShape">
              <a:avLst/>
            </a:prstTxWarp>
          </a:bodyPr>
          <a:lstStyle>
            <a:lvl1pPr defTabSz="479710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97" tIns="48048" rIns="96097" bIns="48048" numCol="1" anchor="t" anchorCtr="0" compatLnSpc="1">
            <a:prstTxWarp prst="textNoShape">
              <a:avLst/>
            </a:prstTxWarp>
          </a:bodyPr>
          <a:lstStyle>
            <a:lvl1pPr algn="r" defTabSz="479710">
              <a:defRPr sz="1100"/>
            </a:lvl1pPr>
          </a:lstStyle>
          <a:p>
            <a:pPr>
              <a:defRPr/>
            </a:pPr>
            <a:fld id="{8B494516-CF39-44A8-8904-557A9ED3601A}" type="datetimeFigureOut">
              <a:rPr lang="en-US"/>
              <a:pPr>
                <a:defRPr/>
              </a:pPr>
              <a:t>1/21/2024</a:t>
            </a:fld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18601"/>
            <a:ext cx="3170238" cy="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97" tIns="48048" rIns="96097" bIns="48048" numCol="1" anchor="b" anchorCtr="0" compatLnSpc="1">
            <a:prstTxWarp prst="textNoShape">
              <a:avLst/>
            </a:prstTxWarp>
          </a:bodyPr>
          <a:lstStyle>
            <a:lvl1pPr defTabSz="479710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1"/>
            <a:ext cx="3170238" cy="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97" tIns="48048" rIns="96097" bIns="48048" numCol="1" anchor="b" anchorCtr="0" compatLnSpc="1">
            <a:prstTxWarp prst="textNoShape">
              <a:avLst/>
            </a:prstTxWarp>
          </a:bodyPr>
          <a:lstStyle>
            <a:lvl1pPr algn="r" defTabSz="479710">
              <a:defRPr sz="1100"/>
            </a:lvl1pPr>
          </a:lstStyle>
          <a:p>
            <a:pPr>
              <a:defRPr/>
            </a:pPr>
            <a:fld id="{D9BA9FF7-8D57-4934-9DB1-E295CA1F0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24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238" cy="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97" tIns="48048" rIns="96097" bIns="48048" numCol="1" anchor="t" anchorCtr="0" compatLnSpc="1">
            <a:prstTxWarp prst="textNoShape">
              <a:avLst/>
            </a:prstTxWarp>
          </a:bodyPr>
          <a:lstStyle>
            <a:lvl1pPr defTabSz="479710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97" tIns="48048" rIns="96097" bIns="48048" numCol="1" anchor="t" anchorCtr="0" compatLnSpc="1">
            <a:prstTxWarp prst="textNoShape">
              <a:avLst/>
            </a:prstTxWarp>
          </a:bodyPr>
          <a:lstStyle>
            <a:lvl1pPr algn="r" defTabSz="479710">
              <a:defRPr sz="1100"/>
            </a:lvl1pPr>
          </a:lstStyle>
          <a:p>
            <a:pPr>
              <a:defRPr/>
            </a:pPr>
            <a:fld id="{CAD2AC3F-5E78-4F13-AF56-D35FE5CF6F20}" type="datetimeFigureOut">
              <a:rPr lang="en-US"/>
              <a:pPr>
                <a:defRPr/>
              </a:pPr>
              <a:t>1/21/2024</a:t>
            </a:fld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9"/>
            <a:ext cx="5851526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97" tIns="48048" rIns="96097" bIns="480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8601"/>
            <a:ext cx="3170238" cy="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97" tIns="48048" rIns="96097" bIns="48048" numCol="1" anchor="b" anchorCtr="0" compatLnSpc="1">
            <a:prstTxWarp prst="textNoShape">
              <a:avLst/>
            </a:prstTxWarp>
          </a:bodyPr>
          <a:lstStyle>
            <a:lvl1pPr defTabSz="479710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1"/>
            <a:ext cx="3170238" cy="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97" tIns="48048" rIns="96097" bIns="48048" numCol="1" anchor="b" anchorCtr="0" compatLnSpc="1">
            <a:prstTxWarp prst="textNoShape">
              <a:avLst/>
            </a:prstTxWarp>
          </a:bodyPr>
          <a:lstStyle>
            <a:lvl1pPr algn="r" defTabSz="479710">
              <a:defRPr sz="1100"/>
            </a:lvl1pPr>
          </a:lstStyle>
          <a:p>
            <a:pPr>
              <a:defRPr/>
            </a:pPr>
            <a:fld id="{9FE38DF8-08B7-40AC-800F-238164FD8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25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20775"/>
            <a:ext cx="7772400" cy="1470025"/>
          </a:xfrm>
        </p:spPr>
        <p:txBody>
          <a:bodyPr>
            <a:normAutofit/>
          </a:bodyPr>
          <a:lstStyle>
            <a:lvl1pPr algn="l"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098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874088-202A-4FC2-B91F-5502C5AB09F5}" type="datetime1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© Joe Barich, 2024.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BD3D2-2C21-4D0E-88B5-3EC34A9AF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7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C7DF2-4CCE-451A-8F70-397ED8A9874B}" type="datetime1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Joe Barich, 2024.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82905-DA64-4AC3-AC7A-F35EACB0A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99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592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34764-364C-4850-9B9B-FAD5F0A10851}" type="datetime1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Joe Barich, 2024.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5BB63-9D84-4C1D-AFFB-241D0080C0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9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6C1C7D-B8C1-450D-81C3-ABF2D2B0B682}" type="datetime1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6356350"/>
            <a:ext cx="2895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© Joe Barich, 2024.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356350"/>
            <a:ext cx="1066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AD363-ACEC-4E12-93FC-A3051305D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3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89933-A618-4489-93A0-1458306ED372}" type="datetime1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Joe Barich, 2024.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6BCDA-6E05-4B14-AA4E-928B924E7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0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7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A011D-5B74-4C26-BCDA-BFCB9063C6F9}" type="datetime1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Joe Barich, 2024.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5BFB0-ADA7-49D4-BC26-E8ACF899B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3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9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9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0CB33-7574-4C9E-BA9C-DD7021E479AC}" type="datetime1">
              <a:rPr lang="en-US" smtClean="0"/>
              <a:t>1/21/2024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Joe Barich, 2024.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1B8C8-8EAE-4DBA-85E7-611484602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85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EB991-7475-46BC-8A24-CB9CEBCF3083}" type="datetime1">
              <a:rPr lang="en-US" smtClean="0"/>
              <a:t>1/21/2024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Joe Barich, 2024.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D9604-5253-41C7-AF6B-C8EF1778F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9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26337-90D6-4DEB-9AD6-025F33AD9419}" type="datetime1">
              <a:rPr lang="en-US" smtClean="0"/>
              <a:t>1/21/2024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Joe Barich, 2024.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E1A67-43A6-442B-BC59-64A188A51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28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518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56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258DF-9F1D-451B-B49F-28636A2B1004}" type="datetime1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Joe Barich, 2024.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40F37-7D2B-48C7-8A44-C34233590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8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0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4D474-68F1-4376-AA14-DFE1D67761D9}" type="datetime1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Joe Barich, 2024.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C6CC8-AA99-460B-9138-FECBFB86A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06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184CC7-58D7-4A38-AAC8-D6678327A8B3}" type="datetime1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© Joe Barich, 2024.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31BEA5-0DBA-487C-95E5-E215D7B0E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eorgia"/>
          <a:ea typeface="Georgia" pitchFamily="18" charset="0"/>
          <a:cs typeface="Georgi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Georgia" pitchFamily="18" charset="0"/>
          <a:cs typeface="Georgia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Georgia" pitchFamily="18" charset="0"/>
          <a:cs typeface="Georgia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Georgia" pitchFamily="18" charset="0"/>
          <a:cs typeface="Georgia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Georgia" pitchFamily="18" charset="0"/>
          <a:cs typeface="Georgia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eorgia"/>
          <a:ea typeface="Georgia" pitchFamily="18" charset="0"/>
          <a:cs typeface="Georgi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eorgia"/>
          <a:ea typeface="Georgia" pitchFamily="18" charset="0"/>
          <a:cs typeface="Georgi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eorgia"/>
          <a:ea typeface="Georgia" pitchFamily="18" charset="0"/>
          <a:cs typeface="Georgi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eorgia"/>
          <a:ea typeface="Georgia" pitchFamily="18" charset="0"/>
          <a:cs typeface="Georgi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eorgia"/>
          <a:ea typeface="Georgia" pitchFamily="18" charset="0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rs.gov/businesses/small-businesses-self-employed/apply-for-an-employer-identification-number-ein-onlin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yberdriveillinois.com/departments/business_services/corp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spto.gov/trademarks/search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daddy.com/domains/gtld-domain-names" TargetMode="External"/><Relationship Id="rId2" Type="http://schemas.openxmlformats.org/officeDocument/2006/relationships/hyperlink" Target="http://www.godadd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04800" y="533400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>
                <a:latin typeface="Georgia" pitchFamily="18" charset="0"/>
                <a:cs typeface="Georgia" pitchFamily="18" charset="0"/>
              </a:rPr>
              <a:t>Startups: Incorporation, Funding, Contracts, and Intellectual Property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284018" y="2020743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200" dirty="0" smtClean="0">
                <a:latin typeface="Georgia" pitchFamily="18" charset="0"/>
                <a:cs typeface="Georgia" pitchFamily="18" charset="0"/>
              </a:rPr>
              <a:t>Professor Barich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200" dirty="0" smtClean="0">
                <a:latin typeface="Georgia" pitchFamily="18" charset="0"/>
                <a:cs typeface="Georgia" pitchFamily="18" charset="0"/>
              </a:rPr>
              <a:t>Class 2</a:t>
            </a:r>
          </a:p>
          <a:p>
            <a:pPr eaLnBrk="1" hangingPunct="1">
              <a:lnSpc>
                <a:spcPct val="80000"/>
              </a:lnSpc>
            </a:pPr>
            <a:endParaRPr lang="en-US" altLang="en-US" sz="3600" dirty="0" smtClean="0">
              <a:latin typeface="Georgia" pitchFamily="18" charset="0"/>
              <a:cs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26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t>© Joe Barich, 2024.</a:t>
            </a:r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Georgia" pitchFamily="18" charset="0"/>
                <a:cs typeface="Georgia" pitchFamily="18" charset="0"/>
              </a:rPr>
              <a:t>Corporation Creation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Georgia" pitchFamily="18" charset="0"/>
                <a:cs typeface="Georgia" pitchFamily="18" charset="0"/>
              </a:rPr>
              <a:t>Review Illinois </a:t>
            </a:r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Corporation Guide</a:t>
            </a:r>
          </a:p>
          <a:p>
            <a:pPr eaLnBrk="1" hangingPunct="1"/>
            <a:r>
              <a:rPr lang="en-US" altLang="en-US" sz="2800" dirty="0">
                <a:latin typeface="Georgia" pitchFamily="18" charset="0"/>
                <a:cs typeface="Georgia" pitchFamily="18" charset="0"/>
              </a:rPr>
              <a:t>Review Illinois </a:t>
            </a:r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Corp. </a:t>
            </a:r>
            <a:r>
              <a:rPr lang="en-US" altLang="en-US" sz="2800" dirty="0">
                <a:latin typeface="Georgia" pitchFamily="18" charset="0"/>
                <a:cs typeface="Georgia" pitchFamily="18" charset="0"/>
              </a:rPr>
              <a:t>Articles of </a:t>
            </a:r>
            <a:r>
              <a:rPr lang="en-US" altLang="en-US" sz="2800" u="sng" dirty="0" smtClean="0">
                <a:latin typeface="Georgia" pitchFamily="18" charset="0"/>
                <a:cs typeface="Georgia" pitchFamily="18" charset="0"/>
              </a:rPr>
              <a:t>Incorporation</a:t>
            </a:r>
            <a:endParaRPr lang="en-US" altLang="en-US" sz="28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Review </a:t>
            </a:r>
            <a:r>
              <a:rPr lang="en-US" altLang="en-US" sz="2800" dirty="0">
                <a:latin typeface="Georgia" pitchFamily="18" charset="0"/>
                <a:cs typeface="Georgia" pitchFamily="18" charset="0"/>
              </a:rPr>
              <a:t>Sample </a:t>
            </a:r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Corporate </a:t>
            </a:r>
            <a:r>
              <a:rPr lang="en-US" altLang="en-US" sz="2800" u="sng" dirty="0" smtClean="0">
                <a:latin typeface="Georgia" pitchFamily="18" charset="0"/>
                <a:cs typeface="Georgia" pitchFamily="18" charset="0"/>
              </a:rPr>
              <a:t>Bylaws</a:t>
            </a:r>
          </a:p>
          <a:p>
            <a:pPr eaLnBrk="1" hangingPunct="1"/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Note! Corporate Bylaws can vary </a:t>
            </a:r>
            <a:r>
              <a:rPr lang="en-US" altLang="en-US" sz="2800" u="sng" dirty="0" smtClean="0">
                <a:latin typeface="Georgia" pitchFamily="18" charset="0"/>
                <a:cs typeface="Georgia" pitchFamily="18" charset="0"/>
              </a:rPr>
              <a:t>widely</a:t>
            </a:r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 and be very complicated in some situations</a:t>
            </a:r>
            <a:endParaRPr lang="en-US" altLang="en-US" sz="2000" dirty="0" smtClean="0">
              <a:latin typeface="Georgia" pitchFamily="18" charset="0"/>
              <a:cs typeface="Georgia" pitchFamily="18" charset="0"/>
            </a:endParaRP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Additionally, the complication may be desirable to help you in your ownership planning to maintain control or make investment more desirable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Consult an attorney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9855E-5275-4545-87CB-1C6151FC588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4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t>© Joe Barich, 2024.</a:t>
            </a:r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Georgia" pitchFamily="18" charset="0"/>
                <a:cs typeface="Georgia" pitchFamily="18" charset="0"/>
              </a:rPr>
              <a:t>Partnership Creation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Review Sample General Partnership Agreement</a:t>
            </a:r>
          </a:p>
          <a:p>
            <a:pPr eaLnBrk="1" hangingPunct="1"/>
            <a:r>
              <a:rPr lang="en-US" altLang="en-US" sz="2800" dirty="0">
                <a:latin typeface="Georgia" pitchFamily="18" charset="0"/>
                <a:cs typeface="Georgia" pitchFamily="18" charset="0"/>
              </a:rPr>
              <a:t>Note! </a:t>
            </a:r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Even more so than with Corporate Bylaws, the General Partnership Agreement </a:t>
            </a:r>
            <a:r>
              <a:rPr lang="en-US" altLang="en-US" sz="2800" dirty="0">
                <a:latin typeface="Georgia" pitchFamily="18" charset="0"/>
                <a:cs typeface="Georgia" pitchFamily="18" charset="0"/>
              </a:rPr>
              <a:t>can </a:t>
            </a:r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vary </a:t>
            </a:r>
            <a:r>
              <a:rPr lang="en-US" altLang="en-US" sz="2800" u="sng" dirty="0">
                <a:latin typeface="Georgia" pitchFamily="18" charset="0"/>
                <a:cs typeface="Georgia" pitchFamily="18" charset="0"/>
              </a:rPr>
              <a:t>widely</a:t>
            </a:r>
            <a:r>
              <a:rPr lang="en-US" altLang="en-US" sz="2800" dirty="0">
                <a:latin typeface="Georgia" pitchFamily="18" charset="0"/>
                <a:cs typeface="Georgia" pitchFamily="18" charset="0"/>
              </a:rPr>
              <a:t> and be </a:t>
            </a:r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incredibly complicated </a:t>
            </a:r>
            <a:r>
              <a:rPr lang="en-US" altLang="en-US" sz="2800" dirty="0">
                <a:latin typeface="Georgia" pitchFamily="18" charset="0"/>
                <a:cs typeface="Georgia" pitchFamily="18" charset="0"/>
              </a:rPr>
              <a:t>in some situations</a:t>
            </a:r>
            <a:endParaRPr lang="en-US" altLang="en-US" sz="2000" dirty="0">
              <a:latin typeface="Georgia" pitchFamily="18" charset="0"/>
              <a:cs typeface="Georgia" pitchFamily="18" charset="0"/>
            </a:endParaRP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Remember that you are dealing with the potential of personal unlimited liability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Be very cautious about entering any general partnership – it is generally not a preferred entity</a:t>
            </a:r>
            <a:endParaRPr lang="en-US" altLang="en-US" sz="2400" dirty="0">
              <a:latin typeface="Georgia" pitchFamily="18" charset="0"/>
              <a:cs typeface="Georgia" pitchFamily="18" charset="0"/>
            </a:endParaRPr>
          </a:p>
          <a:p>
            <a:pPr lvl="1" eaLnBrk="1" hangingPunct="1"/>
            <a:r>
              <a:rPr lang="en-US" altLang="en-US" sz="2400" dirty="0">
                <a:latin typeface="Georgia" pitchFamily="18" charset="0"/>
                <a:cs typeface="Georgia" pitchFamily="18" charset="0"/>
              </a:rPr>
              <a:t>Consult an attorney</a:t>
            </a:r>
          </a:p>
          <a:p>
            <a:pPr eaLnBrk="1" hangingPunct="1"/>
            <a:endParaRPr lang="en-US" altLang="en-US" sz="2000" dirty="0" smtClean="0">
              <a:latin typeface="Georgia" pitchFamily="18" charset="0"/>
              <a:cs typeface="Georg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9855E-5275-4545-87CB-1C6151FC588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4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t>© Joe Barich, 2024.</a:t>
            </a:r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Georgia" pitchFamily="18" charset="0"/>
                <a:cs typeface="Georgia" pitchFamily="18" charset="0"/>
              </a:rPr>
              <a:t>Employees?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sz="2400" dirty="0">
                <a:latin typeface="Georgia" pitchFamily="18" charset="0"/>
                <a:cs typeface="Georgia" pitchFamily="18" charset="0"/>
              </a:rPr>
              <a:t>Federal Employer Identification Number (FEIN</a:t>
            </a:r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)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Your business’s “Social Security Number” </a:t>
            </a:r>
            <a:endParaRPr lang="en-US" altLang="en-US" sz="2000" dirty="0">
              <a:latin typeface="Georgia" pitchFamily="18" charset="0"/>
              <a:cs typeface="Georgia" pitchFamily="18" charset="0"/>
            </a:endParaRPr>
          </a:p>
          <a:p>
            <a:pPr lvl="1" eaLnBrk="1" hangingPunct="1">
              <a:spcBef>
                <a:spcPts val="0"/>
              </a:spcBef>
            </a:pPr>
            <a:r>
              <a:rPr lang="en-US" altLang="en-US" sz="1800" dirty="0">
                <a:latin typeface="Georgia" pitchFamily="18" charset="0"/>
                <a:cs typeface="Georgia" pitchFamily="18" charset="0"/>
                <a:hlinkClick r:id="rId2"/>
              </a:rPr>
              <a:t>https://</a:t>
            </a:r>
            <a:r>
              <a:rPr lang="en-US" altLang="en-US" sz="1800" dirty="0" smtClean="0">
                <a:latin typeface="Georgia" pitchFamily="18" charset="0"/>
                <a:cs typeface="Georgia" pitchFamily="18" charset="0"/>
                <a:hlinkClick r:id="rId2"/>
              </a:rPr>
              <a:t>www.irs.gov/businesses/small-businesses-self-employed/apply-for-an-employer-identification-number-ein-online</a:t>
            </a:r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 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Needed to open bank account or have employees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Equity owners need not be employees – at least initially, but will eventually likely be employees 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Employees get wages – Equity owners get </a:t>
            </a:r>
            <a:r>
              <a:rPr lang="en-US" altLang="en-US" sz="2000" dirty="0" err="1" smtClean="0">
                <a:latin typeface="Georgia" pitchFamily="18" charset="0"/>
                <a:cs typeface="Georgia" pitchFamily="18" charset="0"/>
              </a:rPr>
              <a:t>flowthrough</a:t>
            </a:r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 shares of profit or dividends (but could also get wages)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Some Illinois Requirements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Worker’s Comp, Unemployment Insurance, Anti-Discrimination rules, Visa Status, etc.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Best practice - If you are going to have employees, it really is time to get a lawyer – and likely an accountant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Your time is better spent actually developing your business than learning law and accounting </a:t>
            </a:r>
          </a:p>
          <a:p>
            <a:pPr marL="0" indent="0" eaLnBrk="1" hangingPunct="1">
              <a:buNone/>
            </a:pPr>
            <a:endParaRPr lang="en-US" altLang="en-US" sz="2000" dirty="0" smtClean="0">
              <a:latin typeface="Georgia" pitchFamily="18" charset="0"/>
              <a:cs typeface="Georg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9855E-5275-4545-87CB-1C6151FC588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2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t>© Joe Barich, 2024.</a:t>
            </a:r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Georgia" pitchFamily="18" charset="0"/>
                <a:cs typeface="Georgia" pitchFamily="18" charset="0"/>
              </a:rPr>
              <a:t> 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00600"/>
          </a:xfrm>
        </p:spPr>
        <p:txBody>
          <a:bodyPr/>
          <a:lstStyle/>
          <a:p>
            <a:pPr eaLnBrk="1" hangingPunct="1"/>
            <a:endParaRPr lang="en-US" altLang="en-US" sz="2800" dirty="0" smtClean="0">
              <a:latin typeface="Georgia" pitchFamily="18" charset="0"/>
              <a:cs typeface="Georgia" pitchFamily="18" charset="0"/>
            </a:endParaRPr>
          </a:p>
          <a:p>
            <a:pPr marL="457200" lvl="1" indent="0" algn="ctr" eaLnBrk="1" hangingPunct="1">
              <a:buNone/>
            </a:pPr>
            <a:r>
              <a:rPr lang="en-US" altLang="en-US" sz="4000" dirty="0" smtClean="0">
                <a:latin typeface="Georgia" pitchFamily="18" charset="0"/>
                <a:cs typeface="Georgia" pitchFamily="18" charset="0"/>
              </a:rPr>
              <a:t>Questions?</a:t>
            </a:r>
          </a:p>
          <a:p>
            <a:pPr marL="457200" lvl="1" indent="0" algn="ctr" eaLnBrk="1" hangingPunct="1">
              <a:buNone/>
            </a:pPr>
            <a:endParaRPr lang="en-US" altLang="en-US" sz="4000" dirty="0">
              <a:latin typeface="Georgia" pitchFamily="18" charset="0"/>
              <a:cs typeface="Georgia" pitchFamily="18" charset="0"/>
            </a:endParaRPr>
          </a:p>
          <a:p>
            <a:pPr marL="457200" lvl="1" indent="0" algn="ctr" eaLnBrk="1" hangingPunct="1">
              <a:buNone/>
            </a:pPr>
            <a:r>
              <a:rPr lang="en-US" altLang="en-US" sz="4000" dirty="0" smtClean="0">
                <a:latin typeface="Georgia" pitchFamily="18" charset="0"/>
                <a:cs typeface="Georgia" pitchFamily="18" charset="0"/>
              </a:rPr>
              <a:t>See you next week!</a:t>
            </a:r>
          </a:p>
          <a:p>
            <a:pPr eaLnBrk="1" hangingPunct="1"/>
            <a:endParaRPr lang="en-US" altLang="en-US" sz="28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sz="2800" dirty="0" smtClean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sz="2800" dirty="0" smtClean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sz="28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sz="2000" dirty="0" smtClean="0">
              <a:latin typeface="Georgia" pitchFamily="18" charset="0"/>
              <a:cs typeface="Georg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9855E-5275-4545-87CB-1C6151FC588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4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eorgia" pitchFamily="18" charset="0"/>
              </a:rPr>
              <a:t>Reminders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490182" y="990600"/>
            <a:ext cx="8229600" cy="50292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sz="2400" dirty="0" smtClean="0">
                <a:latin typeface="Georgia" pitchFamily="18" charset="0"/>
              </a:rPr>
              <a:t>Links and materials at joebarich.com and Canvas</a:t>
            </a:r>
          </a:p>
          <a:p>
            <a:pPr eaLnBrk="1" hangingPunct="1">
              <a:spcBef>
                <a:spcPts val="0"/>
              </a:spcBef>
            </a:pPr>
            <a:r>
              <a:rPr lang="en-US" sz="2400" dirty="0">
                <a:latin typeface="Georgia" pitchFamily="18" charset="0"/>
              </a:rPr>
              <a:t>Syllabus available </a:t>
            </a:r>
            <a:r>
              <a:rPr lang="en-US" sz="2400" dirty="0" smtClean="0">
                <a:latin typeface="Georgia" pitchFamily="18" charset="0"/>
              </a:rPr>
              <a:t>online</a:t>
            </a:r>
          </a:p>
          <a:p>
            <a:pPr eaLnBrk="1" hangingPunct="1">
              <a:spcBef>
                <a:spcPts val="0"/>
              </a:spcBef>
            </a:pPr>
            <a:r>
              <a:rPr lang="en-US" sz="2400" dirty="0">
                <a:latin typeface="Georgia" pitchFamily="18" charset="0"/>
              </a:rPr>
              <a:t>Pop Quizzes at any time – make sure you learn the materials as we go along and ask questions right </a:t>
            </a:r>
            <a:r>
              <a:rPr lang="en-US" sz="2400" dirty="0" smtClean="0">
                <a:latin typeface="Georgia" pitchFamily="18" charset="0"/>
              </a:rPr>
              <a:t>away</a:t>
            </a:r>
          </a:p>
          <a:p>
            <a:pPr eaLnBrk="1" hangingPunct="1">
              <a:spcBef>
                <a:spcPts val="0"/>
              </a:spcBef>
            </a:pPr>
            <a:r>
              <a:rPr lang="en-US" sz="2400" dirty="0" smtClean="0">
                <a:latin typeface="Georgia" pitchFamily="18" charset="0"/>
              </a:rPr>
              <a:t>Exams in class and presentations Thursdays at 7-9:30pm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000" dirty="0" smtClean="0"/>
              <a:t>Project </a:t>
            </a:r>
            <a:r>
              <a:rPr lang="en-US" sz="2000" dirty="0"/>
              <a:t>1 </a:t>
            </a:r>
            <a:r>
              <a:rPr lang="en-US" sz="2000" dirty="0" smtClean="0"/>
              <a:t>– </a:t>
            </a:r>
            <a:r>
              <a:rPr lang="en-US" sz="2000" dirty="0" smtClean="0"/>
              <a:t>Feb 8</a:t>
            </a:r>
            <a:r>
              <a:rPr lang="en-US" sz="2000" dirty="0" smtClean="0"/>
              <a:t>, </a:t>
            </a:r>
            <a:r>
              <a:rPr lang="en-US" sz="2000" dirty="0" smtClean="0"/>
              <a:t>7pm </a:t>
            </a:r>
            <a:r>
              <a:rPr lang="en-US" sz="2000" dirty="0" smtClean="0"/>
              <a:t>106B1 Engineering Hall</a:t>
            </a:r>
            <a:endParaRPr lang="en-US" sz="2000" dirty="0">
              <a:latin typeface="Georgia" pitchFamily="18" charset="0"/>
            </a:endParaRPr>
          </a:p>
          <a:p>
            <a:pPr lvl="1" eaLnBrk="1" hangingPunct="1">
              <a:spcBef>
                <a:spcPts val="0"/>
              </a:spcBef>
            </a:pPr>
            <a:r>
              <a:rPr lang="en-US" sz="2000" dirty="0" smtClean="0"/>
              <a:t>Exam </a:t>
            </a:r>
            <a:r>
              <a:rPr lang="en-US" sz="2000" dirty="0"/>
              <a:t>1 – </a:t>
            </a:r>
            <a:r>
              <a:rPr lang="en-US" sz="2000" dirty="0" smtClean="0"/>
              <a:t>Feb 16</a:t>
            </a:r>
            <a:r>
              <a:rPr lang="en-US" sz="2000" dirty="0" smtClean="0"/>
              <a:t>, </a:t>
            </a:r>
            <a:r>
              <a:rPr lang="en-US" sz="2000" dirty="0" smtClean="0"/>
              <a:t>second half of class</a:t>
            </a:r>
            <a:endParaRPr lang="en-US" sz="2000" dirty="0"/>
          </a:p>
          <a:p>
            <a:pPr lvl="1" eaLnBrk="1" hangingPunct="1">
              <a:spcBef>
                <a:spcPts val="0"/>
              </a:spcBef>
            </a:pPr>
            <a:r>
              <a:rPr lang="en-US" sz="2000" dirty="0" smtClean="0"/>
              <a:t>Project </a:t>
            </a:r>
            <a:r>
              <a:rPr lang="en-US" sz="2000" dirty="0"/>
              <a:t>2 </a:t>
            </a:r>
            <a:r>
              <a:rPr lang="en-US" sz="2000" dirty="0" smtClean="0"/>
              <a:t>– </a:t>
            </a:r>
            <a:r>
              <a:rPr lang="en-US" sz="2000" dirty="0" smtClean="0"/>
              <a:t>March 21</a:t>
            </a:r>
            <a:r>
              <a:rPr lang="en-US" sz="2000" dirty="0" smtClean="0"/>
              <a:t>, </a:t>
            </a:r>
            <a:r>
              <a:rPr lang="en-US" sz="2000" dirty="0"/>
              <a:t>7pm </a:t>
            </a:r>
            <a:r>
              <a:rPr lang="en-US" sz="2000" dirty="0" smtClean="0"/>
              <a:t>106B1 </a:t>
            </a:r>
            <a:r>
              <a:rPr lang="en-US" sz="2000" dirty="0"/>
              <a:t>Engineering Hall</a:t>
            </a:r>
            <a:endParaRPr lang="en-US" sz="2000" dirty="0"/>
          </a:p>
          <a:p>
            <a:pPr lvl="1" eaLnBrk="1" hangingPunct="1">
              <a:spcBef>
                <a:spcPts val="0"/>
              </a:spcBef>
            </a:pPr>
            <a:r>
              <a:rPr lang="en-US" sz="2000" dirty="0" smtClean="0"/>
              <a:t>Exam </a:t>
            </a:r>
            <a:r>
              <a:rPr lang="en-US" sz="2000" dirty="0"/>
              <a:t>2 </a:t>
            </a:r>
            <a:r>
              <a:rPr lang="en-US" sz="2000" dirty="0" smtClean="0"/>
              <a:t>– </a:t>
            </a:r>
            <a:r>
              <a:rPr lang="en-US" sz="2000" dirty="0" smtClean="0"/>
              <a:t>March 29</a:t>
            </a:r>
            <a:r>
              <a:rPr lang="en-US" sz="2000" dirty="0" smtClean="0"/>
              <a:t>, </a:t>
            </a:r>
            <a:r>
              <a:rPr lang="en-US" sz="2000" dirty="0" smtClean="0"/>
              <a:t>second half of class</a:t>
            </a:r>
            <a:endParaRPr lang="en-US" sz="2000" dirty="0"/>
          </a:p>
          <a:p>
            <a:pPr lvl="1" eaLnBrk="1" hangingPunct="1">
              <a:spcBef>
                <a:spcPts val="0"/>
              </a:spcBef>
            </a:pPr>
            <a:r>
              <a:rPr lang="en-US" sz="2000" dirty="0" smtClean="0"/>
              <a:t>Project </a:t>
            </a:r>
            <a:r>
              <a:rPr lang="en-US" sz="2000" dirty="0"/>
              <a:t>3 </a:t>
            </a:r>
            <a:r>
              <a:rPr lang="en-US" sz="2000" dirty="0" smtClean="0"/>
              <a:t>–</a:t>
            </a:r>
            <a:r>
              <a:rPr lang="en-US" sz="2000" dirty="0" smtClean="0"/>
              <a:t>April 25</a:t>
            </a:r>
            <a:r>
              <a:rPr lang="en-US" sz="2000" dirty="0" smtClean="0"/>
              <a:t>, </a:t>
            </a:r>
            <a:r>
              <a:rPr lang="en-US" sz="2000" dirty="0"/>
              <a:t>7pm </a:t>
            </a:r>
            <a:r>
              <a:rPr lang="en-US" sz="2000" dirty="0" smtClean="0"/>
              <a:t>106B1 </a:t>
            </a:r>
            <a:r>
              <a:rPr lang="en-US" sz="2000" dirty="0"/>
              <a:t>Engineering Hall</a:t>
            </a:r>
            <a:endParaRPr lang="en-US" sz="2000" dirty="0"/>
          </a:p>
          <a:p>
            <a:pPr lvl="1" eaLnBrk="1" hangingPunct="1">
              <a:spcBef>
                <a:spcPts val="0"/>
              </a:spcBef>
            </a:pPr>
            <a:r>
              <a:rPr lang="en-US" sz="2000" dirty="0" smtClean="0"/>
              <a:t>Exam </a:t>
            </a:r>
            <a:r>
              <a:rPr lang="en-US" sz="2000" dirty="0"/>
              <a:t>3 – </a:t>
            </a:r>
            <a:r>
              <a:rPr lang="en-US" sz="2000" dirty="0" smtClean="0"/>
              <a:t>May 3</a:t>
            </a:r>
            <a:r>
              <a:rPr lang="en-US" sz="2000" dirty="0" smtClean="0"/>
              <a:t> </a:t>
            </a:r>
            <a:r>
              <a:rPr lang="en-US" sz="2000" dirty="0" smtClean="0"/>
              <a:t>@1pm via Canvas and Zoom</a:t>
            </a:r>
            <a:endParaRPr lang="en-US" sz="2000" dirty="0" smtClean="0">
              <a:latin typeface="Georgia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sz="2400" dirty="0" smtClean="0">
                <a:latin typeface="Georgia" pitchFamily="18" charset="0"/>
              </a:rPr>
              <a:t>Conflicts people – notify me in advance</a:t>
            </a:r>
          </a:p>
          <a:p>
            <a:pPr eaLnBrk="1" hangingPunct="1">
              <a:spcBef>
                <a:spcPts val="0"/>
              </a:spcBef>
            </a:pPr>
            <a:r>
              <a:rPr lang="en-US" sz="2400" dirty="0" smtClean="0">
                <a:latin typeface="Georgia" pitchFamily="18" charset="0"/>
              </a:rPr>
              <a:t>Questions from last time?</a:t>
            </a:r>
          </a:p>
          <a:p>
            <a:pPr eaLnBrk="1" hangingPunct="1"/>
            <a:endParaRPr lang="en-US" dirty="0" smtClean="0">
              <a:latin typeface="Georg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ED8F91-AF68-429C-B6DA-68A1264E5B2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Joe Barich, 2024.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5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t>© Joe Barich, 2024.</a:t>
            </a:r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Georgia" pitchFamily="18" charset="0"/>
                <a:cs typeface="Georgia" pitchFamily="18" charset="0"/>
              </a:rPr>
              <a:t>Summary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Avoid the unlimited liability of a sole proprietorship or general partnership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Be carful not to accidentally fall into a GP</a:t>
            </a:r>
          </a:p>
          <a:p>
            <a:pPr eaLnBrk="1" hangingPunct="1"/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Look to a c-</a:t>
            </a:r>
            <a:r>
              <a:rPr lang="en-US" altLang="en-US" sz="2800" dirty="0" err="1" smtClean="0">
                <a:latin typeface="Georgia" pitchFamily="18" charset="0"/>
                <a:cs typeface="Georgia" pitchFamily="18" charset="0"/>
              </a:rPr>
              <a:t>corp</a:t>
            </a:r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 or an LLC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Lean toward LLC to preserve cash/keep it simple and early in development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Lean toward c-</a:t>
            </a:r>
            <a:r>
              <a:rPr lang="en-US" altLang="en-US" sz="2400" dirty="0" err="1" smtClean="0">
                <a:latin typeface="Georgia" pitchFamily="18" charset="0"/>
                <a:cs typeface="Georgia" pitchFamily="18" charset="0"/>
              </a:rPr>
              <a:t>corp</a:t>
            </a:r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 if you are a really taking off</a:t>
            </a:r>
          </a:p>
          <a:p>
            <a:pPr lvl="1" eaLnBrk="1" hangingPunct="1"/>
            <a:endParaRPr lang="en-US" altLang="en-US" dirty="0" smtClean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dirty="0" smtClean="0">
              <a:latin typeface="Georgia" pitchFamily="18" charset="0"/>
              <a:cs typeface="Georg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9855E-5275-4545-87CB-1C6151FC588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2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t>© Joe Barich, 2024.</a:t>
            </a:r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Georgia" pitchFamily="18" charset="0"/>
                <a:cs typeface="Georgia" pitchFamily="18" charset="0"/>
              </a:rPr>
              <a:t>Practicalities: Corporate Name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Choosing a corporate name is often an important first step</a:t>
            </a:r>
          </a:p>
          <a:p>
            <a:pPr lvl="1" eaLnBrk="1" hangingPunct="1"/>
            <a:r>
              <a:rPr lang="en-US" altLang="en-US" sz="2400" dirty="0">
                <a:latin typeface="Georgia" pitchFamily="18" charset="0"/>
                <a:cs typeface="Georgia" pitchFamily="18" charset="0"/>
              </a:rPr>
              <a:t>M</a:t>
            </a:r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entally defines the corporation as a separate entity in the mind of the entrepreneur</a:t>
            </a:r>
          </a:p>
          <a:p>
            <a:pPr eaLnBrk="1" hangingPunct="1"/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Name can always be changed with later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Never legally “locked-in” to name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Can be changed with later filing with state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But!</a:t>
            </a:r>
          </a:p>
          <a:p>
            <a:pPr lvl="2" eaLnBrk="1" hangingPunct="1"/>
            <a:r>
              <a:rPr lang="en-US" altLang="en-US" dirty="0" smtClean="0">
                <a:latin typeface="Georgia" pitchFamily="18" charset="0"/>
                <a:cs typeface="Georgia" pitchFamily="18" charset="0"/>
              </a:rPr>
              <a:t>There may be a fee</a:t>
            </a:r>
          </a:p>
          <a:p>
            <a:pPr lvl="2" eaLnBrk="1" hangingPunct="1"/>
            <a:r>
              <a:rPr lang="en-US" altLang="en-US" dirty="0" smtClean="0">
                <a:latin typeface="Georgia" pitchFamily="18" charset="0"/>
                <a:cs typeface="Georgia" pitchFamily="18" charset="0"/>
              </a:rPr>
              <a:t>More importantly, you will start marketing under your selected name so if you choose a new one, you likely lose much of your marketing investment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9855E-5275-4545-87CB-1C6151FC588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02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t>© Joe Barich, 2024.</a:t>
            </a:r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Georgia" pitchFamily="18" charset="0"/>
                <a:cs typeface="Georgia" pitchFamily="18" charset="0"/>
              </a:rPr>
              <a:t>State Corporate Registry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Illinois Secretary of State</a:t>
            </a:r>
            <a:endParaRPr lang="en-US" altLang="en-US" sz="2800" dirty="0">
              <a:latin typeface="Georgia" pitchFamily="18" charset="0"/>
              <a:cs typeface="Georgia" pitchFamily="18" charset="0"/>
            </a:endParaRPr>
          </a:p>
          <a:p>
            <a:pPr lvl="1" eaLnBrk="1" hangingPunct="1"/>
            <a:r>
              <a:rPr lang="en-US" altLang="en-US" sz="2400" dirty="0">
                <a:latin typeface="Georgia" pitchFamily="18" charset="0"/>
                <a:cs typeface="Georgia" pitchFamily="18" charset="0"/>
                <a:hlinkClick r:id="rId2"/>
              </a:rPr>
              <a:t>http://</a:t>
            </a:r>
            <a:r>
              <a:rPr lang="en-US" altLang="en-US" sz="2400" dirty="0" smtClean="0">
                <a:latin typeface="Georgia" pitchFamily="18" charset="0"/>
                <a:cs typeface="Georgia" pitchFamily="18" charset="0"/>
                <a:hlinkClick r:id="rId2"/>
              </a:rPr>
              <a:t>www.cyberdriveillinois.com/departments/business_services/corp.html</a:t>
            </a:r>
            <a:endParaRPr lang="en-US" altLang="en-US" sz="2400" dirty="0" smtClean="0">
              <a:latin typeface="Georgia" pitchFamily="18" charset="0"/>
              <a:cs typeface="Georgia" pitchFamily="18" charset="0"/>
            </a:endParaRP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Conduct online search exercise 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State will not register identical corporate names</a:t>
            </a:r>
          </a:p>
          <a:p>
            <a:pPr eaLnBrk="1" hangingPunct="1"/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Legal identification in name of corporation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Most states require LLC/Inc.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But! Most states allow assumption of a d/b/a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9855E-5275-4545-87CB-1C6151FC588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4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t>© Joe Barich, 2024.</a:t>
            </a:r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Georgia" pitchFamily="18" charset="0"/>
                <a:cs typeface="Georgia" pitchFamily="18" charset="0"/>
              </a:rPr>
              <a:t>US PTO Trademark Registry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6575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U.S. Patent and Trademark Office</a:t>
            </a:r>
          </a:p>
          <a:p>
            <a:pPr lvl="1" eaLnBrk="1" hangingPunct="1"/>
            <a:r>
              <a:rPr lang="en-US" altLang="en-US" sz="2400" dirty="0">
                <a:latin typeface="Georgia" pitchFamily="18" charset="0"/>
                <a:cs typeface="Georgia" pitchFamily="18" charset="0"/>
                <a:hlinkClick r:id="rId2"/>
              </a:rPr>
              <a:t>https://</a:t>
            </a:r>
            <a:r>
              <a:rPr lang="en-US" altLang="en-US" sz="2400" dirty="0" smtClean="0">
                <a:latin typeface="Georgia" pitchFamily="18" charset="0"/>
                <a:cs typeface="Georgia" pitchFamily="18" charset="0"/>
                <a:hlinkClick r:id="rId2"/>
              </a:rPr>
              <a:t>www.uspto.gov/trademarks/search</a:t>
            </a:r>
            <a:endParaRPr lang="en-US" altLang="en-US" sz="2400" dirty="0" smtClean="0">
              <a:latin typeface="Georgia" pitchFamily="18" charset="0"/>
              <a:cs typeface="Georgia" pitchFamily="18" charset="0"/>
            </a:endParaRP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Conduct basic search</a:t>
            </a:r>
          </a:p>
          <a:p>
            <a:pPr lvl="2"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Not just identical marks – “consumer confusion” standard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We will be learning more about trademarks and the trademark registry later in the course</a:t>
            </a:r>
          </a:p>
          <a:p>
            <a:pPr lvl="1" eaLnBrk="1" hangingPunct="1"/>
            <a:r>
              <a:rPr lang="en-US" altLang="en-US" sz="2400" dirty="0">
                <a:latin typeface="Georgia" pitchFamily="18" charset="0"/>
                <a:cs typeface="Georgia" pitchFamily="18" charset="0"/>
              </a:rPr>
              <a:t>Can’t register generic </a:t>
            </a:r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marks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Even if your exact mark is being used, it may not prevent your registration for a different field of use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But! You may wish to just avoid the issue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And!  It also give you an indication of what other marks may be in your space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9855E-5275-4545-87CB-1C6151FC588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4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t>© Joe Barich, 2024.</a:t>
            </a:r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Georgia" pitchFamily="18" charset="0"/>
                <a:cs typeface="Georgia" pitchFamily="18" charset="0"/>
              </a:rPr>
              <a:t>Domain Name Registry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Visit a domain name registrar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  <a:hlinkClick r:id="rId2"/>
              </a:rPr>
              <a:t>www.godaddy.com</a:t>
            </a:r>
            <a:endParaRPr lang="en-US" altLang="en-US" sz="2400" dirty="0">
              <a:latin typeface="Georgia" pitchFamily="18" charset="0"/>
              <a:cs typeface="Georgia" pitchFamily="18" charset="0"/>
            </a:endParaRP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Search domain name availability and options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Most people want the shortest .com possible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New Generic Top Level Domains (</a:t>
            </a:r>
            <a:r>
              <a:rPr lang="en-US" altLang="en-US" sz="2400" dirty="0" err="1" smtClean="0">
                <a:latin typeface="Georgia" pitchFamily="18" charset="0"/>
                <a:cs typeface="Georgia" pitchFamily="18" charset="0"/>
              </a:rPr>
              <a:t>gTLDs</a:t>
            </a:r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)?</a:t>
            </a:r>
          </a:p>
          <a:p>
            <a:pPr lvl="2" eaLnBrk="1" hangingPunct="1"/>
            <a:r>
              <a:rPr lang="en-US" altLang="en-US" sz="2000" dirty="0">
                <a:latin typeface="Georgia" pitchFamily="18" charset="0"/>
                <a:cs typeface="Georgia" pitchFamily="18" charset="0"/>
                <a:hlinkClick r:id="rId3"/>
              </a:rPr>
              <a:t>https://</a:t>
            </a:r>
            <a:r>
              <a:rPr lang="en-US" altLang="en-US" sz="2000" dirty="0" smtClean="0">
                <a:latin typeface="Georgia" pitchFamily="18" charset="0"/>
                <a:cs typeface="Georgia" pitchFamily="18" charset="0"/>
                <a:hlinkClick r:id="rId3"/>
              </a:rPr>
              <a:t>www.godaddy.com/domains/gtld-domain-names</a:t>
            </a:r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 </a:t>
            </a:r>
          </a:p>
          <a:p>
            <a:pPr lvl="2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Typically want domain to march corporation and/or proposed trademark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Often want to register backups, </a:t>
            </a:r>
            <a:r>
              <a:rPr lang="en-US" altLang="en-US" sz="2400" dirty="0" err="1" smtClean="0">
                <a:latin typeface="Georgia" pitchFamily="18" charset="0"/>
                <a:cs typeface="Georgia" pitchFamily="18" charset="0"/>
              </a:rPr>
              <a:t>mis</a:t>
            </a:r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-spellings, or similar names – extra names are cheap and it prevents people from snagging them and selling them back to you</a:t>
            </a:r>
          </a:p>
          <a:p>
            <a:pPr marL="0" indent="0" eaLnBrk="1" hangingPunct="1">
              <a:buNone/>
            </a:pPr>
            <a:endParaRPr lang="en-US" altLang="en-US" sz="2800" dirty="0" smtClean="0">
              <a:latin typeface="Georgia" pitchFamily="18" charset="0"/>
              <a:cs typeface="Georg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9855E-5275-4545-87CB-1C6151FC588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1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t>© Joe Barich, 2024.</a:t>
            </a:r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Georgia" pitchFamily="18" charset="0"/>
                <a:cs typeface="Georgia" pitchFamily="18" charset="0"/>
              </a:rPr>
              <a:t>Next Steps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6575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OK, Now you have a name</a:t>
            </a:r>
          </a:p>
          <a:p>
            <a:pPr eaLnBrk="1" hangingPunct="1"/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Determine who will hold equity stakes</a:t>
            </a:r>
          </a:p>
          <a:p>
            <a:pPr eaLnBrk="1" hangingPunct="1"/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Choose your entity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Sole Proprietor/LLC/Partnership</a:t>
            </a:r>
            <a:r>
              <a:rPr lang="en-US" altLang="en-US" sz="2400" dirty="0">
                <a:latin typeface="Georgia" pitchFamily="18" charset="0"/>
                <a:cs typeface="Georgia" pitchFamily="18" charset="0"/>
              </a:rPr>
              <a:t>/</a:t>
            </a:r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Corporation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Note! Consulting an attorney is advisable at all steps of the process, but of heightened desirability when you are forming a LLC and extreme desirability when forming a partnership or corporation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Your attorney can advise you with regard to options and risks you would not otherwise be aware of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9855E-5275-4545-87CB-1C6151FC588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8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t>© Joe Barich, 2024.</a:t>
            </a:r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Georgia" pitchFamily="18" charset="0"/>
                <a:cs typeface="Georgia" pitchFamily="18" charset="0"/>
              </a:rPr>
              <a:t>LLC Creation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Review Illinois LLC Guide</a:t>
            </a:r>
          </a:p>
          <a:p>
            <a:pPr eaLnBrk="1" hangingPunct="1"/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Review Illinois LLC Articles of </a:t>
            </a:r>
            <a:r>
              <a:rPr lang="en-US" altLang="en-US" sz="2800" u="sng" dirty="0" smtClean="0">
                <a:latin typeface="Georgia" pitchFamily="18" charset="0"/>
                <a:cs typeface="Georgia" pitchFamily="18" charset="0"/>
              </a:rPr>
              <a:t>Organization</a:t>
            </a:r>
          </a:p>
          <a:p>
            <a:pPr eaLnBrk="1" hangingPunct="1"/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Review Sample LLC </a:t>
            </a:r>
            <a:r>
              <a:rPr lang="en-US" altLang="en-US" sz="2800" u="sng" dirty="0" smtClean="0">
                <a:latin typeface="Georgia" pitchFamily="18" charset="0"/>
                <a:cs typeface="Georgia" pitchFamily="18" charset="0"/>
              </a:rPr>
              <a:t>Operating Agreement</a:t>
            </a:r>
          </a:p>
          <a:p>
            <a:pPr eaLnBrk="1" hangingPunct="1"/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Note! Your attorney will likely use a somewhat different Operating Agreement and it may vary depending on how you want to run your LLC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9855E-5275-4545-87CB-1C6151FC588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0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3005E1B6946A49860AC028463CB5B4" ma:contentTypeVersion="0" ma:contentTypeDescription="Create a new document." ma:contentTypeScope="" ma:versionID="06e9223f9de236c00a74fa9015bd689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72E11A-BDDB-4049-B791-4696ABDF5B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C509BB7-68DB-47DA-8647-FFFB2B8BB6A7}">
  <ds:schemaRefs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FCFF300-AB57-4699-872C-DB308A07AA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10099</TotalTime>
  <Words>910</Words>
  <Application>Microsoft Office PowerPoint</Application>
  <PresentationFormat>On-screen Show (4:3)</PresentationFormat>
  <Paragraphs>126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Startups: Incorporation, Funding, Contracts, and Intellectual Property</vt:lpstr>
      <vt:lpstr>Reminders</vt:lpstr>
      <vt:lpstr>Summary</vt:lpstr>
      <vt:lpstr>Practicalities: Corporate Name</vt:lpstr>
      <vt:lpstr>State Corporate Registry</vt:lpstr>
      <vt:lpstr>US PTO Trademark Registry</vt:lpstr>
      <vt:lpstr>Domain Name Registry</vt:lpstr>
      <vt:lpstr>Next Steps</vt:lpstr>
      <vt:lpstr>LLC Creation</vt:lpstr>
      <vt:lpstr>Corporation Creation</vt:lpstr>
      <vt:lpstr>Partnership Creation</vt:lpstr>
      <vt:lpstr>Employees?</vt:lpstr>
      <vt:lpstr> </vt:lpstr>
    </vt:vector>
  </TitlesOfParts>
  <Company>University of Illinois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Claire Napier</dc:creator>
  <cp:lastModifiedBy>Joe Barich</cp:lastModifiedBy>
  <cp:revision>133</cp:revision>
  <cp:lastPrinted>2019-01-21T03:56:25Z</cp:lastPrinted>
  <dcterms:created xsi:type="dcterms:W3CDTF">2009-09-14T01:06:34Z</dcterms:created>
  <dcterms:modified xsi:type="dcterms:W3CDTF">2024-01-22T04:17:19Z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0x010100313005E1B6946A49860AC028463CB5B4</vt:lpwstr>
  </property>
</Properties>
</file>