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handoutMasterIdLst>
    <p:handoutMasterId r:id="rId54"/>
  </p:handoutMasterIdLst>
  <p:sldIdLst>
    <p:sldId id="256" r:id="rId5"/>
    <p:sldId id="295" r:id="rId6"/>
    <p:sldId id="407" r:id="rId7"/>
    <p:sldId id="263" r:id="rId8"/>
    <p:sldId id="402" r:id="rId9"/>
    <p:sldId id="297" r:id="rId10"/>
    <p:sldId id="409" r:id="rId11"/>
    <p:sldId id="331" r:id="rId12"/>
    <p:sldId id="403" r:id="rId13"/>
    <p:sldId id="296" r:id="rId14"/>
    <p:sldId id="265" r:id="rId15"/>
    <p:sldId id="264" r:id="rId16"/>
    <p:sldId id="408" r:id="rId17"/>
    <p:sldId id="386" r:id="rId18"/>
    <p:sldId id="332" r:id="rId19"/>
    <p:sldId id="405" r:id="rId20"/>
    <p:sldId id="258" r:id="rId21"/>
    <p:sldId id="383" r:id="rId22"/>
    <p:sldId id="384" r:id="rId23"/>
    <p:sldId id="354" r:id="rId24"/>
    <p:sldId id="355" r:id="rId25"/>
    <p:sldId id="385" r:id="rId26"/>
    <p:sldId id="356" r:id="rId27"/>
    <p:sldId id="387" r:id="rId28"/>
    <p:sldId id="388" r:id="rId29"/>
    <p:sldId id="389" r:id="rId30"/>
    <p:sldId id="390" r:id="rId31"/>
    <p:sldId id="358" r:id="rId32"/>
    <p:sldId id="391" r:id="rId33"/>
    <p:sldId id="392" r:id="rId34"/>
    <p:sldId id="393" r:id="rId35"/>
    <p:sldId id="394" r:id="rId36"/>
    <p:sldId id="396" r:id="rId37"/>
    <p:sldId id="395" r:id="rId38"/>
    <p:sldId id="397" r:id="rId39"/>
    <p:sldId id="398" r:id="rId40"/>
    <p:sldId id="399" r:id="rId41"/>
    <p:sldId id="359" r:id="rId42"/>
    <p:sldId id="360" r:id="rId43"/>
    <p:sldId id="361" r:id="rId44"/>
    <p:sldId id="400" r:id="rId45"/>
    <p:sldId id="362" r:id="rId46"/>
    <p:sldId id="363" r:id="rId47"/>
    <p:sldId id="364" r:id="rId48"/>
    <p:sldId id="365" r:id="rId49"/>
    <p:sldId id="401" r:id="rId50"/>
    <p:sldId id="366" r:id="rId51"/>
    <p:sldId id="367" r:id="rId52"/>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snapToObjects="1">
      <p:cViewPr varScale="1">
        <p:scale>
          <a:sx n="91" d="100"/>
          <a:sy n="91" d="100"/>
        </p:scale>
        <p:origin x="-12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038145" cy="462721"/>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lvl1pPr defTabSz="460666">
              <a:defRPr sz="1100"/>
            </a:lvl1pPr>
          </a:lstStyle>
          <a:p>
            <a:pPr>
              <a:defRPr/>
            </a:pPr>
            <a:endParaRPr lang="en-US"/>
          </a:p>
        </p:txBody>
      </p:sp>
      <p:sp>
        <p:nvSpPr>
          <p:cNvPr id="38915" name="Rectangle 3"/>
          <p:cNvSpPr>
            <a:spLocks noGrp="1" noChangeArrowheads="1"/>
          </p:cNvSpPr>
          <p:nvPr>
            <p:ph type="dt" sz="quarter" idx="1"/>
          </p:nvPr>
        </p:nvSpPr>
        <p:spPr bwMode="auto">
          <a:xfrm>
            <a:off x="3970734" y="0"/>
            <a:ext cx="3038145" cy="462721"/>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lvl1pPr algn="r" defTabSz="460666">
              <a:defRPr sz="1100"/>
            </a:lvl1pPr>
          </a:lstStyle>
          <a:p>
            <a:pPr>
              <a:defRPr/>
            </a:pPr>
            <a:fld id="{8B494516-CF39-44A8-8904-557A9ED3601A}" type="datetimeFigureOut">
              <a:rPr lang="en-US"/>
              <a:pPr>
                <a:defRPr/>
              </a:pPr>
              <a:t>1/7/2024</a:t>
            </a:fld>
            <a:endParaRPr lang="en-US"/>
          </a:p>
        </p:txBody>
      </p:sp>
      <p:sp>
        <p:nvSpPr>
          <p:cNvPr id="38916" name="Rectangle 4"/>
          <p:cNvSpPr>
            <a:spLocks noGrp="1" noChangeArrowheads="1"/>
          </p:cNvSpPr>
          <p:nvPr>
            <p:ph type="ftr" sz="quarter" idx="2"/>
          </p:nvPr>
        </p:nvSpPr>
        <p:spPr bwMode="auto">
          <a:xfrm>
            <a:off x="1" y="8771829"/>
            <a:ext cx="3038145" cy="462721"/>
          </a:xfrm>
          <a:prstGeom prst="rect">
            <a:avLst/>
          </a:prstGeom>
          <a:noFill/>
          <a:ln w="9525">
            <a:noFill/>
            <a:miter lim="800000"/>
            <a:headEnd/>
            <a:tailEnd/>
          </a:ln>
        </p:spPr>
        <p:txBody>
          <a:bodyPr vert="horz" wrap="square" lIns="92282" tIns="46140" rIns="92282" bIns="46140" numCol="1" anchor="b" anchorCtr="0" compatLnSpc="1">
            <a:prstTxWarp prst="textNoShape">
              <a:avLst/>
            </a:prstTxWarp>
          </a:bodyPr>
          <a:lstStyle>
            <a:lvl1pPr defTabSz="460666">
              <a:defRPr sz="1100"/>
            </a:lvl1pPr>
          </a:lstStyle>
          <a:p>
            <a:pPr>
              <a:defRPr/>
            </a:pPr>
            <a:endParaRPr lang="en-US"/>
          </a:p>
        </p:txBody>
      </p:sp>
      <p:sp>
        <p:nvSpPr>
          <p:cNvPr id="38917" name="Rectangle 5"/>
          <p:cNvSpPr>
            <a:spLocks noGrp="1" noChangeArrowheads="1"/>
          </p:cNvSpPr>
          <p:nvPr>
            <p:ph type="sldNum" sz="quarter" idx="3"/>
          </p:nvPr>
        </p:nvSpPr>
        <p:spPr bwMode="auto">
          <a:xfrm>
            <a:off x="3970734" y="8771829"/>
            <a:ext cx="3038145" cy="462721"/>
          </a:xfrm>
          <a:prstGeom prst="rect">
            <a:avLst/>
          </a:prstGeom>
          <a:noFill/>
          <a:ln w="9525">
            <a:noFill/>
            <a:miter lim="800000"/>
            <a:headEnd/>
            <a:tailEnd/>
          </a:ln>
        </p:spPr>
        <p:txBody>
          <a:bodyPr vert="horz" wrap="square" lIns="92282" tIns="46140" rIns="92282" bIns="46140" numCol="1" anchor="b" anchorCtr="0" compatLnSpc="1">
            <a:prstTxWarp prst="textNoShape">
              <a:avLst/>
            </a:prstTxWarp>
          </a:bodyPr>
          <a:lstStyle>
            <a:lvl1pPr algn="r" defTabSz="460666">
              <a:defRPr sz="1100"/>
            </a:lvl1pPr>
          </a:lstStyle>
          <a:p>
            <a:pPr>
              <a:defRPr/>
            </a:pPr>
            <a:fld id="{D9BA9FF7-8D57-4934-9DB1-E295CA1F0890}" type="slidenum">
              <a:rPr lang="en-US"/>
              <a:pPr>
                <a:defRPr/>
              </a:pPr>
              <a:t>‹#›</a:t>
            </a:fld>
            <a:endParaRPr lang="en-US"/>
          </a:p>
        </p:txBody>
      </p:sp>
    </p:spTree>
    <p:extLst>
      <p:ext uri="{BB962C8B-B14F-4D97-AF65-F5344CB8AC3E}">
        <p14:creationId xmlns:p14="http://schemas.microsoft.com/office/powerpoint/2010/main" val="111722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038145" cy="462721"/>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lvl1pPr defTabSz="460666">
              <a:defRPr sz="1100"/>
            </a:lvl1pPr>
          </a:lstStyle>
          <a:p>
            <a:pPr>
              <a:defRPr/>
            </a:pPr>
            <a:endParaRPr lang="en-US"/>
          </a:p>
        </p:txBody>
      </p:sp>
      <p:sp>
        <p:nvSpPr>
          <p:cNvPr id="51203" name="Rectangle 3"/>
          <p:cNvSpPr>
            <a:spLocks noGrp="1" noChangeArrowheads="1"/>
          </p:cNvSpPr>
          <p:nvPr>
            <p:ph type="dt" idx="1"/>
          </p:nvPr>
        </p:nvSpPr>
        <p:spPr bwMode="auto">
          <a:xfrm>
            <a:off x="3970734" y="0"/>
            <a:ext cx="3038145" cy="462721"/>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lvl1pPr algn="r" defTabSz="460666">
              <a:defRPr sz="1100"/>
            </a:lvl1pPr>
          </a:lstStyle>
          <a:p>
            <a:pPr>
              <a:defRPr/>
            </a:pPr>
            <a:fld id="{CAD2AC3F-5E78-4F13-AF56-D35FE5CF6F20}" type="datetimeFigureOut">
              <a:rPr lang="en-US"/>
              <a:pPr>
                <a:defRPr/>
              </a:pPr>
              <a:t>1/7/2024</a:t>
            </a:fld>
            <a:endParaRPr lang="en-US"/>
          </a:p>
        </p:txBody>
      </p:sp>
      <p:sp>
        <p:nvSpPr>
          <p:cNvPr id="6861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1345" y="4387443"/>
            <a:ext cx="5607712" cy="4156845"/>
          </a:xfrm>
          <a:prstGeom prst="rect">
            <a:avLst/>
          </a:prstGeom>
          <a:noFill/>
          <a:ln w="9525">
            <a:noFill/>
            <a:miter lim="800000"/>
            <a:headEnd/>
            <a:tailEnd/>
          </a:ln>
        </p:spPr>
        <p:txBody>
          <a:bodyPr vert="horz" wrap="square" lIns="92282" tIns="46140" rIns="92282" bIns="461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8771829"/>
            <a:ext cx="3038145" cy="462721"/>
          </a:xfrm>
          <a:prstGeom prst="rect">
            <a:avLst/>
          </a:prstGeom>
          <a:noFill/>
          <a:ln w="9525">
            <a:noFill/>
            <a:miter lim="800000"/>
            <a:headEnd/>
            <a:tailEnd/>
          </a:ln>
        </p:spPr>
        <p:txBody>
          <a:bodyPr vert="horz" wrap="square" lIns="92282" tIns="46140" rIns="92282" bIns="46140" numCol="1" anchor="b" anchorCtr="0" compatLnSpc="1">
            <a:prstTxWarp prst="textNoShape">
              <a:avLst/>
            </a:prstTxWarp>
          </a:bodyPr>
          <a:lstStyle>
            <a:lvl1pPr defTabSz="460666">
              <a:defRPr sz="1100"/>
            </a:lvl1pPr>
          </a:lstStyle>
          <a:p>
            <a:pPr>
              <a:defRPr/>
            </a:pPr>
            <a:endParaRPr lang="en-US"/>
          </a:p>
        </p:txBody>
      </p:sp>
      <p:sp>
        <p:nvSpPr>
          <p:cNvPr id="51207" name="Rectangle 7"/>
          <p:cNvSpPr>
            <a:spLocks noGrp="1" noChangeArrowheads="1"/>
          </p:cNvSpPr>
          <p:nvPr>
            <p:ph type="sldNum" sz="quarter" idx="5"/>
          </p:nvPr>
        </p:nvSpPr>
        <p:spPr bwMode="auto">
          <a:xfrm>
            <a:off x="3970734" y="8771829"/>
            <a:ext cx="3038145" cy="462721"/>
          </a:xfrm>
          <a:prstGeom prst="rect">
            <a:avLst/>
          </a:prstGeom>
          <a:noFill/>
          <a:ln w="9525">
            <a:noFill/>
            <a:miter lim="800000"/>
            <a:headEnd/>
            <a:tailEnd/>
          </a:ln>
        </p:spPr>
        <p:txBody>
          <a:bodyPr vert="horz" wrap="square" lIns="92282" tIns="46140" rIns="92282" bIns="46140" numCol="1" anchor="b" anchorCtr="0" compatLnSpc="1">
            <a:prstTxWarp prst="textNoShape">
              <a:avLst/>
            </a:prstTxWarp>
          </a:bodyPr>
          <a:lstStyle>
            <a:lvl1pPr algn="r" defTabSz="460666">
              <a:defRPr sz="1100"/>
            </a:lvl1pPr>
          </a:lstStyle>
          <a:p>
            <a:pPr>
              <a:defRPr/>
            </a:pPr>
            <a:fld id="{9FE38DF8-08B7-40AC-800F-238164FD8FD1}" type="slidenum">
              <a:rPr lang="en-US"/>
              <a:pPr>
                <a:defRPr/>
              </a:pPr>
              <a:t>‹#›</a:t>
            </a:fld>
            <a:endParaRPr lang="en-US"/>
          </a:p>
        </p:txBody>
      </p:sp>
    </p:spTree>
    <p:extLst>
      <p:ext uri="{BB962C8B-B14F-4D97-AF65-F5344CB8AC3E}">
        <p14:creationId xmlns:p14="http://schemas.microsoft.com/office/powerpoint/2010/main" val="312152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179F21E3-E824-434D-8DDA-FC2DAD09DFD7}" type="datetime1">
              <a:rPr lang="en-US" smtClean="0"/>
              <a:t>1/7/2024</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3C1BD3D2-2C21-4D0E-88B5-3EC34A9AFE0F}" type="slidenum">
              <a:rPr lang="en-US"/>
              <a:pPr>
                <a:defRPr/>
              </a:pPr>
              <a:t>‹#›</a:t>
            </a:fld>
            <a:endParaRPr lang="en-US"/>
          </a:p>
        </p:txBody>
      </p:sp>
    </p:spTree>
    <p:extLst>
      <p:ext uri="{BB962C8B-B14F-4D97-AF65-F5344CB8AC3E}">
        <p14:creationId xmlns:p14="http://schemas.microsoft.com/office/powerpoint/2010/main" val="9589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6272E9-CCC9-43D1-8798-40030F3F0B61}" type="datetime1">
              <a:rPr lang="en-US" smtClean="0"/>
              <a:t>1/7/2024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11282905-DA64-4AC3-AC7A-F35EACB0A7D6}" type="slidenum">
              <a:rPr lang="en-US"/>
              <a:pPr>
                <a:defRPr/>
              </a:pPr>
              <a:t>‹#›</a:t>
            </a:fld>
            <a:endParaRPr lang="en-US"/>
          </a:p>
        </p:txBody>
      </p:sp>
    </p:spTree>
    <p:extLst>
      <p:ext uri="{BB962C8B-B14F-4D97-AF65-F5344CB8AC3E}">
        <p14:creationId xmlns:p14="http://schemas.microsoft.com/office/powerpoint/2010/main" val="10332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B67361-70C7-4B46-B44A-A3EA4CE5C12C}" type="datetime1">
              <a:rPr lang="en-US" smtClean="0"/>
              <a:t>1/7/2024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6A5BB63-9D84-4C1D-AFFB-241D0080C08A}" type="slidenum">
              <a:rPr lang="en-US"/>
              <a:pPr>
                <a:defRPr/>
              </a:pPr>
              <a:t>‹#›</a:t>
            </a:fld>
            <a:endParaRPr lang="en-US"/>
          </a:p>
        </p:txBody>
      </p:sp>
    </p:spTree>
    <p:extLst>
      <p:ext uri="{BB962C8B-B14F-4D97-AF65-F5344CB8AC3E}">
        <p14:creationId xmlns:p14="http://schemas.microsoft.com/office/powerpoint/2010/main" val="4094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smtClean="0"/>
            </a:lvl1pPr>
          </a:lstStyle>
          <a:p>
            <a:pPr>
              <a:defRPr/>
            </a:pPr>
            <a:fld id="{38A8B36E-F59F-49EE-9B8E-67FB24D9F9F3}" type="datetime1">
              <a:rPr lang="en-US" smtClean="0"/>
              <a:t>1/7/2024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smtClean="0"/>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81AD363-ACEC-4E12-93FC-A3051305D110}" type="slidenum">
              <a:rPr lang="en-US"/>
              <a:pPr>
                <a:defRPr/>
              </a:pPr>
              <a:t>‹#›</a:t>
            </a:fld>
            <a:endParaRPr lang="en-US"/>
          </a:p>
        </p:txBody>
      </p:sp>
    </p:spTree>
    <p:extLst>
      <p:ext uri="{BB962C8B-B14F-4D97-AF65-F5344CB8AC3E}">
        <p14:creationId xmlns:p14="http://schemas.microsoft.com/office/powerpoint/2010/main" val="32151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199B68-40DA-426C-AB1F-6891668E5F91}" type="datetime1">
              <a:rPr lang="en-US" smtClean="0"/>
              <a:t>1/7/2024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6BCDA-6E05-4B14-AA4E-928B924E77C3}" type="slidenum">
              <a:rPr lang="en-US"/>
              <a:pPr>
                <a:defRPr/>
              </a:pPr>
              <a:t>‹#›</a:t>
            </a:fld>
            <a:endParaRPr lang="en-US"/>
          </a:p>
        </p:txBody>
      </p:sp>
    </p:spTree>
    <p:extLst>
      <p:ext uri="{BB962C8B-B14F-4D97-AF65-F5344CB8AC3E}">
        <p14:creationId xmlns:p14="http://schemas.microsoft.com/office/powerpoint/2010/main" val="2202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E63CDD-50E5-414C-840E-4C180589C8D8}" type="datetime1">
              <a:rPr lang="en-US" smtClean="0"/>
              <a:t>1/7/2024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1D05BFB0-ADA7-49D4-BC26-E8ACF899BAFD}" type="slidenum">
              <a:rPr lang="en-US"/>
              <a:pPr>
                <a:defRPr/>
              </a:pPr>
              <a:t>‹#›</a:t>
            </a:fld>
            <a:endParaRPr lang="en-US"/>
          </a:p>
        </p:txBody>
      </p:sp>
    </p:spTree>
    <p:extLst>
      <p:ext uri="{BB962C8B-B14F-4D97-AF65-F5344CB8AC3E}">
        <p14:creationId xmlns:p14="http://schemas.microsoft.com/office/powerpoint/2010/main" val="33144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C44AFA-813C-48B1-96B5-A97123AD3250}" type="datetime1">
              <a:rPr lang="en-US" smtClean="0"/>
              <a:t>1/7/2024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80A1B8C8-8EAE-4DBA-85E7-611484602A1E}" type="slidenum">
              <a:rPr lang="en-US"/>
              <a:pPr>
                <a:defRPr/>
              </a:pPr>
              <a:t>‹#›</a:t>
            </a:fld>
            <a:endParaRPr lang="en-US"/>
          </a:p>
        </p:txBody>
      </p:sp>
    </p:spTree>
    <p:extLst>
      <p:ext uri="{BB962C8B-B14F-4D97-AF65-F5344CB8AC3E}">
        <p14:creationId xmlns:p14="http://schemas.microsoft.com/office/powerpoint/2010/main" val="9145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28305F-1A03-471F-99D3-F22A72CC4427}" type="datetime1">
              <a:rPr lang="en-US" smtClean="0"/>
              <a:t>1/7/2024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B0ED9604-5253-41C7-AF6B-C8EF1778FC39}" type="slidenum">
              <a:rPr lang="en-US"/>
              <a:pPr>
                <a:defRPr/>
              </a:pPr>
              <a:t>‹#›</a:t>
            </a:fld>
            <a:endParaRPr lang="en-US"/>
          </a:p>
        </p:txBody>
      </p:sp>
    </p:spTree>
    <p:extLst>
      <p:ext uri="{BB962C8B-B14F-4D97-AF65-F5344CB8AC3E}">
        <p14:creationId xmlns:p14="http://schemas.microsoft.com/office/powerpoint/2010/main" val="37187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8E20F1-B350-498B-9E1B-2442A1175270}" type="datetime1">
              <a:rPr lang="en-US" smtClean="0"/>
              <a:t>1/7/2024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808E1A67-43A6-442B-BC59-64A188A51DFD}" type="slidenum">
              <a:rPr lang="en-US"/>
              <a:pPr>
                <a:defRPr/>
              </a:pPr>
              <a:t>‹#›</a:t>
            </a:fld>
            <a:endParaRPr lang="en-US"/>
          </a:p>
        </p:txBody>
      </p:sp>
    </p:spTree>
    <p:extLst>
      <p:ext uri="{BB962C8B-B14F-4D97-AF65-F5344CB8AC3E}">
        <p14:creationId xmlns:p14="http://schemas.microsoft.com/office/powerpoint/2010/main" val="148902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D84C1-ADD0-4EBF-856C-8E401FE71E9C}" type="datetime1">
              <a:rPr lang="en-US" smtClean="0"/>
              <a:t>1/7/2024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38E40F37-7D2B-48C7-8A44-C34233590022}" type="slidenum">
              <a:rPr lang="en-US"/>
              <a:pPr>
                <a:defRPr/>
              </a:pPr>
              <a:t>‹#›</a:t>
            </a:fld>
            <a:endParaRPr lang="en-US"/>
          </a:p>
        </p:txBody>
      </p:sp>
    </p:spTree>
    <p:extLst>
      <p:ext uri="{BB962C8B-B14F-4D97-AF65-F5344CB8AC3E}">
        <p14:creationId xmlns:p14="http://schemas.microsoft.com/office/powerpoint/2010/main" val="30153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FF7AD0-D2D7-4E85-B2CA-F725DE926E1D}" type="datetime1">
              <a:rPr lang="en-US" smtClean="0"/>
              <a:t>1/7/2024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214C6CC8-AA99-460B-9138-FECBFB86AFE2}" type="slidenum">
              <a:rPr lang="en-US"/>
              <a:pPr>
                <a:defRPr/>
              </a:pPr>
              <a:t>‹#›</a:t>
            </a:fld>
            <a:endParaRPr lang="en-US"/>
          </a:p>
        </p:txBody>
      </p:sp>
    </p:spTree>
    <p:extLst>
      <p:ext uri="{BB962C8B-B14F-4D97-AF65-F5344CB8AC3E}">
        <p14:creationId xmlns:p14="http://schemas.microsoft.com/office/powerpoint/2010/main" val="31647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A2F3BBA-432C-47ED-8428-A6C2A749C2AD}" type="datetime1">
              <a:rPr lang="en-US" smtClean="0"/>
              <a:t>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31BEA5-0DBA-487C-95E5-E215D7B0EA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Georgia" pitchFamily="18" charset="0"/>
          <a:cs typeface="Georgia"/>
        </a:defRPr>
      </a:lvl1pPr>
      <a:lvl2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a:t>
            </a:r>
          </a:p>
          <a:p>
            <a:pPr eaLnBrk="1" hangingPunct="1">
              <a:lnSpc>
                <a:spcPct val="80000"/>
              </a:lnSpc>
            </a:pPr>
            <a:endParaRPr lang="en-US" altLang="en-US" sz="3600" dirty="0" smtClean="0">
              <a:latin typeface="Georgia" pitchFamily="18" charset="0"/>
              <a:cs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0"/>
            <a:ext cx="8229600" cy="1143000"/>
          </a:xfrm>
        </p:spPr>
        <p:txBody>
          <a:bodyPr/>
          <a:lstStyle/>
          <a:p>
            <a:pPr eaLnBrk="1" hangingPunct="1"/>
            <a:r>
              <a:rPr lang="en-US" altLang="en-US" dirty="0" smtClean="0">
                <a:latin typeface="Georgia" pitchFamily="18" charset="0"/>
                <a:cs typeface="Georgia" pitchFamily="18" charset="0"/>
              </a:rPr>
              <a:t>Grading - 5</a:t>
            </a:r>
          </a:p>
        </p:txBody>
      </p:sp>
      <p:sp>
        <p:nvSpPr>
          <p:cNvPr id="10243" name="Content Placeholder 2"/>
          <p:cNvSpPr>
            <a:spLocks noGrp="1"/>
          </p:cNvSpPr>
          <p:nvPr>
            <p:ph idx="4294967295"/>
          </p:nvPr>
        </p:nvSpPr>
        <p:spPr>
          <a:xfrm>
            <a:off x="762000" y="1371600"/>
            <a:ext cx="7924800" cy="4465638"/>
          </a:xfrm>
        </p:spPr>
        <p:txBody>
          <a:bodyPr/>
          <a:lstStyle/>
          <a:p>
            <a:pPr eaLnBrk="1" hangingPunct="1">
              <a:lnSpc>
                <a:spcPct val="90000"/>
              </a:lnSpc>
            </a:pPr>
            <a:r>
              <a:rPr lang="en-US" altLang="en-US" sz="2800" dirty="0" smtClean="0">
                <a:latin typeface="Georgia" pitchFamily="18" charset="0"/>
                <a:cs typeface="Georgia" pitchFamily="18" charset="0"/>
              </a:rPr>
              <a:t>Combined Exam, Quiz, and Project score</a:t>
            </a:r>
          </a:p>
          <a:p>
            <a:pPr lvl="1" eaLnBrk="1" hangingPunct="1">
              <a:lnSpc>
                <a:spcPct val="90000"/>
              </a:lnSpc>
            </a:pPr>
            <a:r>
              <a:rPr lang="en-US" altLang="en-US" sz="2000" dirty="0" smtClean="0">
                <a:latin typeface="Georgia" pitchFamily="18" charset="0"/>
                <a:cs typeface="Georgia" pitchFamily="18" charset="0"/>
              </a:rPr>
              <a:t>100-95 = A</a:t>
            </a:r>
          </a:p>
          <a:p>
            <a:pPr lvl="1" eaLnBrk="1" hangingPunct="1">
              <a:lnSpc>
                <a:spcPct val="90000"/>
              </a:lnSpc>
            </a:pPr>
            <a:r>
              <a:rPr lang="en-US" altLang="en-US" sz="2000" dirty="0" smtClean="0">
                <a:latin typeface="Georgia" pitchFamily="18" charset="0"/>
                <a:cs typeface="Georgia" pitchFamily="18" charset="0"/>
              </a:rPr>
              <a:t>95-90 = A-</a:t>
            </a:r>
          </a:p>
          <a:p>
            <a:pPr lvl="1" eaLnBrk="1" hangingPunct="1">
              <a:lnSpc>
                <a:spcPct val="90000"/>
              </a:lnSpc>
            </a:pPr>
            <a:r>
              <a:rPr lang="en-US" altLang="en-US" sz="2000" dirty="0" smtClean="0">
                <a:latin typeface="Georgia" pitchFamily="18" charset="0"/>
                <a:cs typeface="Georgia" pitchFamily="18" charset="0"/>
              </a:rPr>
              <a:t>90-85 = B+</a:t>
            </a:r>
          </a:p>
          <a:p>
            <a:pPr lvl="1" eaLnBrk="1" hangingPunct="1">
              <a:lnSpc>
                <a:spcPct val="90000"/>
              </a:lnSpc>
            </a:pPr>
            <a:r>
              <a:rPr lang="en-US" altLang="en-US" sz="2000" dirty="0" smtClean="0">
                <a:latin typeface="Georgia" pitchFamily="18" charset="0"/>
                <a:cs typeface="Georgia" pitchFamily="18" charset="0"/>
              </a:rPr>
              <a:t>85-80 = B</a:t>
            </a:r>
          </a:p>
          <a:p>
            <a:pPr lvl="1" eaLnBrk="1" hangingPunct="1">
              <a:lnSpc>
                <a:spcPct val="90000"/>
              </a:lnSpc>
            </a:pPr>
            <a:r>
              <a:rPr lang="en-US" altLang="en-US" sz="2000" dirty="0" smtClean="0">
                <a:latin typeface="Georgia" pitchFamily="18" charset="0"/>
                <a:cs typeface="Georgia" pitchFamily="18" charset="0"/>
              </a:rPr>
              <a:t>80-75 = B-</a:t>
            </a:r>
          </a:p>
          <a:p>
            <a:pPr lvl="1" eaLnBrk="1" hangingPunct="1">
              <a:lnSpc>
                <a:spcPct val="90000"/>
              </a:lnSpc>
            </a:pPr>
            <a:r>
              <a:rPr lang="en-US" altLang="en-US" sz="2000" dirty="0" smtClean="0">
                <a:latin typeface="Georgia" pitchFamily="18" charset="0"/>
                <a:cs typeface="Georgia" pitchFamily="18" charset="0"/>
              </a:rPr>
              <a:t>75-70 = C+</a:t>
            </a:r>
          </a:p>
          <a:p>
            <a:pPr lvl="1" eaLnBrk="1" hangingPunct="1">
              <a:lnSpc>
                <a:spcPct val="90000"/>
              </a:lnSpc>
            </a:pPr>
            <a:r>
              <a:rPr lang="en-US" altLang="en-US" sz="2000" dirty="0" smtClean="0">
                <a:latin typeface="Georgia" pitchFamily="18" charset="0"/>
                <a:cs typeface="Georgia" pitchFamily="18" charset="0"/>
              </a:rPr>
              <a:t>70-65 = C</a:t>
            </a:r>
          </a:p>
          <a:p>
            <a:pPr lvl="1" eaLnBrk="1" hangingPunct="1">
              <a:lnSpc>
                <a:spcPct val="90000"/>
              </a:lnSpc>
            </a:pPr>
            <a:r>
              <a:rPr lang="en-US" altLang="en-US" sz="2000" dirty="0" smtClean="0">
                <a:latin typeface="Georgia" pitchFamily="18" charset="0"/>
                <a:cs typeface="Georgia" pitchFamily="18" charset="0"/>
              </a:rPr>
              <a:t>65-60 = C-</a:t>
            </a:r>
          </a:p>
          <a:p>
            <a:pPr lvl="1" eaLnBrk="1" hangingPunct="1">
              <a:lnSpc>
                <a:spcPct val="90000"/>
              </a:lnSpc>
            </a:pPr>
            <a:r>
              <a:rPr lang="en-US" altLang="en-US" sz="2000" dirty="0" smtClean="0">
                <a:latin typeface="Georgia" pitchFamily="18" charset="0"/>
                <a:cs typeface="Georgia" pitchFamily="18" charset="0"/>
              </a:rPr>
              <a:t>Less than 60 = D</a:t>
            </a:r>
          </a:p>
          <a:p>
            <a:pPr lvl="1" eaLnBrk="1" hangingPunct="1">
              <a:lnSpc>
                <a:spcPct val="90000"/>
              </a:lnSpc>
            </a:pPr>
            <a:r>
              <a:rPr lang="en-US" altLang="en-US" sz="2000" dirty="0" smtClean="0">
                <a:latin typeface="Georgia" pitchFamily="18" charset="0"/>
                <a:cs typeface="Georgia" pitchFamily="18" charset="0"/>
              </a:rPr>
              <a:t>Less than 50 = F</a:t>
            </a:r>
          </a:p>
        </p:txBody>
      </p:sp>
      <p:sp>
        <p:nvSpPr>
          <p:cNvPr id="102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2291"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Overview - 1 </a:t>
            </a:r>
          </a:p>
        </p:txBody>
      </p:sp>
      <p:sp>
        <p:nvSpPr>
          <p:cNvPr id="1229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altLang="en-US" sz="2800" dirty="0" smtClean="0">
                <a:latin typeface="Georgia" pitchFamily="18" charset="0"/>
                <a:cs typeface="Georgia" pitchFamily="18" charset="0"/>
              </a:rPr>
              <a:t>Goals of the Class </a:t>
            </a:r>
          </a:p>
          <a:p>
            <a:pPr lvl="1" eaLnBrk="1" hangingPunct="1">
              <a:lnSpc>
                <a:spcPct val="90000"/>
              </a:lnSpc>
            </a:pPr>
            <a:r>
              <a:rPr lang="en-US" sz="2400" dirty="0" smtClean="0"/>
              <a:t>How to use legal tools to construct and run your startup</a:t>
            </a:r>
          </a:p>
          <a:p>
            <a:pPr lvl="1" eaLnBrk="1" hangingPunct="1">
              <a:lnSpc>
                <a:spcPct val="90000"/>
              </a:lnSpc>
            </a:pPr>
            <a:r>
              <a:rPr lang="en-US" altLang="en-US" sz="2400" dirty="0">
                <a:latin typeface="Georgia" pitchFamily="18" charset="0"/>
                <a:cs typeface="Georgia" pitchFamily="18" charset="0"/>
              </a:rPr>
              <a:t>Greater understanding of your </a:t>
            </a:r>
            <a:r>
              <a:rPr lang="en-US" altLang="en-US" sz="2400" dirty="0" smtClean="0">
                <a:latin typeface="Georgia" pitchFamily="18" charset="0"/>
                <a:cs typeface="Georgia" pitchFamily="18" charset="0"/>
              </a:rPr>
              <a:t>legal options</a:t>
            </a:r>
          </a:p>
          <a:p>
            <a:pPr lvl="1" eaLnBrk="1" hangingPunct="1">
              <a:lnSpc>
                <a:spcPct val="90000"/>
              </a:lnSpc>
            </a:pPr>
            <a:r>
              <a:rPr lang="en-US" altLang="en-US" sz="2400" dirty="0" smtClean="0">
                <a:latin typeface="Georgia" pitchFamily="18" charset="0"/>
                <a:cs typeface="Georgia" pitchFamily="18" charset="0"/>
              </a:rPr>
              <a:t>Highlight legal pitfalls in practice</a:t>
            </a:r>
          </a:p>
          <a:p>
            <a:pPr lvl="1" eaLnBrk="1" hangingPunct="1">
              <a:lnSpc>
                <a:spcPct val="90000"/>
              </a:lnSpc>
            </a:pPr>
            <a:r>
              <a:rPr lang="en-US" altLang="en-US" sz="2400" dirty="0" smtClean="0">
                <a:latin typeface="Georgia" pitchFamily="18" charset="0"/>
                <a:cs typeface="Georgia" pitchFamily="18" charset="0"/>
              </a:rPr>
              <a:t>Practical emphasis</a:t>
            </a:r>
          </a:p>
          <a:p>
            <a:pPr eaLnBrk="1" hangingPunct="1">
              <a:lnSpc>
                <a:spcPct val="90000"/>
              </a:lnSpc>
            </a:pPr>
            <a:r>
              <a:rPr lang="en-US" altLang="en-US" sz="2800" dirty="0" smtClean="0">
                <a:latin typeface="Georgia" pitchFamily="18" charset="0"/>
                <a:cs typeface="Georgia" pitchFamily="18" charset="0"/>
              </a:rPr>
              <a:t>This class does not make you a lawyer</a:t>
            </a:r>
          </a:p>
          <a:p>
            <a:pPr eaLnBrk="1" hangingPunct="1">
              <a:lnSpc>
                <a:spcPct val="90000"/>
              </a:lnSpc>
            </a:pPr>
            <a:r>
              <a:rPr lang="en-US" altLang="en-US" sz="2800" dirty="0" smtClean="0">
                <a:latin typeface="Georgia" pitchFamily="18" charset="0"/>
                <a:cs typeface="Georgia" pitchFamily="18" charset="0"/>
              </a:rPr>
              <a:t>This class does not represent legal advice about any real-world situation</a:t>
            </a:r>
          </a:p>
          <a:p>
            <a:pPr eaLnBrk="1" hangingPunct="1">
              <a:lnSpc>
                <a:spcPct val="90000"/>
              </a:lnSpc>
            </a:pPr>
            <a:r>
              <a:rPr lang="en-US" altLang="en-US" sz="2800" dirty="0" smtClean="0">
                <a:latin typeface="Georgia" pitchFamily="18" charset="0"/>
                <a:cs typeface="Georgia" pitchFamily="18" charset="0"/>
              </a:rPr>
              <a:t>No attorney-client relationship</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1267"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Overview - 2</a:t>
            </a:r>
          </a:p>
        </p:txBody>
      </p:sp>
      <p:sp>
        <p:nvSpPr>
          <p:cNvPr id="11268" name="Content Placeholder 2"/>
          <p:cNvSpPr>
            <a:spLocks noGrp="1"/>
          </p:cNvSpPr>
          <p:nvPr>
            <p:ph idx="4294967295"/>
          </p:nvPr>
        </p:nvSpPr>
        <p:spPr>
          <a:xfrm>
            <a:off x="457200" y="1143000"/>
            <a:ext cx="8229600" cy="5105400"/>
          </a:xfrm>
        </p:spPr>
        <p:txBody>
          <a:bodyPr/>
          <a:lstStyle/>
          <a:p>
            <a:pPr marL="0" eaLnBrk="1" hangingPunct="1">
              <a:spcBef>
                <a:spcPts val="0"/>
              </a:spcBef>
            </a:pPr>
            <a:r>
              <a:rPr lang="en-US" altLang="en-US" sz="2800" dirty="0" smtClean="0">
                <a:latin typeface="Georgia" pitchFamily="18" charset="0"/>
                <a:cs typeface="Georgia" pitchFamily="18" charset="0"/>
              </a:rPr>
              <a:t>Three Main Sections</a:t>
            </a:r>
          </a:p>
          <a:p>
            <a:pPr marL="740664" lvl="1" eaLnBrk="1" hangingPunct="1">
              <a:spcBef>
                <a:spcPts val="0"/>
              </a:spcBef>
            </a:pPr>
            <a:r>
              <a:rPr lang="en-US" altLang="en-US" sz="2400" dirty="0">
                <a:latin typeface="Georgia" pitchFamily="18" charset="0"/>
                <a:cs typeface="Georgia" pitchFamily="18" charset="0"/>
              </a:rPr>
              <a:t>Exam and project for each </a:t>
            </a:r>
            <a:r>
              <a:rPr lang="en-US" altLang="en-US" sz="2400" dirty="0" smtClean="0">
                <a:latin typeface="Georgia" pitchFamily="18" charset="0"/>
                <a:cs typeface="Georgia" pitchFamily="18" charset="0"/>
              </a:rPr>
              <a:t>section</a:t>
            </a:r>
            <a:endParaRPr lang="en-US" altLang="en-US" sz="2800" dirty="0" smtClean="0">
              <a:latin typeface="Georgia" pitchFamily="18" charset="0"/>
              <a:cs typeface="Georgia" pitchFamily="18" charset="0"/>
            </a:endParaRPr>
          </a:p>
          <a:p>
            <a:pPr marL="740664" lvl="1" eaLnBrk="1" hangingPunct="1">
              <a:spcBef>
                <a:spcPts val="0"/>
              </a:spcBef>
            </a:pPr>
            <a:r>
              <a:rPr lang="en-US" altLang="en-US" sz="2400" dirty="0" smtClean="0">
                <a:latin typeface="Georgia" pitchFamily="18" charset="0"/>
                <a:cs typeface="Georgia" pitchFamily="18" charset="0"/>
              </a:rPr>
              <a:t>Basics and Forming a Business</a:t>
            </a:r>
          </a:p>
          <a:p>
            <a:pPr marL="1140714" lvl="2" eaLnBrk="1" hangingPunct="1">
              <a:spcBef>
                <a:spcPts val="0"/>
              </a:spcBef>
            </a:pPr>
            <a:r>
              <a:rPr lang="en-US" altLang="en-US" sz="2000" dirty="0">
                <a:latin typeface="Georgia" pitchFamily="18" charset="0"/>
                <a:cs typeface="Georgia" pitchFamily="18" charset="0"/>
              </a:rPr>
              <a:t>D</a:t>
            </a:r>
            <a:r>
              <a:rPr lang="en-US" altLang="en-US" sz="2000" dirty="0" smtClean="0">
                <a:latin typeface="Georgia" pitchFamily="18" charset="0"/>
                <a:cs typeface="Georgia" pitchFamily="18" charset="0"/>
              </a:rPr>
              <a:t>ifferences between a Sole Proprietor, Partnership, LLC, C-</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S-</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 and which one is right for your startup</a:t>
            </a:r>
          </a:p>
          <a:p>
            <a:pPr marL="1140714" lvl="2" eaLnBrk="1" hangingPunct="1">
              <a:spcBef>
                <a:spcPts val="0"/>
              </a:spcBef>
            </a:pPr>
            <a:r>
              <a:rPr lang="en-US" altLang="en-US" sz="2000" dirty="0" smtClean="0">
                <a:latin typeface="Georgia" pitchFamily="18" charset="0"/>
                <a:cs typeface="Georgia" pitchFamily="18" charset="0"/>
              </a:rPr>
              <a:t>Options/requirements for funding and initial investment</a:t>
            </a:r>
          </a:p>
          <a:p>
            <a:pPr marL="740664" lvl="1" eaLnBrk="1" hangingPunct="1">
              <a:spcBef>
                <a:spcPts val="0"/>
              </a:spcBef>
            </a:pPr>
            <a:r>
              <a:rPr lang="en-US" altLang="en-US" sz="2400" dirty="0" smtClean="0">
                <a:latin typeface="Georgia" pitchFamily="18" charset="0"/>
                <a:cs typeface="Georgia" pitchFamily="18" charset="0"/>
              </a:rPr>
              <a:t>Contracts</a:t>
            </a:r>
          </a:p>
          <a:p>
            <a:pPr marL="1140714" lvl="2" eaLnBrk="1" hangingPunct="1">
              <a:spcBef>
                <a:spcPts val="0"/>
              </a:spcBef>
            </a:pPr>
            <a:r>
              <a:rPr lang="en-US" altLang="en-US" sz="2000" dirty="0" smtClean="0">
                <a:latin typeface="Georgia" pitchFamily="18" charset="0"/>
                <a:cs typeface="Georgia" pitchFamily="18" charset="0"/>
              </a:rPr>
              <a:t>Understand contract terms and principles</a:t>
            </a:r>
          </a:p>
          <a:p>
            <a:pPr marL="1597914" lvl="3" eaLnBrk="1" hangingPunct="1">
              <a:spcBef>
                <a:spcPts val="0"/>
              </a:spcBef>
            </a:pPr>
            <a:r>
              <a:rPr lang="en-US" altLang="en-US" dirty="0" smtClean="0">
                <a:latin typeface="Georgia" pitchFamily="18" charset="0"/>
                <a:cs typeface="Georgia" pitchFamily="18" charset="0"/>
              </a:rPr>
              <a:t>When is a contract enforceable or not</a:t>
            </a:r>
          </a:p>
          <a:p>
            <a:pPr marL="1597914" lvl="3" eaLnBrk="1" hangingPunct="1">
              <a:spcBef>
                <a:spcPts val="0"/>
              </a:spcBef>
            </a:pPr>
            <a:r>
              <a:rPr lang="en-US" altLang="en-US" dirty="0" smtClean="0">
                <a:latin typeface="Georgia" pitchFamily="18" charset="0"/>
                <a:cs typeface="Georgia" pitchFamily="18" charset="0"/>
              </a:rPr>
              <a:t>Warranties and Indemnification</a:t>
            </a:r>
          </a:p>
          <a:p>
            <a:pPr marL="1140714" lvl="2" eaLnBrk="1" hangingPunct="1">
              <a:spcBef>
                <a:spcPts val="0"/>
              </a:spcBef>
            </a:pPr>
            <a:r>
              <a:rPr lang="en-US" altLang="en-US" sz="2000" dirty="0" smtClean="0">
                <a:latin typeface="Georgia" pitchFamily="18" charset="0"/>
                <a:cs typeface="Georgia" pitchFamily="18" charset="0"/>
              </a:rPr>
              <a:t>Review Non-Disclosure, Confidentiality, Non-Compete, and Patent License Agreements </a:t>
            </a:r>
          </a:p>
          <a:p>
            <a:pPr marL="740664" lvl="1" eaLnBrk="1" hangingPunct="1">
              <a:spcBef>
                <a:spcPts val="0"/>
              </a:spcBef>
            </a:pPr>
            <a:r>
              <a:rPr lang="en-US" altLang="en-US" sz="2400" dirty="0" smtClean="0">
                <a:latin typeface="Georgia" pitchFamily="18" charset="0"/>
                <a:cs typeface="Georgia" pitchFamily="18" charset="0"/>
              </a:rPr>
              <a:t>Intellectual Property</a:t>
            </a:r>
          </a:p>
          <a:p>
            <a:pPr marL="1140714" lvl="2" eaLnBrk="1" hangingPunct="1">
              <a:spcBef>
                <a:spcPts val="0"/>
              </a:spcBef>
            </a:pPr>
            <a:r>
              <a:rPr lang="en-US" altLang="en-US" sz="2000" dirty="0" smtClean="0">
                <a:latin typeface="Georgia" pitchFamily="18" charset="0"/>
                <a:cs typeface="Georgia" pitchFamily="18" charset="0"/>
              </a:rPr>
              <a:t>Understanding and obtaining patents and trademarks</a:t>
            </a:r>
          </a:p>
          <a:p>
            <a:pPr marL="1140714" lvl="2" eaLnBrk="1" hangingPunct="1">
              <a:spcBef>
                <a:spcPts val="0"/>
              </a:spcBef>
            </a:pPr>
            <a:r>
              <a:rPr lang="en-US" altLang="en-US" sz="2000" dirty="0" smtClean="0">
                <a:latin typeface="Georgia" pitchFamily="18" charset="0"/>
                <a:cs typeface="Georgia" pitchFamily="18" charset="0"/>
              </a:rPr>
              <a:t>Identifying and avoiding infringement</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1267"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Overview - 3</a:t>
            </a:r>
          </a:p>
        </p:txBody>
      </p:sp>
      <p:sp>
        <p:nvSpPr>
          <p:cNvPr id="11268" name="Content Placeholder 2"/>
          <p:cNvSpPr>
            <a:spLocks noGrp="1"/>
          </p:cNvSpPr>
          <p:nvPr>
            <p:ph idx="4294967295"/>
          </p:nvPr>
        </p:nvSpPr>
        <p:spPr>
          <a:xfrm>
            <a:off x="457200" y="1143000"/>
            <a:ext cx="8229600" cy="5105400"/>
          </a:xfrm>
        </p:spPr>
        <p:txBody>
          <a:bodyPr/>
          <a:lstStyle/>
          <a:p>
            <a:pPr marL="0" eaLnBrk="1" hangingPunct="1">
              <a:spcBef>
                <a:spcPts val="0"/>
              </a:spcBef>
            </a:pPr>
            <a:r>
              <a:rPr lang="en-US" altLang="en-US" sz="2400" dirty="0" smtClean="0">
                <a:latin typeface="Georgia" pitchFamily="18" charset="0"/>
                <a:cs typeface="Georgia" pitchFamily="18" charset="0"/>
              </a:rPr>
              <a:t>Will this class be useful to me if I don’t start a business?</a:t>
            </a:r>
          </a:p>
          <a:p>
            <a:pPr marL="740664" lvl="1" eaLnBrk="1" hangingPunct="1">
              <a:spcBef>
                <a:spcPts val="0"/>
              </a:spcBef>
            </a:pPr>
            <a:r>
              <a:rPr lang="en-US" altLang="en-US" sz="2000" dirty="0" smtClean="0">
                <a:latin typeface="Georgia" pitchFamily="18" charset="0"/>
                <a:cs typeface="Georgia" pitchFamily="18" charset="0"/>
              </a:rPr>
              <a:t>Yes! All practicing engineers need to understand contracts, patents, and trademarks.  </a:t>
            </a:r>
          </a:p>
          <a:p>
            <a:pPr marL="740664" lvl="1" eaLnBrk="1" hangingPunct="1">
              <a:spcBef>
                <a:spcPts val="0"/>
              </a:spcBef>
            </a:pPr>
            <a:r>
              <a:rPr lang="en-US" altLang="en-US" sz="2000" dirty="0" smtClean="0">
                <a:latin typeface="Georgia" pitchFamily="18" charset="0"/>
                <a:cs typeface="Georgia" pitchFamily="18" charset="0"/>
              </a:rPr>
              <a:t>Additionally, as you advance to VP or the C-suite, you really need to understand how your corporate entity works</a:t>
            </a:r>
          </a:p>
          <a:p>
            <a:pPr marL="740664" lvl="1" eaLnBrk="1" hangingPunct="1">
              <a:spcBef>
                <a:spcPts val="0"/>
              </a:spcBef>
            </a:pPr>
            <a:endParaRPr lang="en-US" altLang="en-US" sz="2400" dirty="0" smtClean="0">
              <a:latin typeface="Georgia" pitchFamily="18" charset="0"/>
              <a:cs typeface="Georgia" pitchFamily="18" charset="0"/>
            </a:endParaRPr>
          </a:p>
          <a:p>
            <a:pPr marL="0" eaLnBrk="1" hangingPunct="1">
              <a:spcBef>
                <a:spcPts val="0"/>
              </a:spcBef>
            </a:pPr>
            <a:r>
              <a:rPr lang="en-US" altLang="en-US" sz="2400" dirty="0" smtClean="0">
                <a:latin typeface="Georgia" pitchFamily="18" charset="0"/>
                <a:cs typeface="Georgia" pitchFamily="18" charset="0"/>
              </a:rPr>
              <a:t>Will this class be useful to me if I intend to start my business outside the US?</a:t>
            </a:r>
          </a:p>
          <a:p>
            <a:pPr marL="740664" lvl="1" eaLnBrk="1" hangingPunct="1">
              <a:spcBef>
                <a:spcPts val="0"/>
              </a:spcBef>
            </a:pPr>
            <a:r>
              <a:rPr lang="en-US" altLang="en-US" sz="2000" dirty="0" smtClean="0">
                <a:latin typeface="Georgia" pitchFamily="18" charset="0"/>
                <a:cs typeface="Georgia" pitchFamily="18" charset="0"/>
              </a:rPr>
              <a:t>Yes!  Although the course focuses on US law, most western countries operate fairly similarly.  The exact titles of the provisions might be different, but learning how to address aspects like control and limitation of liability are universal</a:t>
            </a:r>
          </a:p>
          <a:p>
            <a:pPr marL="740664" lvl="1" eaLnBrk="1" hangingPunct="1">
              <a:spcBef>
                <a:spcPts val="0"/>
              </a:spcBef>
            </a:pPr>
            <a:r>
              <a:rPr lang="en-US" altLang="en-US" sz="2000" dirty="0" smtClean="0">
                <a:latin typeface="Georgia" pitchFamily="18" charset="0"/>
                <a:cs typeface="Georgia" pitchFamily="18" charset="0"/>
              </a:rPr>
              <a:t>Additionally, contracts and IP are fairly uniform</a:t>
            </a:r>
          </a:p>
          <a:p>
            <a:pPr marL="740664" lvl="1" eaLnBrk="1" hangingPunct="1">
              <a:spcBef>
                <a:spcPts val="0"/>
              </a:spcBef>
            </a:pPr>
            <a:r>
              <a:rPr lang="en-US" altLang="en-US" sz="2000" dirty="0" smtClean="0">
                <a:latin typeface="Georgia" pitchFamily="18" charset="0"/>
                <a:cs typeface="Georgia" pitchFamily="18" charset="0"/>
              </a:rPr>
              <a:t>You will likely also have to work with and be able to understand how US companies work</a:t>
            </a:r>
          </a:p>
          <a:p>
            <a:pPr marL="454914" lvl="1" indent="0" eaLnBrk="1" hangingPunct="1">
              <a:spcBef>
                <a:spcPts val="0"/>
              </a:spcBef>
              <a:buNone/>
            </a:pPr>
            <a:endParaRPr lang="en-US" altLang="en-US" sz="20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13</a:t>
            </a:fld>
            <a:endParaRPr lang="en-US"/>
          </a:p>
        </p:txBody>
      </p:sp>
    </p:spTree>
    <p:extLst>
      <p:ext uri="{BB962C8B-B14F-4D97-AF65-F5344CB8AC3E}">
        <p14:creationId xmlns:p14="http://schemas.microsoft.com/office/powerpoint/2010/main" val="4066604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3315" name="Title 1"/>
          <p:cNvSpPr>
            <a:spLocks noGrp="1"/>
          </p:cNvSpPr>
          <p:nvPr>
            <p:ph type="title" idx="4294967295"/>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Law/Business Interfaces</a:t>
            </a:r>
          </a:p>
        </p:txBody>
      </p:sp>
      <p:sp>
        <p:nvSpPr>
          <p:cNvPr id="23555" name="Content Placeholder 2"/>
          <p:cNvSpPr>
            <a:spLocks noGrp="1"/>
          </p:cNvSpPr>
          <p:nvPr>
            <p:ph idx="4294967295"/>
          </p:nvPr>
        </p:nvSpPr>
        <p:spPr>
          <a:xfrm>
            <a:off x="304800" y="1219200"/>
            <a:ext cx="8534400" cy="4906963"/>
          </a:xfrm>
        </p:spPr>
        <p:txBody>
          <a:bodyPr/>
          <a:lstStyle/>
          <a:p>
            <a:pPr eaLnBrk="1" hangingPunct="1">
              <a:lnSpc>
                <a:spcPct val="90000"/>
              </a:lnSpc>
              <a:defRPr/>
            </a:pPr>
            <a:r>
              <a:rPr lang="en-US" sz="2800" dirty="0" smtClean="0">
                <a:latin typeface="Georgia" pitchFamily="18" charset="0"/>
                <a:ea typeface="+mn-ea"/>
              </a:rPr>
              <a:t>Legal aspects appear in all facets of your business</a:t>
            </a:r>
          </a:p>
          <a:p>
            <a:pPr eaLnBrk="1" hangingPunct="1">
              <a:lnSpc>
                <a:spcPct val="90000"/>
              </a:lnSpc>
              <a:defRPr/>
            </a:pPr>
            <a:r>
              <a:rPr lang="en-US" sz="2800" dirty="0" smtClean="0">
                <a:latin typeface="Georgia" pitchFamily="18" charset="0"/>
                <a:ea typeface="+mn-ea"/>
              </a:rPr>
              <a:t>What can you do with legal tools?</a:t>
            </a:r>
            <a:endParaRPr lang="en-US" sz="2800" dirty="0">
              <a:latin typeface="Georgia" pitchFamily="18" charset="0"/>
              <a:ea typeface="+mn-ea"/>
            </a:endParaRPr>
          </a:p>
          <a:p>
            <a:pPr eaLnBrk="1" hangingPunct="1">
              <a:lnSpc>
                <a:spcPct val="90000"/>
              </a:lnSpc>
              <a:defRPr/>
            </a:pPr>
            <a:r>
              <a:rPr lang="en-US" sz="2800" dirty="0" smtClean="0">
                <a:latin typeface="Georgia" pitchFamily="18" charset="0"/>
                <a:ea typeface="+mn-ea"/>
              </a:rPr>
              <a:t>Create things</a:t>
            </a:r>
          </a:p>
          <a:p>
            <a:pPr lvl="1" eaLnBrk="1" hangingPunct="1">
              <a:lnSpc>
                <a:spcPct val="90000"/>
              </a:lnSpc>
              <a:defRPr/>
            </a:pPr>
            <a:r>
              <a:rPr lang="en-US" sz="2000" dirty="0" smtClean="0">
                <a:latin typeface="Georgia" pitchFamily="18" charset="0"/>
                <a:ea typeface="+mn-ea"/>
              </a:rPr>
              <a:t>Create Company</a:t>
            </a:r>
          </a:p>
          <a:p>
            <a:pPr lvl="1" eaLnBrk="1" hangingPunct="1">
              <a:lnSpc>
                <a:spcPct val="90000"/>
              </a:lnSpc>
              <a:defRPr/>
            </a:pPr>
            <a:r>
              <a:rPr lang="en-US" sz="2000" dirty="0" smtClean="0">
                <a:latin typeface="Georgia" pitchFamily="18" charset="0"/>
                <a:ea typeface="+mn-ea"/>
              </a:rPr>
              <a:t>Create IP rights</a:t>
            </a:r>
          </a:p>
          <a:p>
            <a:pPr eaLnBrk="1" hangingPunct="1">
              <a:lnSpc>
                <a:spcPct val="90000"/>
              </a:lnSpc>
              <a:defRPr/>
            </a:pPr>
            <a:r>
              <a:rPr lang="en-US" sz="2800" dirty="0" smtClean="0">
                <a:latin typeface="Georgia" pitchFamily="18" charset="0"/>
                <a:ea typeface="+mn-ea"/>
              </a:rPr>
              <a:t>Make your agreements enforceable</a:t>
            </a:r>
          </a:p>
          <a:p>
            <a:pPr lvl="1" eaLnBrk="1" hangingPunct="1">
              <a:lnSpc>
                <a:spcPct val="90000"/>
              </a:lnSpc>
              <a:defRPr/>
            </a:pPr>
            <a:r>
              <a:rPr lang="en-US" sz="2000" dirty="0" smtClean="0">
                <a:latin typeface="Georgia" pitchFamily="18" charset="0"/>
                <a:ea typeface="+mn-ea"/>
              </a:rPr>
              <a:t>Contracts</a:t>
            </a:r>
          </a:p>
          <a:p>
            <a:pPr eaLnBrk="1" hangingPunct="1">
              <a:lnSpc>
                <a:spcPct val="90000"/>
              </a:lnSpc>
              <a:defRPr/>
            </a:pPr>
            <a:r>
              <a:rPr lang="en-US" sz="2800" dirty="0" smtClean="0">
                <a:latin typeface="Georgia" pitchFamily="18" charset="0"/>
                <a:ea typeface="+mn-ea"/>
              </a:rPr>
              <a:t>Safeguard corporate assets</a:t>
            </a:r>
          </a:p>
          <a:p>
            <a:pPr lvl="1" eaLnBrk="1" hangingPunct="1">
              <a:lnSpc>
                <a:spcPct val="90000"/>
              </a:lnSpc>
              <a:defRPr/>
            </a:pPr>
            <a:r>
              <a:rPr lang="en-US" sz="2000" dirty="0" smtClean="0">
                <a:latin typeface="Georgia" pitchFamily="18" charset="0"/>
                <a:ea typeface="+mn-ea"/>
              </a:rPr>
              <a:t>Preserve ownership of stock and trade secrets</a:t>
            </a:r>
          </a:p>
          <a:p>
            <a:pPr lvl="1" eaLnBrk="1" hangingPunct="1">
              <a:lnSpc>
                <a:spcPct val="90000"/>
              </a:lnSpc>
              <a:defRPr/>
            </a:pPr>
            <a:r>
              <a:rPr lang="en-US" sz="2000" dirty="0" smtClean="0">
                <a:latin typeface="Georgia" pitchFamily="18" charset="0"/>
                <a:ea typeface="+mn-ea"/>
              </a:rPr>
              <a:t>Preserve money</a:t>
            </a:r>
          </a:p>
          <a:p>
            <a:pPr eaLnBrk="1" hangingPunct="1">
              <a:lnSpc>
                <a:spcPct val="90000"/>
              </a:lnSpc>
              <a:defRPr/>
            </a:pPr>
            <a:r>
              <a:rPr lang="en-US" sz="2400" dirty="0" smtClean="0">
                <a:latin typeface="Georgia" pitchFamily="18" charset="0"/>
                <a:ea typeface="+mn-ea"/>
              </a:rPr>
              <a:t>Legal tools provide control and oversight</a:t>
            </a:r>
            <a:endParaRPr lang="en-US" sz="3200" dirty="0" smtClean="0">
              <a:latin typeface="Georgia" pitchFamily="18" charset="0"/>
              <a:ea typeface="+mn-ea"/>
            </a:endParaRPr>
          </a:p>
          <a:p>
            <a:pPr lvl="1" eaLnBrk="1" hangingPunct="1">
              <a:lnSpc>
                <a:spcPct val="90000"/>
              </a:lnSpc>
              <a:defRPr/>
            </a:pPr>
            <a:endParaRPr lang="en-US" sz="1200" dirty="0">
              <a:latin typeface="Georgia" pitchFamily="18" charset="0"/>
              <a:ea typeface="+mn-ea"/>
            </a:endParaRPr>
          </a:p>
          <a:p>
            <a:pPr marL="457200" lvl="1" indent="0" eaLnBrk="1" hangingPunct="1">
              <a:lnSpc>
                <a:spcPct val="90000"/>
              </a:lnSpc>
              <a:buFont typeface="Arial" charset="0"/>
              <a:buNone/>
              <a:defRPr/>
            </a:pPr>
            <a:endParaRPr lang="en-US" sz="1600" dirty="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14</a:t>
            </a:fld>
            <a:endParaRPr lang="en-US"/>
          </a:p>
        </p:txBody>
      </p:sp>
    </p:spTree>
    <p:extLst>
      <p:ext uri="{BB962C8B-B14F-4D97-AF65-F5344CB8AC3E}">
        <p14:creationId xmlns:p14="http://schemas.microsoft.com/office/powerpoint/2010/main" val="9392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3315" name="Title 1"/>
          <p:cNvSpPr>
            <a:spLocks noGrp="1"/>
          </p:cNvSpPr>
          <p:nvPr>
            <p:ph type="title" idx="4294967295"/>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Law and the Entrepreneur</a:t>
            </a:r>
          </a:p>
        </p:txBody>
      </p:sp>
      <p:sp>
        <p:nvSpPr>
          <p:cNvPr id="23555" name="Content Placeholder 2"/>
          <p:cNvSpPr>
            <a:spLocks noGrp="1"/>
          </p:cNvSpPr>
          <p:nvPr>
            <p:ph idx="4294967295"/>
          </p:nvPr>
        </p:nvSpPr>
        <p:spPr>
          <a:xfrm>
            <a:off x="304800" y="1066800"/>
            <a:ext cx="8534400" cy="5059363"/>
          </a:xfrm>
        </p:spPr>
        <p:txBody>
          <a:bodyPr/>
          <a:lstStyle/>
          <a:p>
            <a:pPr eaLnBrk="1" hangingPunct="1">
              <a:lnSpc>
                <a:spcPct val="90000"/>
              </a:lnSpc>
              <a:defRPr/>
            </a:pPr>
            <a:r>
              <a:rPr lang="en-US" sz="2400" dirty="0" smtClean="0">
                <a:latin typeface="Georgia" pitchFamily="18" charset="0"/>
                <a:ea typeface="+mn-ea"/>
              </a:rPr>
              <a:t>Practically, as a startup, your company will always be short on money </a:t>
            </a:r>
          </a:p>
          <a:p>
            <a:pPr lvl="1" eaLnBrk="1" hangingPunct="1">
              <a:lnSpc>
                <a:spcPct val="90000"/>
              </a:lnSpc>
              <a:defRPr/>
            </a:pPr>
            <a:r>
              <a:rPr lang="en-US" sz="2000" dirty="0" smtClean="0">
                <a:latin typeface="Georgia" pitchFamily="18" charset="0"/>
                <a:ea typeface="+mn-ea"/>
              </a:rPr>
              <a:t>Difference between what you may be legally entitled to and what your startup can afford</a:t>
            </a:r>
          </a:p>
          <a:p>
            <a:pPr lvl="1" eaLnBrk="1" hangingPunct="1">
              <a:lnSpc>
                <a:spcPct val="90000"/>
              </a:lnSpc>
              <a:defRPr/>
            </a:pPr>
            <a:r>
              <a:rPr lang="en-US" sz="2000" dirty="0" smtClean="0">
                <a:latin typeface="Georgia" pitchFamily="18" charset="0"/>
                <a:ea typeface="+mn-ea"/>
              </a:rPr>
              <a:t>Trying to get the maximum return for your $</a:t>
            </a:r>
          </a:p>
          <a:p>
            <a:pPr lvl="1" eaLnBrk="1" hangingPunct="1">
              <a:lnSpc>
                <a:spcPct val="90000"/>
              </a:lnSpc>
              <a:defRPr/>
            </a:pPr>
            <a:r>
              <a:rPr lang="en-US" sz="2000" dirty="0" smtClean="0">
                <a:latin typeface="Georgia" pitchFamily="18" charset="0"/>
                <a:ea typeface="+mn-ea"/>
              </a:rPr>
              <a:t>Trying to give away as little equity as possible</a:t>
            </a:r>
          </a:p>
          <a:p>
            <a:pPr lvl="1" eaLnBrk="1" hangingPunct="1">
              <a:lnSpc>
                <a:spcPct val="90000"/>
              </a:lnSpc>
              <a:defRPr/>
            </a:pPr>
            <a:r>
              <a:rPr lang="en-US" sz="2000" dirty="0" smtClean="0">
                <a:latin typeface="Georgia" pitchFamily="18" charset="0"/>
                <a:ea typeface="+mn-ea"/>
              </a:rPr>
              <a:t>Trying to avoid legal entanglements</a:t>
            </a:r>
          </a:p>
          <a:p>
            <a:pPr lvl="1" eaLnBrk="1" hangingPunct="1">
              <a:lnSpc>
                <a:spcPct val="90000"/>
              </a:lnSpc>
              <a:defRPr/>
            </a:pPr>
            <a:r>
              <a:rPr lang="en-US" sz="2000" dirty="0" smtClean="0">
                <a:latin typeface="Georgia" pitchFamily="18" charset="0"/>
                <a:ea typeface="+mn-ea"/>
              </a:rPr>
              <a:t>Everything that comes in is reinvested to increase the growth curve </a:t>
            </a:r>
          </a:p>
          <a:p>
            <a:pPr eaLnBrk="1" hangingPunct="1">
              <a:lnSpc>
                <a:spcPct val="90000"/>
              </a:lnSpc>
              <a:defRPr/>
            </a:pPr>
            <a:r>
              <a:rPr lang="en-US" sz="2400" dirty="0" smtClean="0">
                <a:latin typeface="Georgia" pitchFamily="18" charset="0"/>
                <a:ea typeface="+mn-ea"/>
              </a:rPr>
              <a:t>Law can help you grow</a:t>
            </a:r>
          </a:p>
          <a:p>
            <a:pPr lvl="1" eaLnBrk="1" hangingPunct="1">
              <a:lnSpc>
                <a:spcPct val="90000"/>
              </a:lnSpc>
              <a:defRPr/>
            </a:pPr>
            <a:r>
              <a:rPr lang="en-US" sz="2000" dirty="0" smtClean="0">
                <a:latin typeface="Georgia" pitchFamily="18" charset="0"/>
                <a:ea typeface="+mn-ea"/>
              </a:rPr>
              <a:t>Exclusive right to make and sell product with patent</a:t>
            </a:r>
          </a:p>
          <a:p>
            <a:pPr eaLnBrk="1" hangingPunct="1">
              <a:lnSpc>
                <a:spcPct val="90000"/>
              </a:lnSpc>
              <a:defRPr/>
            </a:pPr>
            <a:r>
              <a:rPr lang="en-US" sz="2400" dirty="0" smtClean="0">
                <a:latin typeface="Georgia" pitchFamily="18" charset="0"/>
                <a:ea typeface="+mn-ea"/>
              </a:rPr>
              <a:t>Or, it can be destructive </a:t>
            </a:r>
          </a:p>
          <a:p>
            <a:pPr lvl="1" eaLnBrk="1" hangingPunct="1">
              <a:lnSpc>
                <a:spcPct val="90000"/>
              </a:lnSpc>
              <a:defRPr/>
            </a:pPr>
            <a:r>
              <a:rPr lang="en-US" sz="2000" dirty="0">
                <a:latin typeface="Georgia" pitchFamily="18" charset="0"/>
                <a:ea typeface="+mn-ea"/>
              </a:rPr>
              <a:t>G</a:t>
            </a:r>
            <a:r>
              <a:rPr lang="en-US" sz="2000" dirty="0" smtClean="0">
                <a:latin typeface="Georgia" pitchFamily="18" charset="0"/>
                <a:ea typeface="+mn-ea"/>
              </a:rPr>
              <a:t>et involved in a patent lawsuit, it may bankrupt your company</a:t>
            </a:r>
          </a:p>
          <a:p>
            <a:pPr eaLnBrk="1" hangingPunct="1">
              <a:lnSpc>
                <a:spcPct val="90000"/>
              </a:lnSpc>
              <a:defRPr/>
            </a:pPr>
            <a:r>
              <a:rPr lang="en-US" sz="2400" dirty="0" smtClean="0">
                <a:latin typeface="Georgia" pitchFamily="18" charset="0"/>
                <a:ea typeface="+mn-ea"/>
              </a:rPr>
              <a:t>Cash flow is often key for startups.  Use legal tools to protect your </a:t>
            </a:r>
            <a:r>
              <a:rPr lang="en-US" sz="2400" dirty="0" err="1" smtClean="0">
                <a:latin typeface="Georgia" pitchFamily="18" charset="0"/>
                <a:ea typeface="+mn-ea"/>
              </a:rPr>
              <a:t>cashflow</a:t>
            </a:r>
            <a:endParaRPr lang="en-US" sz="2400" dirty="0" smtClean="0">
              <a:latin typeface="Georgia" pitchFamily="18" charset="0"/>
              <a:ea typeface="+mn-ea"/>
            </a:endParaRPr>
          </a:p>
          <a:p>
            <a:pPr lvl="1" eaLnBrk="1" hangingPunct="1">
              <a:lnSpc>
                <a:spcPct val="90000"/>
              </a:lnSpc>
              <a:defRPr/>
            </a:pPr>
            <a:endParaRPr lang="en-US" sz="1600" dirty="0">
              <a:latin typeface="Georgia" pitchFamily="18" charset="0"/>
              <a:ea typeface="+mn-ea"/>
            </a:endParaRPr>
          </a:p>
          <a:p>
            <a:pPr marL="457200" lvl="1" indent="0" eaLnBrk="1" hangingPunct="1">
              <a:lnSpc>
                <a:spcPct val="90000"/>
              </a:lnSpc>
              <a:buFont typeface="Arial" charset="0"/>
              <a:buNone/>
              <a:defRPr/>
            </a:pPr>
            <a:endParaRPr lang="en-US" sz="1600" dirty="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4339" name="Title 1"/>
          <p:cNvSpPr>
            <a:spLocks noGrp="1"/>
          </p:cNvSpPr>
          <p:nvPr>
            <p:ph type="title" idx="4294967295"/>
          </p:nvPr>
        </p:nvSpPr>
        <p:spPr>
          <a:xfrm>
            <a:off x="457200" y="274638"/>
            <a:ext cx="8229600" cy="868362"/>
          </a:xfrm>
        </p:spPr>
        <p:txBody>
          <a:bodyPr/>
          <a:lstStyle/>
          <a:p>
            <a:pPr eaLnBrk="1" hangingPunct="1"/>
            <a:r>
              <a:rPr lang="en-US" altLang="en-US" sz="4000" smtClean="0">
                <a:latin typeface="Georgia" pitchFamily="18" charset="0"/>
                <a:cs typeface="Georgia" pitchFamily="18" charset="0"/>
              </a:rPr>
              <a:t>Helping Engineers Approach Law</a:t>
            </a:r>
          </a:p>
        </p:txBody>
      </p:sp>
      <p:sp>
        <p:nvSpPr>
          <p:cNvPr id="23555" name="Content Placeholder 2"/>
          <p:cNvSpPr>
            <a:spLocks noGrp="1"/>
          </p:cNvSpPr>
          <p:nvPr>
            <p:ph idx="4294967295"/>
          </p:nvPr>
        </p:nvSpPr>
        <p:spPr>
          <a:xfrm>
            <a:off x="457200" y="1114425"/>
            <a:ext cx="8229600" cy="5241925"/>
          </a:xfrm>
        </p:spPr>
        <p:txBody>
          <a:bodyPr/>
          <a:lstStyle/>
          <a:p>
            <a:pPr eaLnBrk="1" hangingPunct="1">
              <a:spcBef>
                <a:spcPts val="0"/>
              </a:spcBef>
              <a:defRPr/>
            </a:pPr>
            <a:r>
              <a:rPr lang="en-US" sz="2800" dirty="0" smtClean="0">
                <a:latin typeface="Georgia" pitchFamily="18" charset="0"/>
                <a:ea typeface="+mn-ea"/>
              </a:rPr>
              <a:t>Issue: Law in general seems uncertain/erratic/</a:t>
            </a:r>
          </a:p>
          <a:p>
            <a:pPr marL="0" indent="0" eaLnBrk="1" hangingPunct="1">
              <a:spcBef>
                <a:spcPts val="0"/>
              </a:spcBef>
              <a:buFont typeface="Arial" charset="0"/>
              <a:buNone/>
              <a:defRPr/>
            </a:pPr>
            <a:r>
              <a:rPr lang="en-US" sz="2800" dirty="0" smtClean="0">
                <a:latin typeface="Georgia" pitchFamily="18" charset="0"/>
                <a:ea typeface="+mn-ea"/>
              </a:rPr>
              <a:t>	unpredictable/unscientific to an engineer</a:t>
            </a:r>
          </a:p>
          <a:p>
            <a:pPr lvl="1" eaLnBrk="1" hangingPunct="1">
              <a:spcBef>
                <a:spcPts val="0"/>
              </a:spcBef>
              <a:defRPr/>
            </a:pPr>
            <a:r>
              <a:rPr lang="en-US" sz="2400" dirty="0">
                <a:latin typeface="Georgia" pitchFamily="18" charset="0"/>
                <a:ea typeface="+mn-ea"/>
              </a:rPr>
              <a:t>Visualize outcomes as a probability curve rather than a yes/no answer  </a:t>
            </a:r>
            <a:endParaRPr lang="en-US" sz="2400" dirty="0" smtClean="0">
              <a:latin typeface="Georgia" pitchFamily="18" charset="0"/>
              <a:ea typeface="+mn-ea"/>
            </a:endParaRPr>
          </a:p>
          <a:p>
            <a:pPr lvl="1" eaLnBrk="1" hangingPunct="1">
              <a:spcBef>
                <a:spcPts val="0"/>
              </a:spcBef>
              <a:defRPr/>
            </a:pPr>
            <a:r>
              <a:rPr lang="en-US" sz="2400" dirty="0" smtClean="0">
                <a:latin typeface="Georgia" pitchFamily="18" charset="0"/>
                <a:ea typeface="+mn-ea"/>
              </a:rPr>
              <a:t>Think of it as an analog system rather than a binary digital system – when is an analog bit 1 or 0?</a:t>
            </a:r>
          </a:p>
          <a:p>
            <a:pPr lvl="1" eaLnBrk="1" hangingPunct="1">
              <a:spcBef>
                <a:spcPts val="0"/>
              </a:spcBef>
              <a:defRPr/>
            </a:pPr>
            <a:r>
              <a:rPr lang="en-US" sz="2400" dirty="0" smtClean="0">
                <a:latin typeface="Georgia" pitchFamily="18" charset="0"/>
                <a:ea typeface="+mn-ea"/>
              </a:rPr>
              <a:t>Many legal “Rules” are outcome probability influencers, not absolutes</a:t>
            </a:r>
          </a:p>
          <a:p>
            <a:pPr lvl="2" eaLnBrk="1" hangingPunct="1">
              <a:spcBef>
                <a:spcPts val="0"/>
              </a:spcBef>
              <a:defRPr/>
            </a:pPr>
            <a:r>
              <a:rPr lang="en-US" sz="2000" dirty="0" smtClean="0">
                <a:latin typeface="Georgia" pitchFamily="18" charset="0"/>
                <a:ea typeface="+mn-ea"/>
              </a:rPr>
              <a:t>Interestingly, presenting something as an absolute to an evaluator may increase its influence on the evaluator</a:t>
            </a:r>
          </a:p>
          <a:p>
            <a:pPr lvl="1" eaLnBrk="1" hangingPunct="1">
              <a:spcBef>
                <a:spcPts val="0"/>
              </a:spcBef>
              <a:defRPr/>
            </a:pPr>
            <a:r>
              <a:rPr lang="en-US" sz="2400" dirty="0" smtClean="0">
                <a:latin typeface="Georgia" pitchFamily="18" charset="0"/>
                <a:ea typeface="+mn-ea"/>
              </a:rPr>
              <a:t>Legal “machine” is very complex with many situationally dependent  inputs and biases</a:t>
            </a:r>
          </a:p>
          <a:p>
            <a:pPr lvl="1" eaLnBrk="1" hangingPunct="1">
              <a:spcBef>
                <a:spcPts val="0"/>
              </a:spcBef>
              <a:defRPr/>
            </a:pPr>
            <a:r>
              <a:rPr lang="en-US" sz="2400" dirty="0" smtClean="0">
                <a:latin typeface="Georgia" pitchFamily="18" charset="0"/>
                <a:ea typeface="+mn-ea"/>
              </a:rPr>
              <a:t>Continually adapting/evolving “operating system” that is “updated” with new laws and case decisions</a:t>
            </a:r>
            <a:endParaRPr lang="en-US" dirty="0">
              <a:latin typeface="Georgia" pitchFamily="18" charset="0"/>
              <a:ea typeface="+mn-ea"/>
            </a:endParaRPr>
          </a:p>
          <a:p>
            <a:pPr marL="457200" lvl="1" indent="0" eaLnBrk="1" hangingPunct="1">
              <a:lnSpc>
                <a:spcPct val="90000"/>
              </a:lnSpc>
              <a:buFont typeface="Arial" charset="0"/>
              <a:buNone/>
              <a:defRPr/>
            </a:pPr>
            <a:endParaRPr lang="en-US" sz="1600" dirty="0" smtClean="0">
              <a:latin typeface="Georgia" pitchFamily="18" charset="0"/>
              <a:ea typeface="+mn-ea"/>
            </a:endParaRPr>
          </a:p>
          <a:p>
            <a:pPr lvl="1" eaLnBrk="1" hangingPunct="1">
              <a:lnSpc>
                <a:spcPct val="90000"/>
              </a:lnSpc>
              <a:defRPr/>
            </a:pPr>
            <a:endParaRPr lang="en-US" dirty="0" smtClean="0">
              <a:latin typeface="Georgia" pitchFamily="18" charset="0"/>
              <a:ea typeface="+mn-ea"/>
            </a:endParaRPr>
          </a:p>
        </p:txBody>
      </p:sp>
      <p:sp>
        <p:nvSpPr>
          <p:cNvPr id="2" name="Slide Number Placeholder 1"/>
          <p:cNvSpPr>
            <a:spLocks noGrp="1"/>
          </p:cNvSpPr>
          <p:nvPr>
            <p:ph type="sldNum" sz="quarter" idx="12"/>
          </p:nvPr>
        </p:nvSpPr>
        <p:spPr/>
        <p:txBody>
          <a:bodyPr/>
          <a:lstStyle/>
          <a:p>
            <a:pPr>
              <a:defRPr/>
            </a:pPr>
            <a:fld id="{5A3F0514-E3E8-4363-A5C5-3F3F00551F2A}" type="slidenum">
              <a:rPr lang="en-US" smtClean="0"/>
              <a:pPr>
                <a:defRPr/>
              </a:pPr>
              <a:t>16</a:t>
            </a:fld>
            <a:endParaRPr lang="en-US"/>
          </a:p>
        </p:txBody>
      </p:sp>
    </p:spTree>
    <p:extLst>
      <p:ext uri="{BB962C8B-B14F-4D97-AF65-F5344CB8AC3E}">
        <p14:creationId xmlns:p14="http://schemas.microsoft.com/office/powerpoint/2010/main" val="4256130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So You Want to Start A Business?</a:t>
            </a:r>
          </a:p>
        </p:txBody>
      </p:sp>
      <p:sp>
        <p:nvSpPr>
          <p:cNvPr id="15364" name="Content Placeholder 2"/>
          <p:cNvSpPr>
            <a:spLocks noGrp="1"/>
          </p:cNvSpPr>
          <p:nvPr>
            <p:ph idx="1"/>
          </p:nvPr>
        </p:nvSpPr>
        <p:spPr>
          <a:xfrm>
            <a:off x="457200" y="1129145"/>
            <a:ext cx="8229600" cy="4754562"/>
          </a:xfrm>
        </p:spPr>
        <p:txBody>
          <a:bodyPr/>
          <a:lstStyle/>
          <a:p>
            <a:pPr eaLnBrk="1" hangingPunct="1"/>
            <a:r>
              <a:rPr lang="en-US" altLang="en-US" sz="2800" dirty="0" smtClean="0">
                <a:latin typeface="Georgia" pitchFamily="18" charset="0"/>
                <a:cs typeface="Georgia" pitchFamily="18" charset="0"/>
              </a:rPr>
              <a:t>Philosophical Concept vs. Legal Existence</a:t>
            </a:r>
          </a:p>
          <a:p>
            <a:pPr lvl="1" eaLnBrk="1" hangingPunct="1"/>
            <a:r>
              <a:rPr lang="en-US" altLang="en-US" sz="2400" dirty="0" smtClean="0">
                <a:latin typeface="Georgia" pitchFamily="18" charset="0"/>
                <a:cs typeface="Georgia" pitchFamily="18" charset="0"/>
              </a:rPr>
              <a:t>Legal concepts/entity created by state legislature and each state sets its own rules</a:t>
            </a:r>
          </a:p>
          <a:p>
            <a:pPr eaLnBrk="1" hangingPunct="1"/>
            <a:r>
              <a:rPr lang="en-US" altLang="en-US" sz="2800" dirty="0" smtClean="0">
                <a:latin typeface="Georgia" pitchFamily="18" charset="0"/>
                <a:cs typeface="Georgia" pitchFamily="18" charset="0"/>
              </a:rPr>
              <a:t>Three main types</a:t>
            </a:r>
          </a:p>
          <a:p>
            <a:pPr lvl="1" eaLnBrk="1" hangingPunct="1"/>
            <a:r>
              <a:rPr lang="en-US" altLang="en-US" sz="2400" dirty="0" smtClean="0">
                <a:latin typeface="Georgia" pitchFamily="18" charset="0"/>
                <a:cs typeface="Georgia" pitchFamily="18" charset="0"/>
              </a:rPr>
              <a:t>Sole Proprietorship</a:t>
            </a:r>
          </a:p>
          <a:p>
            <a:pPr lvl="1" eaLnBrk="1" hangingPunct="1"/>
            <a:r>
              <a:rPr lang="en-US" altLang="en-US" sz="2400" dirty="0" smtClean="0">
                <a:latin typeface="Georgia" pitchFamily="18" charset="0"/>
                <a:cs typeface="Georgia" pitchFamily="18" charset="0"/>
              </a:rPr>
              <a:t>Partnerships</a:t>
            </a:r>
          </a:p>
          <a:p>
            <a:pPr lvl="1" eaLnBrk="1" hangingPunct="1"/>
            <a:r>
              <a:rPr lang="en-US" altLang="en-US" sz="2400" dirty="0" smtClean="0">
                <a:latin typeface="Georgia" pitchFamily="18" charset="0"/>
                <a:cs typeface="Georgia" pitchFamily="18" charset="0"/>
              </a:rPr>
              <a:t>Corporations </a:t>
            </a:r>
          </a:p>
          <a:p>
            <a:pPr eaLnBrk="1" hangingPunct="1"/>
            <a:r>
              <a:rPr lang="en-US" altLang="en-US" sz="2800" dirty="0" smtClean="0">
                <a:latin typeface="Georgia" pitchFamily="18" charset="0"/>
                <a:cs typeface="Georgia" pitchFamily="18" charset="0"/>
              </a:rPr>
              <a:t>Primary concerns</a:t>
            </a:r>
          </a:p>
          <a:p>
            <a:pPr lvl="1" eaLnBrk="1" hangingPunct="1"/>
            <a:r>
              <a:rPr lang="en-US" altLang="en-US" sz="2400" dirty="0" smtClean="0">
                <a:latin typeface="Georgia" pitchFamily="18" charset="0"/>
                <a:cs typeface="Georgia" pitchFamily="18" charset="0"/>
              </a:rPr>
              <a:t>Separation of personal and corporate assets</a:t>
            </a:r>
          </a:p>
          <a:p>
            <a:pPr lvl="1" eaLnBrk="1" hangingPunct="1"/>
            <a:r>
              <a:rPr lang="en-US" altLang="en-US" sz="2400" dirty="0" smtClean="0">
                <a:latin typeface="Georgia" pitchFamily="18" charset="0"/>
                <a:cs typeface="Georgia" pitchFamily="18" charset="0"/>
              </a:rPr>
              <a:t>Limitation of liability</a:t>
            </a:r>
          </a:p>
          <a:p>
            <a:pPr lvl="1" eaLnBrk="1" hangingPunct="1"/>
            <a:r>
              <a:rPr lang="en-US" altLang="en-US" sz="2400" dirty="0" smtClean="0">
                <a:latin typeface="Georgia" pitchFamily="18" charset="0"/>
                <a:cs typeface="Georgia" pitchFamily="18" charset="0"/>
              </a:rPr>
              <a:t>Ease of investment and utility</a:t>
            </a:r>
          </a:p>
          <a:p>
            <a:pPr lvl="1" eaLnBrk="1" hangingPunct="1"/>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Sole </a:t>
            </a:r>
            <a:r>
              <a:rPr lang="en-US" altLang="en-US" sz="3600" dirty="0" smtClean="0">
                <a:latin typeface="Georgia" pitchFamily="18" charset="0"/>
                <a:cs typeface="Georgia" pitchFamily="18" charset="0"/>
              </a:rPr>
              <a:t>Proprietorship - 1</a:t>
            </a:r>
            <a:endParaRPr lang="en-US" altLang="en-US" sz="3600" dirty="0">
              <a:latin typeface="Georgia" pitchFamily="18" charset="0"/>
              <a:cs typeface="Georgia" pitchFamily="18" charset="0"/>
            </a:endParaRPr>
          </a:p>
        </p:txBody>
      </p:sp>
      <p:sp>
        <p:nvSpPr>
          <p:cNvPr id="15364" name="Content Placeholder 2"/>
          <p:cNvSpPr>
            <a:spLocks noGrp="1"/>
          </p:cNvSpPr>
          <p:nvPr>
            <p:ph idx="1"/>
          </p:nvPr>
        </p:nvSpPr>
        <p:spPr>
          <a:xfrm>
            <a:off x="457200" y="1295400"/>
            <a:ext cx="8229600" cy="4373562"/>
          </a:xfrm>
        </p:spPr>
        <p:txBody>
          <a:bodyPr/>
          <a:lstStyle/>
          <a:p>
            <a:pPr eaLnBrk="1" hangingPunct="1"/>
            <a:r>
              <a:rPr lang="en-US" altLang="en-US" sz="2800" dirty="0" smtClean="0">
                <a:latin typeface="Georgia" pitchFamily="18" charset="0"/>
                <a:cs typeface="Georgia" pitchFamily="18" charset="0"/>
              </a:rPr>
              <a:t>Only one “proprietor” – just an individual owner</a:t>
            </a:r>
          </a:p>
          <a:p>
            <a:pPr lvl="1" eaLnBrk="1" hangingPunct="1"/>
            <a:r>
              <a:rPr lang="en-US" altLang="en-US" sz="2400" dirty="0" smtClean="0">
                <a:latin typeface="Georgia" pitchFamily="18" charset="0"/>
                <a:cs typeface="Georgia" pitchFamily="18" charset="0"/>
              </a:rPr>
              <a:t>Partnership has two or more “proprietors”</a:t>
            </a:r>
          </a:p>
          <a:p>
            <a:pPr eaLnBrk="1" hangingPunct="1"/>
            <a:r>
              <a:rPr lang="en-US" altLang="en-US" sz="2800" dirty="0" smtClean="0">
                <a:latin typeface="Georgia" pitchFamily="18" charset="0"/>
                <a:cs typeface="Georgia" pitchFamily="18" charset="0"/>
              </a:rPr>
              <a:t>Owner has liability for all debts of “company”</a:t>
            </a:r>
          </a:p>
          <a:p>
            <a:pPr lvl="1" eaLnBrk="1" hangingPunct="1"/>
            <a:r>
              <a:rPr lang="en-US" altLang="en-US" sz="2400" dirty="0" smtClean="0">
                <a:latin typeface="Georgia" pitchFamily="18" charset="0"/>
                <a:cs typeface="Georgia" pitchFamily="18" charset="0"/>
              </a:rPr>
              <a:t>Unlimited liability</a:t>
            </a:r>
          </a:p>
          <a:p>
            <a:pPr eaLnBrk="1" hangingPunct="1"/>
            <a:r>
              <a:rPr lang="en-US" altLang="en-US" sz="2800" dirty="0" smtClean="0">
                <a:latin typeface="Georgia" pitchFamily="18" charset="0"/>
                <a:cs typeface="Georgia" pitchFamily="18" charset="0"/>
              </a:rPr>
              <a:t>Owner directly owns all assets of company</a:t>
            </a:r>
          </a:p>
          <a:p>
            <a:pPr lvl="1" eaLnBrk="1" hangingPunct="1"/>
            <a:r>
              <a:rPr lang="en-US" altLang="en-US" sz="2400" dirty="0" smtClean="0">
                <a:latin typeface="Georgia" pitchFamily="18" charset="0"/>
                <a:cs typeface="Georgia" pitchFamily="18" charset="0"/>
              </a:rPr>
              <a:t>Can’t give someone shares of the company in exchange for money </a:t>
            </a:r>
          </a:p>
          <a:p>
            <a:pPr eaLnBrk="1" hangingPunct="1"/>
            <a:r>
              <a:rPr lang="en-US" altLang="en-US" sz="2800" dirty="0" smtClean="0">
                <a:latin typeface="Georgia" pitchFamily="18" charset="0"/>
                <a:cs typeface="Georgia" pitchFamily="18" charset="0"/>
              </a:rPr>
              <a:t>The default entity if you start engaging in business activities without establishing another legal entity</a:t>
            </a: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18</a:t>
            </a:fld>
            <a:endParaRPr lang="en-US"/>
          </a:p>
        </p:txBody>
      </p:sp>
    </p:spTree>
    <p:extLst>
      <p:ext uri="{BB962C8B-B14F-4D97-AF65-F5344CB8AC3E}">
        <p14:creationId xmlns:p14="http://schemas.microsoft.com/office/powerpoint/2010/main" val="854795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Sole </a:t>
            </a:r>
            <a:r>
              <a:rPr lang="en-US" altLang="en-US" sz="3600" dirty="0" smtClean="0">
                <a:latin typeface="Georgia" pitchFamily="18" charset="0"/>
                <a:cs typeface="Georgia" pitchFamily="18" charset="0"/>
              </a:rPr>
              <a:t>Proprietorship - 2</a:t>
            </a:r>
            <a:endParaRPr lang="en-US" altLang="en-US" sz="3600" dirty="0">
              <a:latin typeface="Georgia" pitchFamily="18" charset="0"/>
              <a:cs typeface="Georgia" pitchFamily="18" charset="0"/>
            </a:endParaRPr>
          </a:p>
        </p:txBody>
      </p:sp>
      <p:sp>
        <p:nvSpPr>
          <p:cNvPr id="15364" name="Content Placeholder 2"/>
          <p:cNvSpPr>
            <a:spLocks noGrp="1"/>
          </p:cNvSpPr>
          <p:nvPr>
            <p:ph idx="1"/>
          </p:nvPr>
        </p:nvSpPr>
        <p:spPr>
          <a:xfrm>
            <a:off x="457200" y="1295400"/>
            <a:ext cx="8229600" cy="4373562"/>
          </a:xfrm>
        </p:spPr>
        <p:txBody>
          <a:bodyPr/>
          <a:lstStyle/>
          <a:p>
            <a:pPr eaLnBrk="1" hangingPunct="1"/>
            <a:r>
              <a:rPr lang="en-US" altLang="en-US" sz="2800" dirty="0" smtClean="0">
                <a:latin typeface="Georgia" pitchFamily="18" charset="0"/>
                <a:cs typeface="Georgia" pitchFamily="18" charset="0"/>
              </a:rPr>
              <a:t>Simplest and cheapest form to establish</a:t>
            </a:r>
          </a:p>
          <a:p>
            <a:pPr lvl="1" eaLnBrk="1" hangingPunct="1"/>
            <a:r>
              <a:rPr lang="en-US" altLang="en-US" sz="2000" dirty="0" smtClean="0">
                <a:latin typeface="Georgia" pitchFamily="18" charset="0"/>
                <a:cs typeface="Georgia" pitchFamily="18" charset="0"/>
              </a:rPr>
              <a:t>No corporate formalities</a:t>
            </a:r>
          </a:p>
          <a:p>
            <a:pPr lvl="1" eaLnBrk="1" hangingPunct="1"/>
            <a:r>
              <a:rPr lang="en-US" altLang="en-US" sz="2000" dirty="0" smtClean="0">
                <a:latin typeface="Georgia" pitchFamily="18" charset="0"/>
                <a:cs typeface="Georgia" pitchFamily="18" charset="0"/>
              </a:rPr>
              <a:t>No separate tax return for the business – appears on your personal tax return</a:t>
            </a:r>
          </a:p>
          <a:p>
            <a:pPr eaLnBrk="1" hangingPunct="1"/>
            <a:r>
              <a:rPr lang="en-US" altLang="en-US" sz="2400" dirty="0" smtClean="0">
                <a:latin typeface="Georgia" pitchFamily="18" charset="0"/>
                <a:cs typeface="Georgia" pitchFamily="18" charset="0"/>
              </a:rPr>
              <a:t>No double taxation</a:t>
            </a:r>
            <a:endParaRPr lang="en-US" altLang="en-US"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Some corporations may have to pay taxes on earnings before distributing them to shareholders and the shareholders typically have to pay taxes on dividends received</a:t>
            </a:r>
          </a:p>
          <a:p>
            <a:pPr eaLnBrk="1" hangingPunct="1"/>
            <a:r>
              <a:rPr lang="en-US" altLang="en-US" sz="2400" dirty="0" smtClean="0">
                <a:latin typeface="Georgia" pitchFamily="18" charset="0"/>
                <a:cs typeface="Georgia" pitchFamily="18" charset="0"/>
              </a:rPr>
              <a:t>Bottom line – Startups usually move away from sole proprietorship quickly due to the potential for unlimited liability and inability to accept investment</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19</a:t>
            </a:fld>
            <a:endParaRPr lang="en-US"/>
          </a:p>
        </p:txBody>
      </p:sp>
    </p:spTree>
    <p:extLst>
      <p:ext uri="{BB962C8B-B14F-4D97-AF65-F5344CB8AC3E}">
        <p14:creationId xmlns:p14="http://schemas.microsoft.com/office/powerpoint/2010/main" val="4176305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Welcome To Startups!</a:t>
            </a:r>
          </a:p>
        </p:txBody>
      </p:sp>
      <p:sp>
        <p:nvSpPr>
          <p:cNvPr id="5123" name="Content Placeholder 2"/>
          <p:cNvSpPr>
            <a:spLocks noGrp="1"/>
          </p:cNvSpPr>
          <p:nvPr>
            <p:ph idx="4294967295"/>
          </p:nvPr>
        </p:nvSpPr>
        <p:spPr>
          <a:xfrm>
            <a:off x="685800" y="1752600"/>
            <a:ext cx="8001000" cy="3810000"/>
          </a:xfrm>
        </p:spPr>
        <p:txBody>
          <a:bodyPr/>
          <a:lstStyle/>
          <a:p>
            <a:pPr eaLnBrk="1" hangingPunct="1"/>
            <a:r>
              <a:rPr lang="en-US" altLang="en-US" dirty="0" smtClean="0">
                <a:latin typeface="Georgia" pitchFamily="18" charset="0"/>
                <a:cs typeface="Georgia" pitchFamily="18" charset="0"/>
              </a:rPr>
              <a:t>About Me</a:t>
            </a:r>
          </a:p>
          <a:p>
            <a:pPr eaLnBrk="1" hangingPunct="1"/>
            <a:r>
              <a:rPr lang="en-US" altLang="en-US" dirty="0" smtClean="0">
                <a:latin typeface="Georgia" pitchFamily="18" charset="0"/>
                <a:cs typeface="Georgia" pitchFamily="18" charset="0"/>
              </a:rPr>
              <a:t>Class Mechanics</a:t>
            </a:r>
          </a:p>
          <a:p>
            <a:pPr eaLnBrk="1" hangingPunct="1"/>
            <a:r>
              <a:rPr lang="en-US" altLang="en-US" dirty="0" smtClean="0">
                <a:latin typeface="Georgia" pitchFamily="18" charset="0"/>
                <a:cs typeface="Georgia" pitchFamily="18" charset="0"/>
              </a:rPr>
              <a:t>Grading</a:t>
            </a:r>
          </a:p>
          <a:p>
            <a:pPr eaLnBrk="1" hangingPunct="1"/>
            <a:r>
              <a:rPr lang="en-US" altLang="en-US" dirty="0" smtClean="0">
                <a:latin typeface="Georgia" pitchFamily="18" charset="0"/>
                <a:cs typeface="Georgia" pitchFamily="18" charset="0"/>
              </a:rPr>
              <a:t>Overview</a:t>
            </a:r>
          </a:p>
          <a:p>
            <a:pPr eaLnBrk="1" hangingPunct="1"/>
            <a:r>
              <a:rPr lang="en-US" altLang="en-US" dirty="0" smtClean="0">
                <a:latin typeface="Georgia" pitchFamily="18" charset="0"/>
                <a:cs typeface="Georgia" pitchFamily="18" charset="0"/>
              </a:rPr>
              <a:t>Start Part I</a:t>
            </a:r>
          </a:p>
          <a:p>
            <a:pPr eaLnBrk="1" hangingPunct="1">
              <a:buFont typeface="Arial" charset="0"/>
              <a:buNone/>
            </a:pPr>
            <a:endParaRPr lang="en-US" altLang="en-US" dirty="0" smtClean="0">
              <a:latin typeface="Georgia" pitchFamily="18" charset="0"/>
              <a:cs typeface="Georgia" pitchFamily="18" charset="0"/>
            </a:endParaRPr>
          </a:p>
        </p:txBody>
      </p:sp>
      <p:sp>
        <p:nvSpPr>
          <p:cNvPr id="512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1020762"/>
          </a:xfrm>
        </p:spPr>
        <p:txBody>
          <a:bodyPr/>
          <a:lstStyle/>
          <a:p>
            <a:pPr eaLnBrk="1" hangingPunct="1"/>
            <a:r>
              <a:rPr lang="en-US" altLang="en-US" sz="3600" dirty="0" smtClean="0">
                <a:latin typeface="Georgia" pitchFamily="18" charset="0"/>
                <a:cs typeface="Georgia" pitchFamily="18" charset="0"/>
              </a:rPr>
              <a:t>Partnerships</a:t>
            </a:r>
          </a:p>
        </p:txBody>
      </p:sp>
      <p:sp>
        <p:nvSpPr>
          <p:cNvPr id="15364" name="Content Placeholder 2"/>
          <p:cNvSpPr>
            <a:spLocks noGrp="1"/>
          </p:cNvSpPr>
          <p:nvPr>
            <p:ph idx="1"/>
          </p:nvPr>
        </p:nvSpPr>
        <p:spPr>
          <a:xfrm>
            <a:off x="457200" y="1295400"/>
            <a:ext cx="8229600" cy="4953000"/>
          </a:xfrm>
        </p:spPr>
        <p:txBody>
          <a:bodyPr/>
          <a:lstStyle/>
          <a:p>
            <a:pPr eaLnBrk="1" hangingPunct="1"/>
            <a:r>
              <a:rPr lang="en-US" altLang="en-US" sz="2800" dirty="0" smtClean="0">
                <a:latin typeface="Georgia" pitchFamily="18" charset="0"/>
                <a:cs typeface="Georgia" pitchFamily="18" charset="0"/>
              </a:rPr>
              <a:t>Historically, the first form of business entity other than sole proprietorship</a:t>
            </a:r>
          </a:p>
          <a:p>
            <a:pPr lvl="1" eaLnBrk="1" hangingPunct="1"/>
            <a:r>
              <a:rPr lang="en-US" altLang="en-US" sz="2400" dirty="0" smtClean="0">
                <a:latin typeface="Georgia" pitchFamily="18" charset="0"/>
                <a:cs typeface="Georgia" pitchFamily="18" charset="0"/>
              </a:rPr>
              <a:t>Defined by state law – and states differ</a:t>
            </a:r>
          </a:p>
          <a:p>
            <a:pPr lvl="1" eaLnBrk="1" hangingPunct="1"/>
            <a:r>
              <a:rPr lang="en-US" altLang="en-US" sz="2400" dirty="0" smtClean="0">
                <a:latin typeface="Georgia" pitchFamily="18" charset="0"/>
                <a:cs typeface="Georgia" pitchFamily="18" charset="0"/>
              </a:rPr>
              <a:t>However Uniform Partnership Act (UPA) has been adopted by many states – or Revised UPA</a:t>
            </a:r>
          </a:p>
          <a:p>
            <a:pPr eaLnBrk="1" hangingPunct="1"/>
            <a:r>
              <a:rPr lang="en-US" altLang="en-US" sz="2800" dirty="0" smtClean="0">
                <a:latin typeface="Georgia" pitchFamily="18" charset="0"/>
                <a:cs typeface="Georgia" pitchFamily="18" charset="0"/>
              </a:rPr>
              <a:t>Several main types of Partnership</a:t>
            </a:r>
          </a:p>
          <a:p>
            <a:pPr lvl="1" eaLnBrk="1" hangingPunct="1"/>
            <a:r>
              <a:rPr lang="en-US" altLang="en-US" sz="2400" dirty="0" smtClean="0">
                <a:latin typeface="Georgia" pitchFamily="18" charset="0"/>
                <a:cs typeface="Georgia" pitchFamily="18" charset="0"/>
              </a:rPr>
              <a:t>General partnership</a:t>
            </a:r>
          </a:p>
          <a:p>
            <a:pPr lvl="1" eaLnBrk="1" hangingPunct="1"/>
            <a:r>
              <a:rPr lang="en-US" altLang="en-US" sz="2400" dirty="0" smtClean="0">
                <a:latin typeface="Georgia" pitchFamily="18" charset="0"/>
                <a:cs typeface="Georgia" pitchFamily="18" charset="0"/>
              </a:rPr>
              <a:t>Limited Partnership (discussed later)</a:t>
            </a:r>
          </a:p>
          <a:p>
            <a:pPr lvl="1" eaLnBrk="1" hangingPunct="1"/>
            <a:r>
              <a:rPr lang="en-US" altLang="en-US" sz="2400" dirty="0" smtClean="0">
                <a:latin typeface="Georgia" pitchFamily="18" charset="0"/>
                <a:cs typeface="Georgia" pitchFamily="18" charset="0"/>
              </a:rPr>
              <a:t>Limited Liability Partnership (discussed later)</a:t>
            </a:r>
          </a:p>
          <a:p>
            <a:pPr lvl="1" eaLnBrk="1" hangingPunct="1"/>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20</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-1</a:t>
            </a:r>
          </a:p>
        </p:txBody>
      </p:sp>
      <p:sp>
        <p:nvSpPr>
          <p:cNvPr id="15364" name="Content Placeholder 2"/>
          <p:cNvSpPr>
            <a:spLocks noGrp="1"/>
          </p:cNvSpPr>
          <p:nvPr>
            <p:ph idx="1"/>
          </p:nvPr>
        </p:nvSpPr>
        <p:spPr>
          <a:xfrm>
            <a:off x="457200" y="1219200"/>
            <a:ext cx="8153400" cy="4572000"/>
          </a:xfrm>
        </p:spPr>
        <p:txBody>
          <a:bodyPr/>
          <a:lstStyle/>
          <a:p>
            <a:pPr eaLnBrk="1" hangingPunct="1"/>
            <a:r>
              <a:rPr lang="en-US" altLang="en-US" sz="2800" dirty="0" smtClean="0">
                <a:latin typeface="Georgia" pitchFamily="18" charset="0"/>
                <a:cs typeface="Georgia" pitchFamily="18" charset="0"/>
              </a:rPr>
              <a:t>Similar to sole proprietorship, but with two proprietors</a:t>
            </a:r>
          </a:p>
          <a:p>
            <a:pPr eaLnBrk="1" hangingPunct="1"/>
            <a:r>
              <a:rPr lang="en-US" altLang="en-US" sz="2800" dirty="0" smtClean="0">
                <a:latin typeface="Georgia" pitchFamily="18" charset="0"/>
                <a:cs typeface="Georgia" pitchFamily="18" charset="0"/>
              </a:rPr>
              <a:t>The Partnership Agreement is key</a:t>
            </a:r>
            <a:endParaRPr lang="en-US" altLang="en-US" sz="28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If the partnership agreement is silent with regard to a certain aspect, the default </a:t>
            </a:r>
            <a:r>
              <a:rPr lang="en-US" altLang="en-US" sz="2400" dirty="0">
                <a:latin typeface="Georgia" pitchFamily="18" charset="0"/>
                <a:cs typeface="Georgia" pitchFamily="18" charset="0"/>
              </a:rPr>
              <a:t>partnership rules adopted by the state </a:t>
            </a:r>
            <a:r>
              <a:rPr lang="en-US" altLang="en-US" sz="2400" dirty="0" smtClean="0">
                <a:latin typeface="Georgia" pitchFamily="18" charset="0"/>
                <a:cs typeface="Georgia" pitchFamily="18" charset="0"/>
              </a:rPr>
              <a:t>(typically UPA</a:t>
            </a:r>
            <a:r>
              <a:rPr lang="en-US" altLang="en-US" sz="2400" dirty="0">
                <a:latin typeface="Georgia" pitchFamily="18" charset="0"/>
                <a:cs typeface="Georgia" pitchFamily="18" charset="0"/>
              </a:rPr>
              <a:t>) are applied</a:t>
            </a:r>
          </a:p>
          <a:p>
            <a:pPr lvl="1" eaLnBrk="1" hangingPunct="1"/>
            <a:r>
              <a:rPr lang="en-US" altLang="en-US" sz="2400" dirty="0" smtClean="0">
                <a:latin typeface="Georgia" pitchFamily="18" charset="0"/>
                <a:cs typeface="Georgia" pitchFamily="18" charset="0"/>
              </a:rPr>
              <a:t>CAUTION: If you are working with anyone and you have not incorporated, you may be considered to be in a partnership – and you probably don’t want to be.</a:t>
            </a:r>
            <a:endParaRPr lang="en-US" altLang="en-US" sz="2400" dirty="0">
              <a:latin typeface="Georgia" pitchFamily="18" charset="0"/>
              <a:cs typeface="Georgia" pitchFamily="18" charset="0"/>
            </a:endParaRPr>
          </a:p>
          <a:p>
            <a:pPr marL="0" indent="0" eaLnBrk="1" hangingPunct="1">
              <a:buNone/>
            </a:pPr>
            <a:endParaRPr lang="en-US" altLang="en-US" sz="28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21</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-2</a:t>
            </a:r>
          </a:p>
        </p:txBody>
      </p:sp>
      <p:sp>
        <p:nvSpPr>
          <p:cNvPr id="15364" name="Content Placeholder 2"/>
          <p:cNvSpPr>
            <a:spLocks noGrp="1"/>
          </p:cNvSpPr>
          <p:nvPr>
            <p:ph idx="1"/>
          </p:nvPr>
        </p:nvSpPr>
        <p:spPr>
          <a:xfrm>
            <a:off x="457200" y="1219200"/>
            <a:ext cx="8382000" cy="4572000"/>
          </a:xfrm>
        </p:spPr>
        <p:txBody>
          <a:bodyPr/>
          <a:lstStyle/>
          <a:p>
            <a:pPr eaLnBrk="1" hangingPunct="1"/>
            <a:r>
              <a:rPr lang="en-US" altLang="en-US" sz="2800" dirty="0" smtClean="0">
                <a:latin typeface="Georgia" pitchFamily="18" charset="0"/>
                <a:cs typeface="Georgia" pitchFamily="18" charset="0"/>
              </a:rPr>
              <a:t>Some </a:t>
            </a:r>
            <a:r>
              <a:rPr lang="en-US" altLang="en-US" sz="2800" dirty="0" err="1" smtClean="0">
                <a:latin typeface="Georgia" pitchFamily="18" charset="0"/>
                <a:cs typeface="Georgia" pitchFamily="18" charset="0"/>
              </a:rPr>
              <a:t>UPA</a:t>
            </a:r>
            <a:r>
              <a:rPr lang="en-US" altLang="en-US" sz="2800" dirty="0" smtClean="0">
                <a:latin typeface="Georgia" pitchFamily="18" charset="0"/>
                <a:cs typeface="Georgia" pitchFamily="18" charset="0"/>
              </a:rPr>
              <a:t> partnership default terms</a:t>
            </a:r>
          </a:p>
          <a:p>
            <a:pPr lvl="1" eaLnBrk="1" hangingPunct="1"/>
            <a:r>
              <a:rPr lang="en-US" altLang="en-US" sz="2400" dirty="0" smtClean="0">
                <a:latin typeface="Georgia" pitchFamily="18" charset="0"/>
                <a:cs typeface="Georgia" pitchFamily="18" charset="0"/>
              </a:rPr>
              <a:t>All partners have unlimited liability for debts and judgments </a:t>
            </a:r>
          </a:p>
          <a:p>
            <a:pPr lvl="2" eaLnBrk="1" hangingPunct="1"/>
            <a:r>
              <a:rPr lang="en-US" altLang="en-US" sz="2000" dirty="0" smtClean="0">
                <a:latin typeface="Georgia" pitchFamily="18" charset="0"/>
                <a:cs typeface="Georgia" pitchFamily="18" charset="0"/>
              </a:rPr>
              <a:t>Unlimited liability is highly undesirable</a:t>
            </a:r>
          </a:p>
          <a:p>
            <a:pPr lvl="1" eaLnBrk="1" hangingPunct="1"/>
            <a:r>
              <a:rPr lang="en-US" altLang="en-US" sz="2400" dirty="0" smtClean="0">
                <a:latin typeface="Georgia" pitchFamily="18" charset="0"/>
                <a:cs typeface="Georgia" pitchFamily="18" charset="0"/>
              </a:rPr>
              <a:t>Profits shared equally (by number, not % owner)</a:t>
            </a:r>
          </a:p>
          <a:p>
            <a:pPr lvl="2" eaLnBrk="1" hangingPunct="1"/>
            <a:r>
              <a:rPr lang="en-US" altLang="en-US" sz="2000" dirty="0" smtClean="0">
                <a:latin typeface="Georgia" pitchFamily="18" charset="0"/>
                <a:cs typeface="Georgia" pitchFamily="18" charset="0"/>
              </a:rPr>
              <a:t>May not be desirable</a:t>
            </a:r>
          </a:p>
          <a:p>
            <a:pPr lvl="1" eaLnBrk="1" hangingPunct="1"/>
            <a:r>
              <a:rPr lang="en-US" altLang="en-US" sz="2400" dirty="0" smtClean="0">
                <a:latin typeface="Georgia" pitchFamily="18" charset="0"/>
                <a:cs typeface="Georgia" pitchFamily="18" charset="0"/>
              </a:rPr>
              <a:t>Each partner is an agent of the partnership, so each partner can bind all others on behalf of the partnership</a:t>
            </a:r>
          </a:p>
          <a:p>
            <a:pPr lvl="2" eaLnBrk="1" hangingPunct="1"/>
            <a:r>
              <a:rPr lang="en-US" altLang="en-US" sz="2000" dirty="0" smtClean="0">
                <a:latin typeface="Georgia" pitchFamily="18" charset="0"/>
                <a:cs typeface="Georgia" pitchFamily="18" charset="0"/>
              </a:rPr>
              <a:t>May not be desirable for all partners to have this authority</a:t>
            </a:r>
            <a:endParaRPr lang="en-US" altLang="en-US" sz="20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Partnership terminates on the death or withdrawal of any of the partners</a:t>
            </a:r>
          </a:p>
          <a:p>
            <a:pPr lvl="2" eaLnBrk="1" hangingPunct="1"/>
            <a:r>
              <a:rPr lang="en-US" altLang="en-US" sz="2000" dirty="0" smtClean="0">
                <a:latin typeface="Georgia" pitchFamily="18" charset="0"/>
                <a:cs typeface="Georgia" pitchFamily="18" charset="0"/>
              </a:rPr>
              <a:t>Inconvenient if anyone leaves</a:t>
            </a:r>
          </a:p>
          <a:p>
            <a:pPr lvl="1" eaLnBrk="1" hangingPunct="1"/>
            <a:endParaRPr lang="en-US" altLang="en-US" sz="12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22</a:t>
            </a:fld>
            <a:endParaRPr lang="en-US"/>
          </a:p>
        </p:txBody>
      </p:sp>
    </p:spTree>
    <p:extLst>
      <p:ext uri="{BB962C8B-B14F-4D97-AF65-F5344CB8AC3E}">
        <p14:creationId xmlns:p14="http://schemas.microsoft.com/office/powerpoint/2010/main" val="3021007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General Partnership </a:t>
            </a:r>
            <a:r>
              <a:rPr lang="en-US" altLang="en-US" sz="3600" dirty="0" smtClean="0">
                <a:latin typeface="Georgia" pitchFamily="18" charset="0"/>
                <a:cs typeface="Georgia" pitchFamily="18" charset="0"/>
              </a:rPr>
              <a:t>-3</a:t>
            </a:r>
          </a:p>
        </p:txBody>
      </p:sp>
      <p:sp>
        <p:nvSpPr>
          <p:cNvPr id="15364" name="Content Placeholder 2"/>
          <p:cNvSpPr>
            <a:spLocks noGrp="1"/>
          </p:cNvSpPr>
          <p:nvPr>
            <p:ph idx="1"/>
          </p:nvPr>
        </p:nvSpPr>
        <p:spPr>
          <a:xfrm>
            <a:off x="457200" y="1417638"/>
            <a:ext cx="8229600" cy="4373562"/>
          </a:xfrm>
        </p:spPr>
        <p:txBody>
          <a:bodyPr/>
          <a:lstStyle/>
          <a:p>
            <a:pPr eaLnBrk="1" hangingPunct="1"/>
            <a:r>
              <a:rPr lang="en-US" altLang="en-US" sz="2800" dirty="0" smtClean="0">
                <a:latin typeface="Georgia" pitchFamily="18" charset="0"/>
                <a:cs typeface="Georgia" pitchFamily="18" charset="0"/>
              </a:rPr>
              <a:t>All partners have an equal right to participate in management and control</a:t>
            </a:r>
          </a:p>
          <a:p>
            <a:pPr lvl="1" eaLnBrk="1" hangingPunct="1"/>
            <a:r>
              <a:rPr lang="en-US" altLang="en-US" sz="2400" dirty="0" smtClean="0">
                <a:latin typeface="Georgia" pitchFamily="18" charset="0"/>
                <a:cs typeface="Georgia" pitchFamily="18" charset="0"/>
              </a:rPr>
              <a:t>Disagreements decided by majority of partners (#, not % owner)</a:t>
            </a:r>
          </a:p>
          <a:p>
            <a:pPr eaLnBrk="1" hangingPunct="1"/>
            <a:r>
              <a:rPr lang="en-US" altLang="en-US" sz="2800" dirty="0" smtClean="0">
                <a:latin typeface="Georgia" pitchFamily="18" charset="0"/>
                <a:cs typeface="Georgia" pitchFamily="18" charset="0"/>
              </a:rPr>
              <a:t>New partners can only be brought in with the consent of all partners</a:t>
            </a:r>
          </a:p>
          <a:p>
            <a:pPr eaLnBrk="1" hangingPunct="1"/>
            <a:r>
              <a:rPr lang="en-US" altLang="en-US" sz="2800" dirty="0" smtClean="0">
                <a:latin typeface="Georgia" pitchFamily="18" charset="0"/>
                <a:cs typeface="Georgia" pitchFamily="18" charset="0"/>
              </a:rPr>
              <a:t>Many other default terms</a:t>
            </a:r>
            <a:endParaRPr lang="en-US" altLang="en-US" sz="2800" dirty="0">
              <a:latin typeface="Georgia" pitchFamily="18" charset="0"/>
              <a:cs typeface="Georgia" pitchFamily="18" charset="0"/>
            </a:endParaRPr>
          </a:p>
          <a:p>
            <a:pPr marL="0" indent="0" eaLnBrk="1" hangingPunct="1">
              <a:buNone/>
            </a:pPr>
            <a:endParaRPr lang="en-US" altLang="en-US" sz="28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23</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smtClean="0">
                <a:latin typeface="Georgia" pitchFamily="18" charset="0"/>
                <a:cs typeface="Georgia" pitchFamily="18" charset="0"/>
              </a:rPr>
              <a:t>General Partnership Drawbacks</a:t>
            </a:r>
          </a:p>
        </p:txBody>
      </p:sp>
      <p:sp>
        <p:nvSpPr>
          <p:cNvPr id="15364" name="Content Placeholder 2"/>
          <p:cNvSpPr>
            <a:spLocks noGrp="1"/>
          </p:cNvSpPr>
          <p:nvPr>
            <p:ph idx="1"/>
          </p:nvPr>
        </p:nvSpPr>
        <p:spPr>
          <a:xfrm>
            <a:off x="446809" y="1295400"/>
            <a:ext cx="8229600" cy="4373562"/>
          </a:xfrm>
        </p:spPr>
        <p:txBody>
          <a:bodyPr/>
          <a:lstStyle/>
          <a:p>
            <a:pPr eaLnBrk="1" hangingPunct="1"/>
            <a:r>
              <a:rPr lang="en-US" altLang="en-US" sz="2800" dirty="0" smtClean="0">
                <a:latin typeface="Georgia" pitchFamily="18" charset="0"/>
                <a:cs typeface="Georgia" pitchFamily="18" charset="0"/>
              </a:rPr>
              <a:t>Still have unlimited liability – for everyone!</a:t>
            </a:r>
          </a:p>
          <a:p>
            <a:pPr eaLnBrk="1" hangingPunct="1"/>
            <a:r>
              <a:rPr lang="en-US" altLang="en-US" sz="2800" dirty="0" smtClean="0">
                <a:latin typeface="Georgia" pitchFamily="18" charset="0"/>
                <a:cs typeface="Georgia" pitchFamily="18" charset="0"/>
              </a:rPr>
              <a:t>Difficult to take on new partners</a:t>
            </a:r>
          </a:p>
          <a:p>
            <a:pPr eaLnBrk="1" hangingPunct="1"/>
            <a:r>
              <a:rPr lang="en-US" altLang="en-US" sz="2800" dirty="0" smtClean="0">
                <a:latin typeface="Georgia" pitchFamily="18" charset="0"/>
                <a:cs typeface="Georgia" pitchFamily="18" charset="0"/>
              </a:rPr>
              <a:t>Control issues with all partners being able to bind partnership</a:t>
            </a:r>
          </a:p>
          <a:p>
            <a:pPr eaLnBrk="1" hangingPunct="1"/>
            <a:r>
              <a:rPr lang="en-US" altLang="en-US" sz="2800" dirty="0" smtClean="0">
                <a:latin typeface="Georgia" pitchFamily="18" charset="0"/>
                <a:cs typeface="Georgia" pitchFamily="18" charset="0"/>
              </a:rPr>
              <a:t>Increased cost and complexity</a:t>
            </a:r>
          </a:p>
          <a:p>
            <a:pPr lvl="1" eaLnBrk="1" hangingPunct="1"/>
            <a:r>
              <a:rPr lang="en-US" altLang="en-US" sz="2400" dirty="0" smtClean="0">
                <a:latin typeface="Georgia" pitchFamily="18" charset="0"/>
                <a:cs typeface="Georgia" pitchFamily="18" charset="0"/>
              </a:rPr>
              <a:t>Partnership Agreement</a:t>
            </a:r>
          </a:p>
          <a:p>
            <a:pPr lvl="1" eaLnBrk="1" hangingPunct="1"/>
            <a:r>
              <a:rPr lang="en-US" altLang="en-US" sz="2400" dirty="0" smtClean="0">
                <a:latin typeface="Georgia" pitchFamily="18" charset="0"/>
                <a:cs typeface="Georgia" pitchFamily="18" charset="0"/>
              </a:rPr>
              <a:t>Typically separate tax return</a:t>
            </a:r>
            <a:endParaRPr lang="en-US" altLang="en-US" sz="2800" dirty="0">
              <a:latin typeface="Georgia" pitchFamily="18" charset="0"/>
              <a:cs typeface="Georgia" pitchFamily="18" charset="0"/>
            </a:endParaRPr>
          </a:p>
          <a:p>
            <a:pPr marL="342900" lvl="1" indent="-342900" eaLnBrk="1" hangingPunct="1">
              <a:buFont typeface="Arial" charset="0"/>
              <a:buChar char="•"/>
            </a:pPr>
            <a:r>
              <a:rPr lang="en-US" altLang="en-US" dirty="0" smtClean="0">
                <a:latin typeface="Georgia" pitchFamily="18" charset="0"/>
                <a:cs typeface="Georgia" pitchFamily="18" charset="0"/>
              </a:rPr>
              <a:t>Question: </a:t>
            </a:r>
            <a:r>
              <a:rPr lang="en-US" altLang="en-US" dirty="0">
                <a:latin typeface="Georgia" pitchFamily="18" charset="0"/>
                <a:cs typeface="Georgia" pitchFamily="18" charset="0"/>
              </a:rPr>
              <a:t>who </a:t>
            </a:r>
            <a:r>
              <a:rPr lang="en-US" altLang="en-US" dirty="0" smtClean="0">
                <a:latin typeface="Georgia" pitchFamily="18" charset="0"/>
                <a:cs typeface="Georgia" pitchFamily="18" charset="0"/>
              </a:rPr>
              <a:t>owns/controls </a:t>
            </a:r>
            <a:r>
              <a:rPr lang="en-US" altLang="en-US" dirty="0">
                <a:latin typeface="Georgia" pitchFamily="18" charset="0"/>
                <a:cs typeface="Georgia" pitchFamily="18" charset="0"/>
              </a:rPr>
              <a:t>IP developed for the </a:t>
            </a:r>
            <a:r>
              <a:rPr lang="en-US" altLang="en-US" dirty="0" smtClean="0">
                <a:latin typeface="Georgia" pitchFamily="18" charset="0"/>
                <a:cs typeface="Georgia" pitchFamily="18" charset="0"/>
              </a:rPr>
              <a:t>partnership?</a:t>
            </a:r>
            <a:endParaRPr lang="en-US" altLang="en-US" dirty="0">
              <a:latin typeface="Georgia" pitchFamily="18" charset="0"/>
              <a:cs typeface="Georgia" pitchFamily="18" charset="0"/>
            </a:endParaRPr>
          </a:p>
          <a:p>
            <a:pPr marL="0" indent="0" eaLnBrk="1" hangingPunct="1">
              <a:buNone/>
            </a:pPr>
            <a:endParaRPr lang="en-US" altLang="en-US" sz="28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24</a:t>
            </a:fld>
            <a:endParaRPr lang="en-US"/>
          </a:p>
        </p:txBody>
      </p:sp>
    </p:spTree>
    <p:extLst>
      <p:ext uri="{BB962C8B-B14F-4D97-AF65-F5344CB8AC3E}">
        <p14:creationId xmlns:p14="http://schemas.microsoft.com/office/powerpoint/2010/main" val="3671012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Partnership By Default</a:t>
            </a:r>
          </a:p>
        </p:txBody>
      </p:sp>
      <p:sp>
        <p:nvSpPr>
          <p:cNvPr id="15364" name="Content Placeholder 2"/>
          <p:cNvSpPr>
            <a:spLocks noGrp="1"/>
          </p:cNvSpPr>
          <p:nvPr>
            <p:ph idx="1"/>
          </p:nvPr>
        </p:nvSpPr>
        <p:spPr>
          <a:xfrm>
            <a:off x="457200" y="990600"/>
            <a:ext cx="8229600" cy="4800600"/>
          </a:xfrm>
        </p:spPr>
        <p:txBody>
          <a:bodyPr/>
          <a:lstStyle/>
          <a:p>
            <a:pPr eaLnBrk="1" hangingPunct="1"/>
            <a:r>
              <a:rPr lang="en-US" altLang="en-US" sz="2400" dirty="0" smtClean="0">
                <a:latin typeface="Georgia" pitchFamily="18" charset="0"/>
                <a:cs typeface="Georgia" pitchFamily="18" charset="0"/>
              </a:rPr>
              <a:t>You probably don’t want to be a general partnership</a:t>
            </a:r>
          </a:p>
          <a:p>
            <a:pPr eaLnBrk="1" hangingPunct="1"/>
            <a:r>
              <a:rPr lang="en-US" altLang="en-US" sz="2400" dirty="0" smtClean="0">
                <a:latin typeface="Georgia" pitchFamily="18" charset="0"/>
                <a:cs typeface="Georgia" pitchFamily="18" charset="0"/>
              </a:rPr>
              <a:t>But! Many startups fall into a general partnership structure without even knowing it </a:t>
            </a:r>
            <a:endParaRPr lang="en-US" altLang="en-US" sz="2400"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UPA SECTION </a:t>
            </a:r>
            <a:r>
              <a:rPr lang="en-US" altLang="en-US" sz="2000" dirty="0">
                <a:latin typeface="Georgia" pitchFamily="18" charset="0"/>
                <a:cs typeface="Georgia" pitchFamily="18" charset="0"/>
              </a:rPr>
              <a:t>202. FORMATION OF PARTNERSHIP.</a:t>
            </a:r>
          </a:p>
          <a:p>
            <a:pPr lvl="1" eaLnBrk="1" hangingPunct="1"/>
            <a:r>
              <a:rPr lang="en-US" altLang="en-US" sz="2000" dirty="0" smtClean="0">
                <a:latin typeface="Georgia" pitchFamily="18" charset="0"/>
                <a:cs typeface="Georgia" pitchFamily="18" charset="0"/>
              </a:rPr>
              <a:t>“…[T]he association </a:t>
            </a:r>
            <a:r>
              <a:rPr lang="en-US" altLang="en-US" sz="2000" dirty="0">
                <a:latin typeface="Georgia" pitchFamily="18" charset="0"/>
                <a:cs typeface="Georgia" pitchFamily="18" charset="0"/>
              </a:rPr>
              <a:t>of </a:t>
            </a:r>
            <a:r>
              <a:rPr lang="en-US" altLang="en-US" sz="2000" dirty="0" smtClean="0">
                <a:latin typeface="Georgia" pitchFamily="18" charset="0"/>
                <a:cs typeface="Georgia" pitchFamily="18" charset="0"/>
              </a:rPr>
              <a:t>two or </a:t>
            </a:r>
            <a:r>
              <a:rPr lang="en-US" altLang="en-US" sz="2000" dirty="0">
                <a:latin typeface="Georgia" pitchFamily="18" charset="0"/>
                <a:cs typeface="Georgia" pitchFamily="18" charset="0"/>
              </a:rPr>
              <a:t>more persons to carry on as co-owners a business for profit forms a </a:t>
            </a:r>
            <a:r>
              <a:rPr lang="en-US" altLang="en-US" sz="2000" dirty="0" smtClean="0">
                <a:latin typeface="Georgia" pitchFamily="18" charset="0"/>
                <a:cs typeface="Georgia" pitchFamily="18" charset="0"/>
              </a:rPr>
              <a:t>partnership, </a:t>
            </a:r>
            <a:r>
              <a:rPr lang="en-US" altLang="en-US" sz="2000" u="sng" dirty="0" smtClean="0">
                <a:latin typeface="Georgia" pitchFamily="18" charset="0"/>
                <a:cs typeface="Georgia" pitchFamily="18" charset="0"/>
              </a:rPr>
              <a:t>whether </a:t>
            </a:r>
            <a:r>
              <a:rPr lang="en-US" altLang="en-US" sz="2000" u="sng" dirty="0">
                <a:latin typeface="Georgia" pitchFamily="18" charset="0"/>
                <a:cs typeface="Georgia" pitchFamily="18" charset="0"/>
              </a:rPr>
              <a:t>or not the persons intend to form a partnership</a:t>
            </a:r>
            <a:r>
              <a:rPr lang="en-US" altLang="en-US" sz="2000" u="sng" dirty="0" smtClean="0">
                <a:latin typeface="Georgia" pitchFamily="18" charset="0"/>
                <a:cs typeface="Georgia" pitchFamily="18" charset="0"/>
              </a:rPr>
              <a:t>.”</a:t>
            </a:r>
            <a:endParaRPr lang="en-US" altLang="en-US" sz="2000" u="sng"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“A </a:t>
            </a:r>
            <a:r>
              <a:rPr lang="en-US" altLang="en-US" sz="2000" dirty="0">
                <a:latin typeface="Georgia" pitchFamily="18" charset="0"/>
                <a:cs typeface="Georgia" pitchFamily="18" charset="0"/>
              </a:rPr>
              <a:t>person who receives a share of the profits of a business </a:t>
            </a:r>
            <a:r>
              <a:rPr lang="en-US" altLang="en-US" sz="2000" dirty="0" smtClean="0">
                <a:latin typeface="Georgia" pitchFamily="18" charset="0"/>
                <a:cs typeface="Georgia" pitchFamily="18" charset="0"/>
              </a:rPr>
              <a:t>is presumed </a:t>
            </a:r>
            <a:r>
              <a:rPr lang="en-US" altLang="en-US" sz="2000" dirty="0">
                <a:latin typeface="Georgia" pitchFamily="18" charset="0"/>
                <a:cs typeface="Georgia" pitchFamily="18" charset="0"/>
              </a:rPr>
              <a:t>to be a partner in the business, unless the profits were received </a:t>
            </a:r>
            <a:r>
              <a:rPr lang="en-US" altLang="en-US" sz="2000" dirty="0" smtClean="0">
                <a:latin typeface="Georgia" pitchFamily="18" charset="0"/>
                <a:cs typeface="Georgia" pitchFamily="18" charset="0"/>
              </a:rPr>
              <a:t>in payment</a:t>
            </a:r>
            <a:r>
              <a:rPr lang="en-US" altLang="en-US" sz="2000" dirty="0">
                <a:latin typeface="Georgia" pitchFamily="18" charset="0"/>
                <a:cs typeface="Georgia" pitchFamily="18" charset="0"/>
              </a:rPr>
              <a:t>:</a:t>
            </a:r>
          </a:p>
          <a:p>
            <a:pPr lvl="1" eaLnBrk="1" hangingPunct="1"/>
            <a:r>
              <a:rPr lang="en-US" altLang="en-US" sz="2000" dirty="0" smtClean="0">
                <a:latin typeface="Georgia" pitchFamily="18" charset="0"/>
                <a:cs typeface="Georgia" pitchFamily="18" charset="0"/>
              </a:rPr>
              <a:t>of </a:t>
            </a:r>
            <a:r>
              <a:rPr lang="en-US" altLang="en-US" sz="2000" dirty="0">
                <a:latin typeface="Georgia" pitchFamily="18" charset="0"/>
                <a:cs typeface="Georgia" pitchFamily="18" charset="0"/>
              </a:rPr>
              <a:t>a debt by installments or otherwise;</a:t>
            </a:r>
          </a:p>
          <a:p>
            <a:pPr lvl="1" eaLnBrk="1" hangingPunct="1"/>
            <a:r>
              <a:rPr lang="en-US" altLang="en-US" sz="2000" dirty="0" smtClean="0">
                <a:latin typeface="Georgia" pitchFamily="18" charset="0"/>
                <a:cs typeface="Georgia" pitchFamily="18" charset="0"/>
              </a:rPr>
              <a:t>for </a:t>
            </a:r>
            <a:r>
              <a:rPr lang="en-US" altLang="en-US" sz="2000" dirty="0">
                <a:latin typeface="Georgia" pitchFamily="18" charset="0"/>
                <a:cs typeface="Georgia" pitchFamily="18" charset="0"/>
              </a:rPr>
              <a:t>services as an independent contractor or of wages or </a:t>
            </a:r>
            <a:r>
              <a:rPr lang="en-US" altLang="en-US" sz="2000" dirty="0" smtClean="0">
                <a:latin typeface="Georgia" pitchFamily="18" charset="0"/>
                <a:cs typeface="Georgia" pitchFamily="18" charset="0"/>
              </a:rPr>
              <a:t>other compensation </a:t>
            </a:r>
            <a:r>
              <a:rPr lang="en-US" altLang="en-US" sz="2000" dirty="0">
                <a:latin typeface="Georgia" pitchFamily="18" charset="0"/>
                <a:cs typeface="Georgia" pitchFamily="18" charset="0"/>
              </a:rPr>
              <a:t>to an employee;</a:t>
            </a:r>
          </a:p>
          <a:p>
            <a:pPr lvl="1" eaLnBrk="1" hangingPunct="1"/>
            <a:r>
              <a:rPr lang="en-US" altLang="en-US" sz="2000" dirty="0" smtClean="0">
                <a:latin typeface="Georgia" pitchFamily="18" charset="0"/>
                <a:cs typeface="Georgia" pitchFamily="18" charset="0"/>
              </a:rPr>
              <a:t>of rent</a:t>
            </a:r>
            <a:r>
              <a:rPr lang="en-US" altLang="en-US" sz="2000" dirty="0">
                <a:latin typeface="Georgia" pitchFamily="18" charset="0"/>
                <a:cs typeface="Georgia" pitchFamily="18" charset="0"/>
              </a:rPr>
              <a:t> </a:t>
            </a:r>
            <a:r>
              <a:rPr lang="en-US" altLang="en-US" sz="2000" dirty="0" smtClean="0">
                <a:latin typeface="Georgia" pitchFamily="18" charset="0"/>
                <a:cs typeface="Georgia" pitchFamily="18" charset="0"/>
              </a:rPr>
              <a:t>(or several other typically non-applicable things)</a:t>
            </a:r>
          </a:p>
          <a:p>
            <a:pPr marL="0" indent="0" eaLnBrk="1" hangingPunct="1">
              <a:buNone/>
            </a:pPr>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25</a:t>
            </a:fld>
            <a:endParaRPr lang="en-US"/>
          </a:p>
        </p:txBody>
      </p:sp>
    </p:spTree>
    <p:extLst>
      <p:ext uri="{BB962C8B-B14F-4D97-AF65-F5344CB8AC3E}">
        <p14:creationId xmlns:p14="http://schemas.microsoft.com/office/powerpoint/2010/main" val="1309381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Situational Hypotheticals</a:t>
            </a:r>
          </a:p>
        </p:txBody>
      </p:sp>
      <p:sp>
        <p:nvSpPr>
          <p:cNvPr id="15364" name="Content Placeholder 2"/>
          <p:cNvSpPr>
            <a:spLocks noGrp="1"/>
          </p:cNvSpPr>
          <p:nvPr>
            <p:ph idx="1"/>
          </p:nvPr>
        </p:nvSpPr>
        <p:spPr>
          <a:xfrm>
            <a:off x="457200" y="990600"/>
            <a:ext cx="8229600" cy="5365750"/>
          </a:xfrm>
        </p:spPr>
        <p:txBody>
          <a:bodyPr/>
          <a:lstStyle/>
          <a:p>
            <a:pPr eaLnBrk="1" hangingPunct="1"/>
            <a:r>
              <a:rPr lang="en-US" altLang="en-US" sz="2000" dirty="0" smtClean="0">
                <a:latin typeface="Georgia" pitchFamily="18" charset="0"/>
                <a:cs typeface="Georgia" pitchFamily="18" charset="0"/>
              </a:rPr>
              <a:t>You have the idea for an awesome internet service and ask your two classmates to help you work on it.  You are vague with regard to the structure of your arrangement, but there are e-mails wherein you mention that “we can all three make a lot of money” on the internet service.</a:t>
            </a:r>
            <a:endParaRPr lang="en-US" altLang="en-US" sz="2000" dirty="0">
              <a:latin typeface="Georgia" pitchFamily="18" charset="0"/>
              <a:cs typeface="Georgia" pitchFamily="18" charset="0"/>
            </a:endParaRPr>
          </a:p>
          <a:p>
            <a:pPr eaLnBrk="1" hangingPunct="1"/>
            <a:r>
              <a:rPr lang="en-US" altLang="en-US" sz="2000" dirty="0" smtClean="0">
                <a:latin typeface="Georgia" pitchFamily="18" charset="0"/>
                <a:cs typeface="Georgia" pitchFamily="18" charset="0"/>
              </a:rPr>
              <a:t>You work together to create an application and get it online and running.</a:t>
            </a:r>
          </a:p>
          <a:p>
            <a:pPr eaLnBrk="1" hangingPunct="1"/>
            <a:r>
              <a:rPr lang="en-US" altLang="en-US" sz="2000" dirty="0" smtClean="0">
                <a:latin typeface="Georgia" pitchFamily="18" charset="0"/>
                <a:cs typeface="Georgia" pitchFamily="18" charset="0"/>
              </a:rPr>
              <a:t>Situation 1 – Your classmates appear one day and mention that they are tired of working on the service and  have sold it to </a:t>
            </a:r>
            <a:r>
              <a:rPr lang="en-US" altLang="en-US" sz="2000" dirty="0" err="1" smtClean="0">
                <a:latin typeface="Georgia" pitchFamily="18" charset="0"/>
                <a:cs typeface="Georgia" pitchFamily="18" charset="0"/>
              </a:rPr>
              <a:t>EvilCorp</a:t>
            </a:r>
            <a:r>
              <a:rPr lang="en-US" altLang="en-US" sz="2000" dirty="0" smtClean="0">
                <a:latin typeface="Georgia" pitchFamily="18" charset="0"/>
                <a:cs typeface="Georgia" pitchFamily="18" charset="0"/>
              </a:rPr>
              <a:t> for $10,000 (an extremely low price) – here’s your $3,333.</a:t>
            </a:r>
          </a:p>
          <a:p>
            <a:pPr eaLnBrk="1" hangingPunct="1"/>
            <a:r>
              <a:rPr lang="en-US" altLang="en-US" sz="2000" dirty="0" smtClean="0">
                <a:latin typeface="Georgia" pitchFamily="18" charset="0"/>
                <a:cs typeface="Georgia" pitchFamily="18" charset="0"/>
              </a:rPr>
              <a:t>Situation 2 – Classmate #2 is a programming specialist and after the work is done, he asserts that he owns the entire internet service.</a:t>
            </a:r>
          </a:p>
          <a:p>
            <a:pPr eaLnBrk="1" hangingPunct="1"/>
            <a:r>
              <a:rPr lang="en-US" altLang="en-US" sz="2000" dirty="0" smtClean="0">
                <a:latin typeface="Georgia" pitchFamily="18" charset="0"/>
                <a:cs typeface="Georgia" pitchFamily="18" charset="0"/>
              </a:rPr>
              <a:t>Situation 3 – Classmate #3 files a patent application with regard to the internet service and does not list you or Classmate #2 as inventors.</a:t>
            </a:r>
          </a:p>
          <a:p>
            <a:pPr marL="0" indent="0" eaLnBrk="1" hangingPunct="1">
              <a:buNone/>
            </a:pPr>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26</a:t>
            </a:fld>
            <a:endParaRPr lang="en-US"/>
          </a:p>
        </p:txBody>
      </p:sp>
    </p:spTree>
    <p:extLst>
      <p:ext uri="{BB962C8B-B14F-4D97-AF65-F5344CB8AC3E}">
        <p14:creationId xmlns:p14="http://schemas.microsoft.com/office/powerpoint/2010/main" val="794450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Clarifying a Partnership</a:t>
            </a:r>
          </a:p>
        </p:txBody>
      </p:sp>
      <p:sp>
        <p:nvSpPr>
          <p:cNvPr id="15364" name="Content Placeholder 2"/>
          <p:cNvSpPr>
            <a:spLocks noGrp="1"/>
          </p:cNvSpPr>
          <p:nvPr>
            <p:ph idx="1"/>
          </p:nvPr>
        </p:nvSpPr>
        <p:spPr>
          <a:xfrm>
            <a:off x="457200" y="990600"/>
            <a:ext cx="8229600" cy="5365750"/>
          </a:xfrm>
        </p:spPr>
        <p:txBody>
          <a:bodyPr/>
          <a:lstStyle/>
          <a:p>
            <a:pPr eaLnBrk="1" hangingPunct="1"/>
            <a:r>
              <a:rPr lang="en-US" altLang="en-US" sz="2400" dirty="0" smtClean="0">
                <a:latin typeface="Georgia" pitchFamily="18" charset="0"/>
                <a:cs typeface="Georgia" pitchFamily="18" charset="0"/>
              </a:rPr>
              <a:t>Many times student entrepreneurs mistakenly feel that being vague about their arrangement is somehow to their benefit</a:t>
            </a:r>
          </a:p>
          <a:p>
            <a:pPr lvl="1" eaLnBrk="1" hangingPunct="1"/>
            <a:r>
              <a:rPr lang="en-US" altLang="en-US" sz="2000" dirty="0" smtClean="0">
                <a:latin typeface="Georgia" pitchFamily="18" charset="0"/>
                <a:cs typeface="Georgia" pitchFamily="18" charset="0"/>
              </a:rPr>
              <a:t>Almost always wrong – often leads to expensive complications</a:t>
            </a:r>
          </a:p>
          <a:p>
            <a:pPr lvl="1" eaLnBrk="1" hangingPunct="1"/>
            <a:r>
              <a:rPr lang="en-US" altLang="en-US" sz="2000" dirty="0">
                <a:latin typeface="Georgia" pitchFamily="18" charset="0"/>
                <a:cs typeface="Georgia" pitchFamily="18" charset="0"/>
              </a:rPr>
              <a:t>R</a:t>
            </a:r>
            <a:r>
              <a:rPr lang="en-US" altLang="en-US" sz="2000" dirty="0" smtClean="0">
                <a:latin typeface="Georgia" pitchFamily="18" charset="0"/>
                <a:cs typeface="Georgia" pitchFamily="18" charset="0"/>
              </a:rPr>
              <a:t>ecurring principles this semester are clarity and documentation</a:t>
            </a:r>
          </a:p>
          <a:p>
            <a:pPr eaLnBrk="1" hangingPunct="1"/>
            <a:r>
              <a:rPr lang="en-US" altLang="en-US" sz="2400" dirty="0" smtClean="0">
                <a:latin typeface="Georgia" pitchFamily="18" charset="0"/>
                <a:cs typeface="Georgia" pitchFamily="18" charset="0"/>
              </a:rPr>
              <a:t>How can you clarify the relationship?</a:t>
            </a:r>
          </a:p>
          <a:p>
            <a:pPr lvl="1" eaLnBrk="1" hangingPunct="1"/>
            <a:r>
              <a:rPr lang="en-US" altLang="en-US" sz="2000" dirty="0" smtClean="0">
                <a:latin typeface="Georgia" pitchFamily="18" charset="0"/>
                <a:cs typeface="Georgia" pitchFamily="18" charset="0"/>
              </a:rPr>
              <a:t>Awareness of </a:t>
            </a:r>
            <a:r>
              <a:rPr lang="en-US" altLang="en-US" sz="2000" dirty="0" err="1" smtClean="0">
                <a:latin typeface="Georgia" pitchFamily="18" charset="0"/>
                <a:cs typeface="Georgia" pitchFamily="18" charset="0"/>
              </a:rPr>
              <a:t>UPA</a:t>
            </a:r>
            <a:r>
              <a:rPr lang="en-US" altLang="en-US" sz="2000" dirty="0" smtClean="0">
                <a:latin typeface="Georgia" pitchFamily="18" charset="0"/>
                <a:cs typeface="Georgia" pitchFamily="18" charset="0"/>
              </a:rPr>
              <a:t> partnership default condition</a:t>
            </a:r>
          </a:p>
          <a:p>
            <a:pPr lvl="1" eaLnBrk="1" hangingPunct="1"/>
            <a:r>
              <a:rPr lang="en-US" altLang="en-US" sz="2000" dirty="0" smtClean="0">
                <a:latin typeface="Georgia" pitchFamily="18" charset="0"/>
                <a:cs typeface="Georgia" pitchFamily="18" charset="0"/>
              </a:rPr>
              <a:t>Classmates could be clarified as independent contractors</a:t>
            </a:r>
          </a:p>
          <a:p>
            <a:pPr lvl="1" eaLnBrk="1" hangingPunct="1"/>
            <a:r>
              <a:rPr lang="en-US" altLang="en-US" sz="2000" dirty="0" smtClean="0">
                <a:latin typeface="Georgia" pitchFamily="18" charset="0"/>
                <a:cs typeface="Georgia" pitchFamily="18" charset="0"/>
              </a:rPr>
              <a:t>Clarify parameters of partnership agreement - Examples</a:t>
            </a:r>
          </a:p>
          <a:p>
            <a:pPr lvl="2" eaLnBrk="1" hangingPunct="1"/>
            <a:r>
              <a:rPr lang="en-US" altLang="en-US" sz="2000" dirty="0" smtClean="0">
                <a:latin typeface="Georgia" pitchFamily="18" charset="0"/>
                <a:cs typeface="Georgia" pitchFamily="18" charset="0"/>
              </a:rPr>
              <a:t>All IP is property of partnership</a:t>
            </a:r>
          </a:p>
          <a:p>
            <a:pPr lvl="2" eaLnBrk="1" hangingPunct="1"/>
            <a:r>
              <a:rPr lang="en-US" altLang="en-US" sz="2000" dirty="0" smtClean="0">
                <a:latin typeface="Georgia" pitchFamily="18" charset="0"/>
                <a:cs typeface="Georgia" pitchFamily="18" charset="0"/>
              </a:rPr>
              <a:t>All decisions must be unanimous agreement of partners</a:t>
            </a:r>
          </a:p>
          <a:p>
            <a:pPr lvl="2" eaLnBrk="1" hangingPunct="1"/>
            <a:r>
              <a:rPr lang="en-US" altLang="en-US" sz="2000" dirty="0" smtClean="0">
                <a:latin typeface="Georgia" pitchFamily="18" charset="0"/>
                <a:cs typeface="Georgia" pitchFamily="18" charset="0"/>
              </a:rPr>
              <a:t>Only you can bind partnership/make deals</a:t>
            </a:r>
          </a:p>
          <a:p>
            <a:pPr lvl="2" eaLnBrk="1" hangingPunct="1"/>
            <a:r>
              <a:rPr lang="en-US" altLang="en-US" sz="2000" dirty="0" smtClean="0">
                <a:latin typeface="Georgia" pitchFamily="18" charset="0"/>
                <a:cs typeface="Georgia" pitchFamily="18" charset="0"/>
              </a:rPr>
              <a:t>Percentage ownership/profit of partners</a:t>
            </a:r>
          </a:p>
          <a:p>
            <a:pPr lvl="1"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27</a:t>
            </a:fld>
            <a:endParaRPr lang="en-US"/>
          </a:p>
        </p:txBody>
      </p:sp>
    </p:spTree>
    <p:extLst>
      <p:ext uri="{BB962C8B-B14F-4D97-AF65-F5344CB8AC3E}">
        <p14:creationId xmlns:p14="http://schemas.microsoft.com/office/powerpoint/2010/main" val="992522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- 1</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400" dirty="0" smtClean="0">
                <a:latin typeface="Georgia" pitchFamily="18" charset="0"/>
                <a:cs typeface="Georgia" pitchFamily="18" charset="0"/>
              </a:rPr>
              <a:t>Historically, general partnerships provided a vehicle for investors to work together, but had several undesirable aspects (most especially unlimited liability)</a:t>
            </a:r>
          </a:p>
          <a:p>
            <a:pPr eaLnBrk="1" hangingPunct="1"/>
            <a:r>
              <a:rPr lang="en-US" altLang="en-US" sz="2400" dirty="0" smtClean="0">
                <a:latin typeface="Georgia" pitchFamily="18" charset="0"/>
                <a:cs typeface="Georgia" pitchFamily="18" charset="0"/>
              </a:rPr>
              <a:t>Reaction – Petition legislature to create a new type of business entity that limits liability to the capital contributed to the entity rather than the personal assets of the shareholders</a:t>
            </a:r>
          </a:p>
          <a:p>
            <a:pPr lvl="1" eaLnBrk="1" hangingPunct="1"/>
            <a:r>
              <a:rPr lang="en-US" altLang="en-US" sz="2000" dirty="0" smtClean="0">
                <a:latin typeface="Georgia" pitchFamily="18" charset="0"/>
                <a:cs typeface="Georgia" pitchFamily="18" charset="0"/>
              </a:rPr>
              <a:t>Stimulates investment because investors get limited liability</a:t>
            </a:r>
          </a:p>
          <a:p>
            <a:pPr lvl="1" eaLnBrk="1" hangingPunct="1"/>
            <a:r>
              <a:rPr lang="en-US" altLang="en-US" sz="2000" dirty="0" smtClean="0">
                <a:latin typeface="Georgia" pitchFamily="18" charset="0"/>
                <a:cs typeface="Georgia" pitchFamily="18" charset="0"/>
              </a:rPr>
              <a:t>Corporation is a true separate legal entity/“person”</a:t>
            </a:r>
          </a:p>
          <a:p>
            <a:pPr lvl="1" eaLnBrk="1" hangingPunct="1"/>
            <a:r>
              <a:rPr lang="en-US" altLang="en-US" sz="2000" dirty="0" smtClean="0">
                <a:latin typeface="Georgia" pitchFamily="18" charset="0"/>
                <a:cs typeface="Georgia" pitchFamily="18" charset="0"/>
              </a:rPr>
              <a:t>Corporation acts through its agents such as CEO and officers</a:t>
            </a:r>
          </a:p>
          <a:p>
            <a:pPr lvl="1" eaLnBrk="1" hangingPunct="1"/>
            <a:r>
              <a:rPr lang="en-US" altLang="en-US" sz="2000" dirty="0" smtClean="0">
                <a:latin typeface="Georgia" pitchFamily="18" charset="0"/>
                <a:cs typeface="Georgia" pitchFamily="18" charset="0"/>
              </a:rPr>
              <a:t>Articles of Incorporation and Bylaws replace Partnership Agreement</a:t>
            </a:r>
          </a:p>
          <a:p>
            <a:pPr marL="457200" lvl="1" indent="0" eaLnBrk="1" hangingPunct="1">
              <a:buNone/>
            </a:pPr>
            <a:endParaRPr lang="en-US" altLang="en-US" sz="20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28</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- 2</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Owners are not necessarily operators</a:t>
            </a:r>
          </a:p>
          <a:p>
            <a:pPr lvl="1" eaLnBrk="1" hangingPunct="1"/>
            <a:r>
              <a:rPr lang="en-US" altLang="en-US" sz="2000" dirty="0" smtClean="0">
                <a:latin typeface="Georgia" pitchFamily="18" charset="0"/>
                <a:cs typeface="Georgia" pitchFamily="18" charset="0"/>
              </a:rPr>
              <a:t>Owners are “shareholders”</a:t>
            </a:r>
          </a:p>
          <a:p>
            <a:pPr lvl="1" eaLnBrk="1" hangingPunct="1"/>
            <a:r>
              <a:rPr lang="en-US" altLang="en-US" sz="2000" dirty="0" smtClean="0">
                <a:latin typeface="Georgia" pitchFamily="18" charset="0"/>
                <a:cs typeface="Georgia" pitchFamily="18" charset="0"/>
              </a:rPr>
              <a:t>Operators are corporate officers</a:t>
            </a:r>
          </a:p>
          <a:p>
            <a:pPr eaLnBrk="1" hangingPunct="1"/>
            <a:r>
              <a:rPr lang="en-US" altLang="en-US" sz="2400" dirty="0" smtClean="0">
                <a:latin typeface="Georgia" pitchFamily="18" charset="0"/>
                <a:cs typeface="Georgia" pitchFamily="18" charset="0"/>
              </a:rPr>
              <a:t>Shareholders elect a board of directors</a:t>
            </a:r>
          </a:p>
          <a:p>
            <a:pPr eaLnBrk="1" hangingPunct="1"/>
            <a:r>
              <a:rPr lang="en-US" altLang="en-US" sz="2400" dirty="0" smtClean="0">
                <a:latin typeface="Georgia" pitchFamily="18" charset="0"/>
                <a:cs typeface="Georgia" pitchFamily="18" charset="0"/>
              </a:rPr>
              <a:t>Board of directors appoints corporate officers</a:t>
            </a:r>
          </a:p>
          <a:p>
            <a:pPr lvl="1" eaLnBrk="1" hangingPunct="1"/>
            <a:r>
              <a:rPr lang="en-US" altLang="en-US" sz="2000" dirty="0" smtClean="0">
                <a:latin typeface="Georgia" pitchFamily="18" charset="0"/>
                <a:cs typeface="Georgia" pitchFamily="18" charset="0"/>
              </a:rPr>
              <a:t>May only appoint C-level in some cases</a:t>
            </a:r>
          </a:p>
          <a:p>
            <a:pPr eaLnBrk="1" hangingPunct="1"/>
            <a:r>
              <a:rPr lang="en-US" altLang="en-US" sz="2400" dirty="0" smtClean="0">
                <a:latin typeface="Georgia" pitchFamily="18" charset="0"/>
                <a:cs typeface="Georgia" pitchFamily="18" charset="0"/>
              </a:rPr>
              <a:t>Legislative creation of states and subject to that specific state’s provisions</a:t>
            </a:r>
          </a:p>
          <a:p>
            <a:pPr lvl="1" eaLnBrk="1" hangingPunct="1"/>
            <a:r>
              <a:rPr lang="en-US" altLang="en-US" sz="2000" dirty="0" smtClean="0">
                <a:latin typeface="Georgia" pitchFamily="18" charset="0"/>
                <a:cs typeface="Georgia" pitchFamily="18" charset="0"/>
              </a:rPr>
              <a:t>State provisions may benefit one of the three typical key interests: Shareholders, Management, Employees  </a:t>
            </a:r>
          </a:p>
          <a:p>
            <a:pPr lvl="1" eaLnBrk="1" hangingPunct="1"/>
            <a:r>
              <a:rPr lang="en-US" altLang="en-US" sz="2000" dirty="0" smtClean="0">
                <a:latin typeface="Georgia" pitchFamily="18" charset="0"/>
                <a:cs typeface="Georgia" pitchFamily="18" charset="0"/>
              </a:rPr>
              <a:t>Illinois corporation is different from a Delaware corporation</a:t>
            </a:r>
          </a:p>
          <a:p>
            <a:pPr lvl="1" eaLnBrk="1" hangingPunct="1"/>
            <a:r>
              <a:rPr lang="en-US" altLang="en-US" sz="2000" dirty="0" smtClean="0">
                <a:latin typeface="Georgia" pitchFamily="18" charset="0"/>
                <a:cs typeface="Georgia" pitchFamily="18" charset="0"/>
              </a:rPr>
              <a:t>Delaware law is the most friendly to Management</a:t>
            </a:r>
          </a:p>
          <a:p>
            <a:pPr lvl="2" eaLnBrk="1" hangingPunct="1"/>
            <a:r>
              <a:rPr lang="en-US" altLang="en-US" sz="1600" dirty="0" smtClean="0">
                <a:latin typeface="Georgia" pitchFamily="18" charset="0"/>
                <a:cs typeface="Georgia" pitchFamily="18" charset="0"/>
              </a:rPr>
              <a:t>About half the Fortune 500 are Delaware corporations</a:t>
            </a:r>
          </a:p>
          <a:p>
            <a:pPr eaLnBrk="1" hangingPunct="1"/>
            <a:endParaRPr lang="en-US" altLang="en-US" sz="2400" dirty="0">
              <a:latin typeface="Georgia" pitchFamily="18" charset="0"/>
              <a:cs typeface="Georgia" pitchFamily="18" charset="0"/>
            </a:endParaRPr>
          </a:p>
          <a:p>
            <a:pPr eaLnBrk="1" hangingPunct="1"/>
            <a:endParaRPr lang="en-US" altLang="en-US" sz="2400"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29</a:t>
            </a:fld>
            <a:endParaRPr lang="en-US"/>
          </a:p>
        </p:txBody>
      </p:sp>
    </p:spTree>
    <p:extLst>
      <p:ext uri="{BB962C8B-B14F-4D97-AF65-F5344CB8AC3E}">
        <p14:creationId xmlns:p14="http://schemas.microsoft.com/office/powerpoint/2010/main" val="14474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177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a:r>
              <a:rPr lang="en-US" altLang="en-US" sz="5400">
                <a:latin typeface="Georgia" pitchFamily="18" charset="0"/>
              </a:rPr>
              <a:t> </a:t>
            </a:r>
          </a:p>
        </p:txBody>
      </p:sp>
      <p:sp>
        <p:nvSpPr>
          <p:cNvPr id="6147" name="Rectangle 3"/>
          <p:cNvSpPr>
            <a:spLocks noGrp="1" noChangeArrowheads="1"/>
          </p:cNvSpPr>
          <p:nvPr>
            <p:ph type="title" idx="4294967295"/>
          </p:nvPr>
        </p:nvSpPr>
        <p:spPr>
          <a:xfrm>
            <a:off x="685800" y="177800"/>
            <a:ext cx="7772400" cy="762000"/>
          </a:xfrm>
        </p:spPr>
        <p:txBody>
          <a:bodyPr/>
          <a:lstStyle/>
          <a:p>
            <a:r>
              <a:rPr lang="en-US" altLang="en-US" smtClean="0">
                <a:latin typeface="Georgia" pitchFamily="18" charset="0"/>
                <a:cs typeface="Georgia" pitchFamily="18" charset="0"/>
              </a:rPr>
              <a:t>About Joe Barich</a:t>
            </a:r>
          </a:p>
        </p:txBody>
      </p:sp>
      <p:sp>
        <p:nvSpPr>
          <p:cNvPr id="6148" name="Rectangle 4"/>
          <p:cNvSpPr>
            <a:spLocks noGrp="1" noChangeArrowheads="1"/>
          </p:cNvSpPr>
          <p:nvPr>
            <p:ph type="body" idx="4294967295"/>
          </p:nvPr>
        </p:nvSpPr>
        <p:spPr>
          <a:xfrm>
            <a:off x="533400" y="939800"/>
            <a:ext cx="8229600" cy="5416550"/>
          </a:xfrm>
        </p:spPr>
        <p:txBody>
          <a:bodyPr/>
          <a:lstStyle/>
          <a:p>
            <a:pPr>
              <a:lnSpc>
                <a:spcPct val="110000"/>
              </a:lnSpc>
              <a:spcBef>
                <a:spcPct val="0"/>
              </a:spcBef>
            </a:pPr>
            <a:r>
              <a:rPr lang="en-US" altLang="en-US" sz="2400" dirty="0" smtClean="0">
                <a:latin typeface="Georgia" pitchFamily="18" charset="0"/>
                <a:cs typeface="Georgia" pitchFamily="18" charset="0"/>
              </a:rPr>
              <a:t>University of Illinois ECE grad – 94 BS, 96 MS</a:t>
            </a:r>
          </a:p>
          <a:p>
            <a:pPr>
              <a:lnSpc>
                <a:spcPct val="110000"/>
              </a:lnSpc>
              <a:spcBef>
                <a:spcPct val="0"/>
              </a:spcBef>
            </a:pPr>
            <a:r>
              <a:rPr lang="en-US" altLang="en-US" sz="2400" dirty="0" smtClean="0">
                <a:latin typeface="Georgia" pitchFamily="18" charset="0"/>
                <a:cs typeface="Georgia" pitchFamily="18" charset="0"/>
              </a:rPr>
              <a:t>More than 20 years as a Patent Attorney</a:t>
            </a:r>
          </a:p>
          <a:p>
            <a:pPr lvl="1">
              <a:lnSpc>
                <a:spcPct val="110000"/>
              </a:lnSpc>
              <a:spcBef>
                <a:spcPct val="0"/>
              </a:spcBef>
            </a:pPr>
            <a:r>
              <a:rPr lang="en-US" altLang="en-US" sz="2000" dirty="0" smtClean="0">
                <a:latin typeface="Georgia" pitchFamily="18" charset="0"/>
                <a:cs typeface="Georgia" pitchFamily="18" charset="0"/>
              </a:rPr>
              <a:t>15 Years at large, IP-specialty firm</a:t>
            </a:r>
          </a:p>
          <a:p>
            <a:pPr lvl="1">
              <a:lnSpc>
                <a:spcPct val="110000"/>
              </a:lnSpc>
              <a:spcBef>
                <a:spcPct val="0"/>
              </a:spcBef>
            </a:pPr>
            <a:r>
              <a:rPr lang="en-US" altLang="en-US" sz="2000" dirty="0" smtClean="0">
                <a:latin typeface="Georgia" pitchFamily="18" charset="0"/>
                <a:cs typeface="Georgia" pitchFamily="18" charset="0"/>
              </a:rPr>
              <a:t>Founded Barich IP Law Group in 2013</a:t>
            </a:r>
          </a:p>
          <a:p>
            <a:pPr lvl="1">
              <a:lnSpc>
                <a:spcPct val="110000"/>
              </a:lnSpc>
              <a:spcBef>
                <a:spcPct val="0"/>
              </a:spcBef>
            </a:pPr>
            <a:r>
              <a:rPr lang="en-US" altLang="en-US" sz="2000" i="1" dirty="0" smtClean="0">
                <a:latin typeface="Georgia" pitchFamily="18" charset="0"/>
                <a:cs typeface="Georgia" pitchFamily="18" charset="0"/>
              </a:rPr>
              <a:t>Illinois Super Lawyer, Illinois Rising Star</a:t>
            </a:r>
            <a:endParaRPr lang="en-US" altLang="en-US" sz="2000" dirty="0" smtClean="0">
              <a:latin typeface="Georgia" pitchFamily="18" charset="0"/>
              <a:cs typeface="Georgia" pitchFamily="18" charset="0"/>
            </a:endParaRPr>
          </a:p>
          <a:p>
            <a:pPr lvl="1">
              <a:lnSpc>
                <a:spcPct val="110000"/>
              </a:lnSpc>
              <a:spcBef>
                <a:spcPct val="0"/>
              </a:spcBef>
            </a:pPr>
            <a:r>
              <a:rPr lang="en-US" altLang="en-US" sz="2000" i="1" dirty="0" smtClean="0">
                <a:latin typeface="Georgia" pitchFamily="18" charset="0"/>
                <a:cs typeface="Georgia" pitchFamily="18" charset="0"/>
              </a:rPr>
              <a:t>Patent Buddy</a:t>
            </a:r>
            <a:r>
              <a:rPr lang="en-US" altLang="en-US" sz="2000" dirty="0" smtClean="0">
                <a:latin typeface="Georgia" pitchFamily="18" charset="0"/>
                <a:cs typeface="Georgia" pitchFamily="18" charset="0"/>
              </a:rPr>
              <a:t>® List of Top Patent Prosecutors (top 2%)</a:t>
            </a:r>
          </a:p>
          <a:p>
            <a:pPr>
              <a:lnSpc>
                <a:spcPct val="110000"/>
              </a:lnSpc>
              <a:spcBef>
                <a:spcPct val="0"/>
              </a:spcBef>
            </a:pPr>
            <a:r>
              <a:rPr lang="en-US" altLang="en-US" sz="2400" dirty="0" smtClean="0">
                <a:latin typeface="Georgia" pitchFamily="18" charset="0"/>
                <a:cs typeface="Georgia" pitchFamily="18" charset="0"/>
              </a:rPr>
              <a:t>Adjunct Professor, U of I College of Law</a:t>
            </a:r>
          </a:p>
          <a:p>
            <a:pPr lvl="1">
              <a:lnSpc>
                <a:spcPct val="110000"/>
              </a:lnSpc>
              <a:spcBef>
                <a:spcPct val="0"/>
              </a:spcBef>
            </a:pPr>
            <a:r>
              <a:rPr lang="en-US" altLang="en-US" sz="2000" dirty="0" smtClean="0">
                <a:latin typeface="Georgia" pitchFamily="18" charset="0"/>
                <a:cs typeface="Georgia" pitchFamily="18" charset="0"/>
              </a:rPr>
              <a:t>Patent Prosecution, Intro to IP, founded IP Clinic</a:t>
            </a:r>
          </a:p>
          <a:p>
            <a:pPr>
              <a:lnSpc>
                <a:spcPct val="110000"/>
              </a:lnSpc>
              <a:spcBef>
                <a:spcPct val="0"/>
              </a:spcBef>
            </a:pPr>
            <a:r>
              <a:rPr lang="en-US" altLang="en-US" sz="2400" dirty="0" smtClean="0">
                <a:latin typeface="Georgia" pitchFamily="18" charset="0"/>
                <a:cs typeface="Georgia" pitchFamily="18" charset="0"/>
              </a:rPr>
              <a:t>Lecturer in College of Engineering</a:t>
            </a:r>
          </a:p>
          <a:p>
            <a:pPr lvl="1">
              <a:lnSpc>
                <a:spcPct val="110000"/>
              </a:lnSpc>
              <a:spcBef>
                <a:spcPct val="0"/>
              </a:spcBef>
            </a:pPr>
            <a:r>
              <a:rPr lang="en-US" altLang="en-US" sz="2000" dirty="0" smtClean="0">
                <a:latin typeface="Georgia" pitchFamily="18" charset="0"/>
                <a:cs typeface="Georgia" pitchFamily="18" charset="0"/>
              </a:rPr>
              <a:t>Engineering Law, Startups: Inc., Funding, Contracts &amp; IP</a:t>
            </a:r>
          </a:p>
          <a:p>
            <a:pPr>
              <a:lnSpc>
                <a:spcPct val="110000"/>
              </a:lnSpc>
              <a:spcBef>
                <a:spcPct val="0"/>
              </a:spcBef>
            </a:pPr>
            <a:r>
              <a:rPr lang="en-US" altLang="en-US" sz="2400" dirty="0" smtClean="0">
                <a:latin typeface="Georgia" pitchFamily="18" charset="0"/>
                <a:cs typeface="Georgia" pitchFamily="18" charset="0"/>
              </a:rPr>
              <a:t>Notre Dame Executive MBA, Guest Lecturer on IP</a:t>
            </a:r>
          </a:p>
          <a:p>
            <a:pPr>
              <a:lnSpc>
                <a:spcPct val="110000"/>
              </a:lnSpc>
              <a:spcBef>
                <a:spcPct val="0"/>
              </a:spcBef>
            </a:pPr>
            <a:r>
              <a:rPr lang="en-US" altLang="en-US" sz="2400" dirty="0" smtClean="0">
                <a:latin typeface="Georgia" pitchFamily="18" charset="0"/>
                <a:cs typeface="Georgia" pitchFamily="18" charset="0"/>
              </a:rPr>
              <a:t>U. of Wisconsin, Masters of Engineering Management</a:t>
            </a:r>
          </a:p>
          <a:p>
            <a:pPr lvl="1">
              <a:lnSpc>
                <a:spcPct val="110000"/>
              </a:lnSpc>
              <a:spcBef>
                <a:spcPct val="0"/>
              </a:spcBef>
            </a:pPr>
            <a:r>
              <a:rPr lang="en-US" altLang="en-US" sz="2000" dirty="0" smtClean="0">
                <a:latin typeface="Georgia" pitchFamily="18" charset="0"/>
                <a:cs typeface="Georgia" pitchFamily="18" charset="0"/>
              </a:rPr>
              <a:t>Engineering Law</a:t>
            </a:r>
          </a:p>
        </p:txBody>
      </p:sp>
      <p:sp>
        <p:nvSpPr>
          <p:cNvPr id="6149" name="Footer Placeholder 1"/>
          <p:cNvSpPr>
            <a:spLocks noGrp="1"/>
          </p:cNvSpPr>
          <p:nvPr>
            <p:ph type="ftr" sz="quarter" idx="11"/>
          </p:nvPr>
        </p:nvSpPr>
        <p:spPr bwMode="auto">
          <a:xfrm>
            <a:off x="4419600" y="63944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170CE386-6C8A-41E7-BB4E-7C71310E3739}" type="slidenum">
              <a:rPr lang="en-US" smtClean="0"/>
              <a:pPr>
                <a:defRPr/>
              </a:pPr>
              <a:t>3</a:t>
            </a:fld>
            <a:endParaRPr lang="en-US"/>
          </a:p>
        </p:txBody>
      </p:sp>
    </p:spTree>
    <p:extLst>
      <p:ext uri="{BB962C8B-B14F-4D97-AF65-F5344CB8AC3E}">
        <p14:creationId xmlns:p14="http://schemas.microsoft.com/office/powerpoint/2010/main" val="36676344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Corporation - 3</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Articles of Incorporation are typically standardized by state</a:t>
            </a:r>
            <a:endParaRPr lang="en-US" altLang="en-US" sz="16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Bylaws are the specific operating rules for the company</a:t>
            </a:r>
            <a:endParaRPr lang="en-US" altLang="en-US" sz="2000" dirty="0" smtClean="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Amazing flexibility with regard to internal structure of corporation</a:t>
            </a:r>
          </a:p>
          <a:p>
            <a:pPr lvl="1" eaLnBrk="1" hangingPunct="1"/>
            <a:r>
              <a:rPr lang="en-US" altLang="en-US" sz="2000" dirty="0" smtClean="0">
                <a:latin typeface="Georgia" pitchFamily="18" charset="0"/>
                <a:cs typeface="Georgia" pitchFamily="18" charset="0"/>
              </a:rPr>
              <a:t>Number of directors, percentage ownership needed for certain actions, different classes of stock, etc.</a:t>
            </a:r>
          </a:p>
          <a:p>
            <a:pPr lvl="1" eaLnBrk="1" hangingPunct="1"/>
            <a:r>
              <a:rPr lang="en-US" altLang="en-US" sz="2000" dirty="0" smtClean="0">
                <a:latin typeface="Georgia" pitchFamily="18" charset="0"/>
                <a:cs typeface="Georgia" pitchFamily="18" charset="0"/>
              </a:rPr>
              <a:t>However, for startups, stick with simple, standard rules</a:t>
            </a:r>
          </a:p>
          <a:p>
            <a:pPr lvl="1" eaLnBrk="1" hangingPunct="1"/>
            <a:r>
              <a:rPr lang="en-US" altLang="en-US" sz="2000" dirty="0" smtClean="0">
                <a:latin typeface="Georgia" pitchFamily="18" charset="0"/>
                <a:cs typeface="Georgia" pitchFamily="18" charset="0"/>
              </a:rPr>
              <a:t>The articles and bylaws for corporation are usually prepared by an attorney</a:t>
            </a:r>
            <a:endParaRPr lang="en-US" altLang="en-US" sz="1600" dirty="0">
              <a:latin typeface="Georgia" pitchFamily="18" charset="0"/>
              <a:cs typeface="Georgia" pitchFamily="18" charset="0"/>
            </a:endParaRPr>
          </a:p>
          <a:p>
            <a:pPr eaLnBrk="1" hangingPunct="1"/>
            <a:endParaRPr lang="en-US" altLang="en-US" sz="2400"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30</a:t>
            </a:fld>
            <a:endParaRPr lang="en-US"/>
          </a:p>
        </p:txBody>
      </p:sp>
    </p:spTree>
    <p:extLst>
      <p:ext uri="{BB962C8B-B14F-4D97-AF65-F5344CB8AC3E}">
        <p14:creationId xmlns:p14="http://schemas.microsoft.com/office/powerpoint/2010/main" val="1491225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Types of Companies</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800" dirty="0">
                <a:latin typeface="Georgia" pitchFamily="18" charset="0"/>
                <a:cs typeface="Georgia" pitchFamily="18" charset="0"/>
              </a:rPr>
              <a:t>Three types of </a:t>
            </a:r>
            <a:r>
              <a:rPr lang="en-US" altLang="en-US" sz="2800" dirty="0" smtClean="0">
                <a:latin typeface="Georgia" pitchFamily="18" charset="0"/>
                <a:cs typeface="Georgia" pitchFamily="18" charset="0"/>
              </a:rPr>
              <a:t>companies</a:t>
            </a:r>
          </a:p>
          <a:p>
            <a:pPr lvl="1" eaLnBrk="1" hangingPunct="1"/>
            <a:r>
              <a:rPr lang="en-US" altLang="en-US" dirty="0" smtClean="0">
                <a:latin typeface="Georgia" pitchFamily="18" charset="0"/>
                <a:cs typeface="Georgia" pitchFamily="18" charset="0"/>
              </a:rPr>
              <a:t>C-</a:t>
            </a:r>
            <a:r>
              <a:rPr lang="en-US" altLang="en-US" dirty="0" err="1" smtClean="0">
                <a:latin typeface="Georgia" pitchFamily="18" charset="0"/>
                <a:cs typeface="Georgia" pitchFamily="18" charset="0"/>
              </a:rPr>
              <a:t>corp</a:t>
            </a:r>
            <a:endParaRPr lang="en-US" altLang="en-US" dirty="0" smtClean="0">
              <a:latin typeface="Georgia" pitchFamily="18" charset="0"/>
              <a:cs typeface="Georgia" pitchFamily="18" charset="0"/>
            </a:endParaRPr>
          </a:p>
          <a:p>
            <a:pPr lvl="1" eaLnBrk="1" hangingPunct="1"/>
            <a:r>
              <a:rPr lang="en-US" altLang="en-US" dirty="0" smtClean="0">
                <a:latin typeface="Georgia" pitchFamily="18" charset="0"/>
                <a:cs typeface="Georgia" pitchFamily="18" charset="0"/>
              </a:rPr>
              <a:t>S-</a:t>
            </a:r>
            <a:r>
              <a:rPr lang="en-US" altLang="en-US" dirty="0" err="1" smtClean="0">
                <a:latin typeface="Georgia" pitchFamily="18" charset="0"/>
                <a:cs typeface="Georgia" pitchFamily="18" charset="0"/>
              </a:rPr>
              <a:t>corp</a:t>
            </a:r>
            <a:endParaRPr lang="en-US" altLang="en-US" dirty="0" smtClean="0">
              <a:latin typeface="Georgia" pitchFamily="18" charset="0"/>
              <a:cs typeface="Georgia" pitchFamily="18" charset="0"/>
            </a:endParaRPr>
          </a:p>
          <a:p>
            <a:pPr lvl="1" eaLnBrk="1" hangingPunct="1"/>
            <a:r>
              <a:rPr lang="en-US" altLang="en-US" dirty="0" smtClean="0">
                <a:latin typeface="Georgia" pitchFamily="18" charset="0"/>
                <a:cs typeface="Georgia" pitchFamily="18" charset="0"/>
              </a:rPr>
              <a:t>Limited Liability </a:t>
            </a:r>
            <a:r>
              <a:rPr lang="en-US" altLang="en-US" u="sng" dirty="0" smtClean="0">
                <a:latin typeface="Georgia" pitchFamily="18" charset="0"/>
                <a:cs typeface="Georgia" pitchFamily="18" charset="0"/>
              </a:rPr>
              <a:t>Company</a:t>
            </a:r>
            <a:r>
              <a:rPr lang="en-US" altLang="en-US" dirty="0" smtClean="0">
                <a:latin typeface="Georgia" pitchFamily="18" charset="0"/>
                <a:cs typeface="Georgia" pitchFamily="18" charset="0"/>
              </a:rPr>
              <a:t> (LLC)</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31</a:t>
            </a:fld>
            <a:endParaRPr lang="en-US"/>
          </a:p>
        </p:txBody>
      </p:sp>
    </p:spTree>
    <p:extLst>
      <p:ext uri="{BB962C8B-B14F-4D97-AF65-F5344CB8AC3E}">
        <p14:creationId xmlns:p14="http://schemas.microsoft.com/office/powerpoint/2010/main" val="3672441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a:t>
            </a:r>
            <a:r>
              <a:rPr lang="en-US" altLang="en-US" sz="3600" dirty="0" err="1" smtClean="0">
                <a:latin typeface="Georgia" pitchFamily="18" charset="0"/>
                <a:cs typeface="Georgia" pitchFamily="18" charset="0"/>
              </a:rPr>
              <a:t>corp</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“Regular” corporation is C-</a:t>
            </a:r>
            <a:r>
              <a:rPr lang="en-US" altLang="en-US" sz="2400" dirty="0" err="1" smtClean="0">
                <a:latin typeface="Georgia" pitchFamily="18" charset="0"/>
                <a:cs typeface="Georgia" pitchFamily="18" charset="0"/>
              </a:rPr>
              <a:t>corp</a:t>
            </a:r>
            <a:endParaRPr lang="en-US" altLang="en-US" sz="24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Name comes from IRS taxation section – Section C</a:t>
            </a:r>
          </a:p>
          <a:p>
            <a:pPr lvl="1" eaLnBrk="1" hangingPunct="1"/>
            <a:r>
              <a:rPr lang="en-US" altLang="en-US" sz="2000" dirty="0" smtClean="0">
                <a:latin typeface="Georgia" pitchFamily="18" charset="0"/>
                <a:cs typeface="Georgia" pitchFamily="18" charset="0"/>
              </a:rPr>
              <a:t>No limitation on number of shareholders, foreign or domestic</a:t>
            </a:r>
          </a:p>
          <a:p>
            <a:pPr lvl="1" eaLnBrk="1" hangingPunct="1"/>
            <a:r>
              <a:rPr lang="en-US" altLang="en-US" sz="2000" dirty="0" smtClean="0">
                <a:latin typeface="Georgia" pitchFamily="18" charset="0"/>
                <a:cs typeface="Georgia" pitchFamily="18" charset="0"/>
              </a:rPr>
              <a:t>All distributions are taxed as dividends</a:t>
            </a:r>
          </a:p>
          <a:p>
            <a:pPr lvl="1" eaLnBrk="1" hangingPunct="1"/>
            <a:r>
              <a:rPr lang="en-US" altLang="en-US" sz="2000" dirty="0" smtClean="0">
                <a:latin typeface="Georgia" pitchFamily="18" charset="0"/>
                <a:cs typeface="Georgia" pitchFamily="18" charset="0"/>
              </a:rPr>
              <a:t>Can issue stock</a:t>
            </a:r>
          </a:p>
          <a:p>
            <a:pPr lvl="1" eaLnBrk="1" hangingPunct="1"/>
            <a:r>
              <a:rPr lang="en-US" altLang="en-US" sz="2000" dirty="0" smtClean="0">
                <a:latin typeface="Georgia" pitchFamily="18" charset="0"/>
                <a:cs typeface="Georgia" pitchFamily="18" charset="0"/>
              </a:rPr>
              <a:t>Can issue stock options</a:t>
            </a:r>
          </a:p>
          <a:p>
            <a:pPr lvl="1" eaLnBrk="1" hangingPunct="1"/>
            <a:r>
              <a:rPr lang="en-US" altLang="en-US" sz="2000" dirty="0" smtClean="0">
                <a:latin typeface="Georgia" pitchFamily="18" charset="0"/>
                <a:cs typeface="Georgia" pitchFamily="18" charset="0"/>
              </a:rPr>
              <a:t>Required if corporation is to be publically traded</a:t>
            </a:r>
          </a:p>
          <a:p>
            <a:pPr lvl="1" eaLnBrk="1" hangingPunct="1"/>
            <a:r>
              <a:rPr lang="en-US" altLang="en-US" sz="2000" dirty="0" smtClean="0">
                <a:latin typeface="Georgia" pitchFamily="18" charset="0"/>
                <a:cs typeface="Georgia" pitchFamily="18" charset="0"/>
              </a:rPr>
              <a:t>Extensive record-keeping requirements and corporate formalities must be observed</a:t>
            </a:r>
          </a:p>
          <a:p>
            <a:pPr lvl="1" eaLnBrk="1" hangingPunct="1"/>
            <a:r>
              <a:rPr lang="en-US" altLang="en-US" sz="2000" dirty="0" smtClean="0">
                <a:latin typeface="Georgia" pitchFamily="18" charset="0"/>
                <a:cs typeface="Georgia" pitchFamily="18" charset="0"/>
              </a:rPr>
              <a:t>Double taxation - Taxation of corporate profits and then tax dividends when distributed</a:t>
            </a:r>
          </a:p>
          <a:p>
            <a:pPr lvl="1" eaLnBrk="1" hangingPunct="1"/>
            <a:r>
              <a:rPr lang="en-US" altLang="en-US" sz="2000" dirty="0" smtClean="0">
                <a:latin typeface="Georgia" pitchFamily="18" charset="0"/>
                <a:cs typeface="Georgia" pitchFamily="18" charset="0"/>
              </a:rPr>
              <a:t>A C-</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is likely your destiny if your startup makes it to the big time</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32</a:t>
            </a:fld>
            <a:endParaRPr lang="en-US"/>
          </a:p>
        </p:txBody>
      </p:sp>
    </p:spTree>
    <p:extLst>
      <p:ext uri="{BB962C8B-B14F-4D97-AF65-F5344CB8AC3E}">
        <p14:creationId xmlns:p14="http://schemas.microsoft.com/office/powerpoint/2010/main" val="619031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“Closely-held” company</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Not all c-corps are publically traded</a:t>
            </a:r>
          </a:p>
          <a:p>
            <a:pPr eaLnBrk="1" hangingPunct="1"/>
            <a:r>
              <a:rPr lang="en-US" altLang="en-US" sz="2400" dirty="0" smtClean="0">
                <a:latin typeface="Georgia" pitchFamily="18" charset="0"/>
                <a:cs typeface="Georgia" pitchFamily="18" charset="0"/>
              </a:rPr>
              <a:t>A “closely held” company does not offer its shares to the public</a:t>
            </a:r>
          </a:p>
          <a:p>
            <a:pPr lvl="1" eaLnBrk="1" hangingPunct="1"/>
            <a:r>
              <a:rPr lang="en-US" altLang="en-US" sz="2000" dirty="0" smtClean="0">
                <a:latin typeface="Georgia" pitchFamily="18" charset="0"/>
                <a:cs typeface="Georgia" pitchFamily="18" charset="0"/>
              </a:rPr>
              <a:t>Could be any type of company, just not offering shares to public</a:t>
            </a:r>
          </a:p>
          <a:p>
            <a:pPr lvl="1" eaLnBrk="1" hangingPunct="1"/>
            <a:r>
              <a:rPr lang="en-US" altLang="en-US" sz="2000" dirty="0" smtClean="0">
                <a:latin typeface="Georgia" pitchFamily="18" charset="0"/>
                <a:cs typeface="Georgia" pitchFamily="18" charset="0"/>
              </a:rPr>
              <a:t>Also called “privately-held company”</a:t>
            </a:r>
          </a:p>
          <a:p>
            <a:pPr eaLnBrk="1" hangingPunct="1"/>
            <a:r>
              <a:rPr lang="en-US" altLang="en-US" sz="2400" dirty="0" smtClean="0">
                <a:latin typeface="Georgia" pitchFamily="18" charset="0"/>
                <a:cs typeface="Georgia" pitchFamily="18" charset="0"/>
              </a:rPr>
              <a:t>There are several large corporations that are closely held</a:t>
            </a:r>
          </a:p>
          <a:p>
            <a:pPr lvl="1" eaLnBrk="1" hangingPunct="1"/>
            <a:r>
              <a:rPr lang="en-US" altLang="en-US" sz="2000" dirty="0" smtClean="0">
                <a:latin typeface="Georgia" pitchFamily="18" charset="0"/>
                <a:cs typeface="Georgia" pitchFamily="18" charset="0"/>
              </a:rPr>
              <a:t>Cargill (110B)</a:t>
            </a:r>
          </a:p>
          <a:p>
            <a:pPr lvl="1" eaLnBrk="1" hangingPunct="1"/>
            <a:r>
              <a:rPr lang="en-US" altLang="en-US" sz="2000" dirty="0" smtClean="0">
                <a:latin typeface="Georgia" pitchFamily="18" charset="0"/>
                <a:cs typeface="Georgia" pitchFamily="18" charset="0"/>
              </a:rPr>
              <a:t>Koch Industries (98B)</a:t>
            </a:r>
          </a:p>
          <a:p>
            <a:pPr lvl="1" eaLnBrk="1" hangingPunct="1"/>
            <a:r>
              <a:rPr lang="en-US" altLang="en-US" sz="2000" dirty="0" smtClean="0">
                <a:latin typeface="Georgia" pitchFamily="18" charset="0"/>
                <a:cs typeface="Georgia" pitchFamily="18" charset="0"/>
              </a:rPr>
              <a:t>Mars</a:t>
            </a:r>
            <a:r>
              <a:rPr lang="en-US" altLang="en-US" sz="2000" dirty="0">
                <a:latin typeface="Georgia" pitchFamily="18" charset="0"/>
                <a:cs typeface="Georgia" pitchFamily="18" charset="0"/>
              </a:rPr>
              <a:t>, Inc. (27B</a:t>
            </a:r>
            <a:r>
              <a:rPr lang="en-US" altLang="en-US" sz="2000" dirty="0" smtClean="0">
                <a:latin typeface="Georgia" pitchFamily="18" charset="0"/>
                <a:cs typeface="Georgia" pitchFamily="18" charset="0"/>
              </a:rPr>
              <a:t>)</a:t>
            </a:r>
          </a:p>
          <a:p>
            <a:pPr lvl="1" eaLnBrk="1" hangingPunct="1"/>
            <a:r>
              <a:rPr lang="en-US" altLang="en-US" sz="2000" dirty="0" smtClean="0">
                <a:latin typeface="Georgia" pitchFamily="18" charset="0"/>
                <a:cs typeface="Georgia" pitchFamily="18" charset="0"/>
              </a:rPr>
              <a:t>HCA (Hospital Corporation of America) (27B)</a:t>
            </a:r>
          </a:p>
          <a:p>
            <a:pPr lvl="1" eaLnBrk="1" hangingPunct="1"/>
            <a:r>
              <a:rPr lang="en-US" altLang="en-US" sz="2000" dirty="0">
                <a:latin typeface="Georgia" pitchFamily="18" charset="0"/>
                <a:cs typeface="Georgia" pitchFamily="18" charset="0"/>
              </a:rPr>
              <a:t>Ernst &amp; Young (25B</a:t>
            </a:r>
            <a:r>
              <a:rPr lang="en-US" altLang="en-US" sz="2000" dirty="0" smtClean="0">
                <a:latin typeface="Georgia" pitchFamily="18" charset="0"/>
                <a:cs typeface="Georgia" pitchFamily="18" charset="0"/>
              </a:rPr>
              <a:t>)</a:t>
            </a:r>
            <a:endParaRPr lang="en-US" altLang="en-US" sz="20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33</a:t>
            </a:fld>
            <a:endParaRPr lang="en-US"/>
          </a:p>
        </p:txBody>
      </p:sp>
    </p:spTree>
    <p:extLst>
      <p:ext uri="{BB962C8B-B14F-4D97-AF65-F5344CB8AC3E}">
        <p14:creationId xmlns:p14="http://schemas.microsoft.com/office/powerpoint/2010/main" val="1112121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a:t>
            </a:r>
            <a:r>
              <a:rPr lang="en-US" altLang="en-US" sz="3600" dirty="0">
                <a:latin typeface="Georgia" pitchFamily="18" charset="0"/>
                <a:cs typeface="Georgia" pitchFamily="18" charset="0"/>
              </a:rPr>
              <a:t>C</a:t>
            </a:r>
            <a:r>
              <a:rPr lang="en-US" altLang="en-US" sz="3600" dirty="0" smtClean="0">
                <a:latin typeface="Georgia" pitchFamily="18" charset="0"/>
                <a:cs typeface="Georgia" pitchFamily="18" charset="0"/>
              </a:rPr>
              <a:t>orp</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More recent form of corporation</a:t>
            </a:r>
          </a:p>
          <a:p>
            <a:pPr lvl="1" eaLnBrk="1" hangingPunct="1"/>
            <a:r>
              <a:rPr lang="en-US" altLang="en-US" sz="2000" dirty="0" smtClean="0">
                <a:latin typeface="Georgia" pitchFamily="18" charset="0"/>
                <a:cs typeface="Georgia" pitchFamily="18" charset="0"/>
              </a:rPr>
              <a:t>“I really like the liability limitation of a c-</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but I don’t like the double taxation – I want to have flow-through tax treatment like a partnership!”</a:t>
            </a:r>
          </a:p>
          <a:p>
            <a:pPr lvl="1" eaLnBrk="1" hangingPunct="1"/>
            <a:r>
              <a:rPr lang="en-US" altLang="en-US" sz="2000" dirty="0" smtClean="0">
                <a:latin typeface="Georgia" pitchFamily="18" charset="0"/>
                <a:cs typeface="Georgia" pitchFamily="18" charset="0"/>
              </a:rPr>
              <a:t>“OK, but we are going to limit your shareholders to a maximum of 100 US residents.”</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name </a:t>
            </a:r>
            <a:r>
              <a:rPr lang="en-US" altLang="en-US" sz="2000" dirty="0">
                <a:latin typeface="Georgia" pitchFamily="18" charset="0"/>
                <a:cs typeface="Georgia" pitchFamily="18" charset="0"/>
              </a:rPr>
              <a:t>comes from IRS taxation section</a:t>
            </a:r>
          </a:p>
          <a:p>
            <a:pPr lvl="1" eaLnBrk="1" hangingPunct="1"/>
            <a:r>
              <a:rPr lang="en-US" altLang="en-US" sz="2000" dirty="0" smtClean="0">
                <a:latin typeface="Georgia" pitchFamily="18" charset="0"/>
                <a:cs typeface="Georgia" pitchFamily="18" charset="0"/>
              </a:rPr>
              <a:t>Maximum 100 US resident shareholders – people/trusts only</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No taxation at corporate level</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No stock options, can’t be publically traded</a:t>
            </a:r>
            <a:endParaRPr lang="en-US" altLang="en-US" sz="20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Still have  </a:t>
            </a:r>
            <a:r>
              <a:rPr lang="en-US" altLang="en-US" sz="2000" dirty="0">
                <a:latin typeface="Georgia" pitchFamily="18" charset="0"/>
                <a:cs typeface="Georgia" pitchFamily="18" charset="0"/>
              </a:rPr>
              <a:t>record-keeping requirements and corporate formalities must be observed</a:t>
            </a:r>
          </a:p>
          <a:p>
            <a:pPr lvl="1" eaLnBrk="1" hangingPunct="1"/>
            <a:r>
              <a:rPr lang="en-US" altLang="en-US" sz="2000" dirty="0" smtClean="0">
                <a:latin typeface="Georgia" pitchFamily="18" charset="0"/>
                <a:cs typeface="Georgia" pitchFamily="18" charset="0"/>
              </a:rPr>
              <a:t>OK for a time (cheaper, simpler), but a </a:t>
            </a:r>
            <a:r>
              <a:rPr lang="en-US" altLang="en-US" sz="2000" dirty="0">
                <a:latin typeface="Georgia" pitchFamily="18" charset="0"/>
                <a:cs typeface="Georgia" pitchFamily="18" charset="0"/>
              </a:rPr>
              <a:t>C-</a:t>
            </a:r>
            <a:r>
              <a:rPr lang="en-US" altLang="en-US" sz="2000" dirty="0" err="1">
                <a:latin typeface="Georgia" pitchFamily="18" charset="0"/>
                <a:cs typeface="Georgia" pitchFamily="18" charset="0"/>
              </a:rPr>
              <a:t>corp</a:t>
            </a:r>
            <a:r>
              <a:rPr lang="en-US" altLang="en-US" sz="2000" dirty="0">
                <a:latin typeface="Georgia" pitchFamily="18" charset="0"/>
                <a:cs typeface="Georgia" pitchFamily="18" charset="0"/>
              </a:rPr>
              <a:t> is likely your destiny if your startup makes it to the big </a:t>
            </a:r>
            <a:r>
              <a:rPr lang="en-US" altLang="en-US" sz="2000" dirty="0" smtClean="0">
                <a:latin typeface="Georgia" pitchFamily="18" charset="0"/>
                <a:cs typeface="Georgia" pitchFamily="18" charset="0"/>
              </a:rPr>
              <a:t>time</a:t>
            </a:r>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34</a:t>
            </a:fld>
            <a:endParaRPr lang="en-US"/>
          </a:p>
        </p:txBody>
      </p:sp>
    </p:spTree>
    <p:extLst>
      <p:ext uri="{BB962C8B-B14F-4D97-AF65-F5344CB8AC3E}">
        <p14:creationId xmlns:p14="http://schemas.microsoft.com/office/powerpoint/2010/main" val="619031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smtClean="0">
                <a:latin typeface="Georgia" pitchFamily="18" charset="0"/>
                <a:cs typeface="Georgia" pitchFamily="18" charset="0"/>
              </a:rPr>
              <a:t>Pro/Cons of an S-Corp</a:t>
            </a: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Pros</a:t>
            </a:r>
          </a:p>
          <a:p>
            <a:pPr lvl="1" eaLnBrk="1" hangingPunct="1"/>
            <a:r>
              <a:rPr lang="en-US" altLang="en-US" sz="2000" dirty="0" smtClean="0">
                <a:latin typeface="Georgia" pitchFamily="18" charset="0"/>
                <a:cs typeface="Georgia" pitchFamily="18" charset="0"/>
              </a:rPr>
              <a:t>Pass-through treatment of losses allows investors to deduct them</a:t>
            </a:r>
          </a:p>
          <a:p>
            <a:pPr lvl="1" eaLnBrk="1" hangingPunct="1"/>
            <a:r>
              <a:rPr lang="en-US" altLang="en-US" sz="2000" dirty="0" smtClean="0">
                <a:latin typeface="Georgia" pitchFamily="18" charset="0"/>
                <a:cs typeface="Georgia" pitchFamily="18" charset="0"/>
              </a:rPr>
              <a:t>Still have most other advantages of a c-</a:t>
            </a:r>
            <a:r>
              <a:rPr lang="en-US" altLang="en-US" sz="2000" dirty="0" err="1" smtClean="0">
                <a:latin typeface="Georgia" pitchFamily="18" charset="0"/>
                <a:cs typeface="Georgia" pitchFamily="18" charset="0"/>
              </a:rPr>
              <a:t>corp</a:t>
            </a:r>
            <a:endParaRPr lang="en-US" altLang="en-US" sz="2000" dirty="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Cons</a:t>
            </a:r>
          </a:p>
          <a:p>
            <a:pPr lvl="1" eaLnBrk="1" hangingPunct="1"/>
            <a:r>
              <a:rPr lang="en-US" altLang="en-US" sz="2000" dirty="0" smtClean="0">
                <a:latin typeface="Georgia" pitchFamily="18" charset="0"/>
                <a:cs typeface="Georgia" pitchFamily="18" charset="0"/>
              </a:rPr>
              <a:t>Limitations on investors</a:t>
            </a:r>
          </a:p>
          <a:p>
            <a:pPr lvl="1" eaLnBrk="1" hangingPunct="1"/>
            <a:r>
              <a:rPr lang="en-US" altLang="en-US" sz="2000" dirty="0" smtClean="0">
                <a:latin typeface="Georgia" pitchFamily="18" charset="0"/>
                <a:cs typeface="Georgia" pitchFamily="18" charset="0"/>
              </a:rPr>
              <a:t>Note: Many VCs are corporations, which can’t invest in S-corps</a:t>
            </a:r>
            <a:endParaRPr lang="en-US" altLang="en-US" sz="24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Note – can convert from c-</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to s-</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and </a:t>
            </a:r>
            <a:r>
              <a:rPr lang="en-US" altLang="en-US" sz="2400" i="1" dirty="0" smtClean="0">
                <a:latin typeface="Georgia" pitchFamily="18" charset="0"/>
                <a:cs typeface="Georgia" pitchFamily="18" charset="0"/>
              </a:rPr>
              <a:t>vice versa</a:t>
            </a:r>
            <a:r>
              <a:rPr lang="en-US" altLang="en-US" sz="2400" dirty="0" smtClean="0">
                <a:latin typeface="Georgia" pitchFamily="18" charset="0"/>
                <a:cs typeface="Georgia" pitchFamily="18" charset="0"/>
              </a:rPr>
              <a:t>, but may incur tax liability and accounting expense</a:t>
            </a:r>
          </a:p>
          <a:p>
            <a:pPr eaLnBrk="1" hangingPunct="1"/>
            <a:r>
              <a:rPr lang="en-US" altLang="en-US" sz="2400" dirty="0" smtClean="0">
                <a:latin typeface="Georgia" pitchFamily="18" charset="0"/>
                <a:cs typeface="Georgia" pitchFamily="18" charset="0"/>
              </a:rPr>
              <a:t>Bottom Line – typically only suitable in a pre-investment startup phase</a:t>
            </a:r>
            <a:endParaRPr lang="en-US" altLang="en-US" sz="24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35</a:t>
            </a:fld>
            <a:endParaRPr lang="en-US"/>
          </a:p>
        </p:txBody>
      </p:sp>
    </p:spTree>
    <p:extLst>
      <p:ext uri="{BB962C8B-B14F-4D97-AF65-F5344CB8AC3E}">
        <p14:creationId xmlns:p14="http://schemas.microsoft.com/office/powerpoint/2010/main" val="2500348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a:t>Limited Liability Company (LLC)</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Relatively recent legislative creation – most states passed laws allowing the creation of LLCs by 1996</a:t>
            </a:r>
          </a:p>
          <a:p>
            <a:pPr eaLnBrk="1" hangingPunct="1"/>
            <a:r>
              <a:rPr lang="en-US" altLang="en-US" sz="2000" dirty="0" smtClean="0">
                <a:latin typeface="Georgia" pitchFamily="18" charset="0"/>
                <a:cs typeface="Georgia" pitchFamily="18" charset="0"/>
              </a:rPr>
              <a:t>“I like the flow-though tax treatment of the S-</a:t>
            </a:r>
            <a:r>
              <a:rPr lang="en-US" altLang="en-US" sz="2000" dirty="0" err="1" smtClean="0">
                <a:latin typeface="Georgia" pitchFamily="18" charset="0"/>
                <a:cs typeface="Georgia" pitchFamily="18" charset="0"/>
              </a:rPr>
              <a:t>corp</a:t>
            </a:r>
            <a:r>
              <a:rPr lang="en-US" altLang="en-US" sz="2000" dirty="0" smtClean="0">
                <a:latin typeface="Georgia" pitchFamily="18" charset="0"/>
                <a:cs typeface="Georgia" pitchFamily="18" charset="0"/>
              </a:rPr>
              <a:t>, but I want to let non-US residents and corporations invest - and more than 100.  I also don’t like having to comply with corporate formalities.”</a:t>
            </a:r>
          </a:p>
          <a:p>
            <a:pPr eaLnBrk="1" hangingPunct="1"/>
            <a:r>
              <a:rPr lang="en-US" altLang="en-US" sz="2000" dirty="0" smtClean="0">
                <a:latin typeface="Georgia" pitchFamily="18" charset="0"/>
                <a:cs typeface="Georgia" pitchFamily="18" charset="0"/>
              </a:rPr>
              <a:t>“OK, we will let anyone invest and minimize the corporate formalities, but still only C-corps can offer shares to the public or offer stock options.”</a:t>
            </a:r>
          </a:p>
          <a:p>
            <a:pPr eaLnBrk="1" hangingPunct="1"/>
            <a:r>
              <a:rPr lang="en-US" altLang="en-US" sz="2000" dirty="0" smtClean="0">
                <a:latin typeface="Georgia" pitchFamily="18" charset="0"/>
                <a:cs typeface="Georgia" pitchFamily="18" charset="0"/>
              </a:rPr>
              <a:t>Corporate formalities often become just filing a one-page form each year and paying the fee</a:t>
            </a:r>
          </a:p>
          <a:p>
            <a:pPr eaLnBrk="1" hangingPunct="1"/>
            <a:r>
              <a:rPr lang="en-US" altLang="en-US" sz="2000" dirty="0" smtClean="0">
                <a:latin typeface="Georgia" pitchFamily="18" charset="0"/>
                <a:cs typeface="Georgia" pitchFamily="18" charset="0"/>
              </a:rPr>
              <a:t>Increased flexibility with regard to investment as compared to s-corps, and cheaper that s- or c-corps due to reduced corporate formalities</a:t>
            </a:r>
          </a:p>
          <a:p>
            <a:pPr lvl="1" eaLnBrk="1" hangingPunct="1"/>
            <a:r>
              <a:rPr lang="en-US" altLang="en-US" sz="2000" dirty="0" smtClean="0">
                <a:latin typeface="Georgia" pitchFamily="18" charset="0"/>
                <a:cs typeface="Georgia" pitchFamily="18" charset="0"/>
              </a:rPr>
              <a:t>Can convert </a:t>
            </a:r>
            <a:r>
              <a:rPr lang="en-US" altLang="en-US" sz="2000" dirty="0">
                <a:latin typeface="Georgia" pitchFamily="18" charset="0"/>
                <a:cs typeface="Georgia" pitchFamily="18" charset="0"/>
              </a:rPr>
              <a:t>from LLC to c-</a:t>
            </a:r>
            <a:r>
              <a:rPr lang="en-US" altLang="en-US" sz="2000" dirty="0" err="1">
                <a:latin typeface="Georgia" pitchFamily="18" charset="0"/>
                <a:cs typeface="Georgia" pitchFamily="18" charset="0"/>
              </a:rPr>
              <a:t>corp</a:t>
            </a:r>
            <a:r>
              <a:rPr lang="en-US" altLang="en-US" sz="2000" dirty="0">
                <a:latin typeface="Georgia" pitchFamily="18" charset="0"/>
                <a:cs typeface="Georgia" pitchFamily="18" charset="0"/>
              </a:rPr>
              <a:t> and </a:t>
            </a:r>
            <a:r>
              <a:rPr lang="en-US" altLang="en-US" sz="2000" i="1" dirty="0">
                <a:latin typeface="Georgia" pitchFamily="18" charset="0"/>
                <a:cs typeface="Georgia" pitchFamily="18" charset="0"/>
              </a:rPr>
              <a:t>vice versa</a:t>
            </a:r>
            <a:r>
              <a:rPr lang="en-US" altLang="en-US" sz="2000" dirty="0">
                <a:latin typeface="Georgia" pitchFamily="18" charset="0"/>
                <a:cs typeface="Georgia" pitchFamily="18" charset="0"/>
              </a:rPr>
              <a:t>, but may incur tax liability and accounting expense</a:t>
            </a: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36</a:t>
            </a:fld>
            <a:endParaRPr lang="en-US"/>
          </a:p>
        </p:txBody>
      </p:sp>
    </p:spTree>
    <p:extLst>
      <p:ext uri="{BB962C8B-B14F-4D97-AF65-F5344CB8AC3E}">
        <p14:creationId xmlns:p14="http://schemas.microsoft.com/office/powerpoint/2010/main" val="978372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92162"/>
          </a:xfrm>
        </p:spPr>
        <p:txBody>
          <a:bodyPr/>
          <a:lstStyle/>
          <a:p>
            <a:pPr eaLnBrk="1" hangingPunct="1"/>
            <a:r>
              <a:rPr lang="en-US" altLang="en-US" sz="3600" dirty="0" smtClean="0"/>
              <a:t>What’s Not to Like?</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066800"/>
            <a:ext cx="8229600" cy="5181600"/>
          </a:xfrm>
        </p:spPr>
        <p:txBody>
          <a:bodyPr/>
          <a:lstStyle/>
          <a:p>
            <a:pPr eaLnBrk="1" hangingPunct="1"/>
            <a:r>
              <a:rPr lang="en-US" altLang="en-US" sz="2400" dirty="0" smtClean="0">
                <a:latin typeface="Georgia" pitchFamily="18" charset="0"/>
                <a:cs typeface="Georgia" pitchFamily="18" charset="0"/>
              </a:rPr>
              <a:t>So what’s not to like about LLCs?</a:t>
            </a:r>
          </a:p>
          <a:p>
            <a:pPr lvl="1" eaLnBrk="1" hangingPunct="1"/>
            <a:r>
              <a:rPr lang="en-US" altLang="en-US" sz="2000" dirty="0" smtClean="0">
                <a:latin typeface="Georgia" pitchFamily="18" charset="0"/>
                <a:cs typeface="Georgia" pitchFamily="18" charset="0"/>
              </a:rPr>
              <a:t>Sometimes corporate formalities are desired by investors</a:t>
            </a:r>
          </a:p>
          <a:p>
            <a:pPr lvl="2" eaLnBrk="1" hangingPunct="1"/>
            <a:r>
              <a:rPr lang="en-US" altLang="en-US" sz="2000" dirty="0" smtClean="0">
                <a:latin typeface="Georgia" pitchFamily="18" charset="0"/>
                <a:cs typeface="Georgia" pitchFamily="18" charset="0"/>
              </a:rPr>
              <a:t>Sometimes better transparency, accountability, and/or investor participation with c-corps</a:t>
            </a:r>
          </a:p>
          <a:p>
            <a:pPr lvl="1" eaLnBrk="1" hangingPunct="1"/>
            <a:r>
              <a:rPr lang="en-US" altLang="en-US" sz="2000" dirty="0" smtClean="0">
                <a:latin typeface="Georgia" pitchFamily="18" charset="0"/>
                <a:cs typeface="Georgia" pitchFamily="18" charset="0"/>
              </a:rPr>
              <a:t>Can’t offer stock options – so it might be more difficult to attract employees</a:t>
            </a:r>
          </a:p>
          <a:p>
            <a:pPr lvl="1" eaLnBrk="1" hangingPunct="1"/>
            <a:r>
              <a:rPr lang="en-US" altLang="en-US" sz="2000" dirty="0" smtClean="0">
                <a:latin typeface="Georgia" pitchFamily="18" charset="0"/>
                <a:cs typeface="Georgia" pitchFamily="18" charset="0"/>
              </a:rPr>
              <a:t>Can’t go public – so it might be more difficult to attract employees and investors</a:t>
            </a:r>
          </a:p>
          <a:p>
            <a:pPr lvl="1" eaLnBrk="1" hangingPunct="1"/>
            <a:r>
              <a:rPr lang="en-US" altLang="en-US" sz="2000" dirty="0" smtClean="0">
                <a:latin typeface="Georgia" pitchFamily="18" charset="0"/>
                <a:cs typeface="Georgia" pitchFamily="18" charset="0"/>
              </a:rPr>
              <a:t>More established case law for c-corps than LLCs, which are sometimes treated more like partnerships than corporations in some contexts</a:t>
            </a:r>
          </a:p>
          <a:p>
            <a:pPr lvl="2" eaLnBrk="1" hangingPunct="1"/>
            <a:endParaRPr lang="en-US" altLang="en-US" sz="16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37</a:t>
            </a:fld>
            <a:endParaRPr lang="en-US"/>
          </a:p>
        </p:txBody>
      </p:sp>
    </p:spTree>
    <p:extLst>
      <p:ext uri="{BB962C8B-B14F-4D97-AF65-F5344CB8AC3E}">
        <p14:creationId xmlns:p14="http://schemas.microsoft.com/office/powerpoint/2010/main" val="3244105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lvl="1" eaLnBrk="1" hangingPunct="1"/>
            <a:r>
              <a:rPr lang="en-US" altLang="en-US" sz="3600" dirty="0" smtClean="0"/>
              <a:t>To LLC or not to LLC?</a:t>
            </a:r>
            <a:endParaRPr lang="en-US" altLang="en-US" sz="3600" dirty="0"/>
          </a:p>
        </p:txBody>
      </p:sp>
      <p:sp>
        <p:nvSpPr>
          <p:cNvPr id="15364" name="Content Placeholder 2"/>
          <p:cNvSpPr>
            <a:spLocks noGrp="1"/>
          </p:cNvSpPr>
          <p:nvPr>
            <p:ph idx="1"/>
          </p:nvPr>
        </p:nvSpPr>
        <p:spPr>
          <a:xfrm>
            <a:off x="457200" y="1143000"/>
            <a:ext cx="8229600" cy="4648200"/>
          </a:xfrm>
        </p:spPr>
        <p:txBody>
          <a:bodyPr/>
          <a:lstStyle/>
          <a:p>
            <a:pPr eaLnBrk="1" hangingPunct="1"/>
            <a:r>
              <a:rPr lang="en-US" altLang="en-US" sz="2800" dirty="0" smtClean="0">
                <a:latin typeface="Georgia" pitchFamily="18" charset="0"/>
                <a:cs typeface="Georgia" pitchFamily="18" charset="0"/>
              </a:rPr>
              <a:t>There have been large LLCs:</a:t>
            </a:r>
          </a:p>
          <a:p>
            <a:pPr lvl="1" eaLnBrk="1" hangingPunct="1"/>
            <a:r>
              <a:rPr lang="en-US" altLang="en-US" sz="2400" dirty="0">
                <a:latin typeface="Georgia" pitchFamily="18" charset="0"/>
                <a:cs typeface="Georgia" pitchFamily="18" charset="0"/>
              </a:rPr>
              <a:t>AOL </a:t>
            </a:r>
            <a:r>
              <a:rPr lang="en-US" altLang="en-US" sz="2400" dirty="0" smtClean="0">
                <a:latin typeface="Georgia" pitchFamily="18" charset="0"/>
                <a:cs typeface="Georgia" pitchFamily="18" charset="0"/>
              </a:rPr>
              <a:t>when owned </a:t>
            </a:r>
            <a:r>
              <a:rPr lang="en-US" altLang="en-US" sz="2400" dirty="0">
                <a:latin typeface="Georgia" pitchFamily="18" charset="0"/>
                <a:cs typeface="Georgia" pitchFamily="18" charset="0"/>
              </a:rPr>
              <a:t>by Time Warner from 2001 to </a:t>
            </a:r>
            <a:r>
              <a:rPr lang="en-US" altLang="en-US" sz="2400" dirty="0" smtClean="0">
                <a:latin typeface="Georgia" pitchFamily="18" charset="0"/>
                <a:cs typeface="Georgia" pitchFamily="18" charset="0"/>
              </a:rPr>
              <a:t>2008</a:t>
            </a:r>
          </a:p>
          <a:p>
            <a:pPr lvl="1" eaLnBrk="1" hangingPunct="1"/>
            <a:r>
              <a:rPr lang="en-US" altLang="en-US" sz="2400" dirty="0" smtClean="0">
                <a:latin typeface="Georgia" pitchFamily="18" charset="0"/>
                <a:cs typeface="Georgia" pitchFamily="18" charset="0"/>
              </a:rPr>
              <a:t>BMW’s U.S. </a:t>
            </a:r>
            <a:r>
              <a:rPr lang="en-US" altLang="en-US" sz="2400" dirty="0">
                <a:latin typeface="Georgia" pitchFamily="18" charset="0"/>
                <a:cs typeface="Georgia" pitchFamily="18" charset="0"/>
              </a:rPr>
              <a:t>subsidiary, BMW of North America, </a:t>
            </a:r>
            <a:r>
              <a:rPr lang="en-US" altLang="en-US" sz="2400" dirty="0" smtClean="0">
                <a:latin typeface="Georgia" pitchFamily="18" charset="0"/>
                <a:cs typeface="Georgia" pitchFamily="18" charset="0"/>
              </a:rPr>
              <a:t>LLC </a:t>
            </a:r>
          </a:p>
          <a:p>
            <a:pPr lvl="1" eaLnBrk="1" hangingPunct="1"/>
            <a:r>
              <a:rPr lang="en-US" altLang="en-US" sz="2400" dirty="0" smtClean="0">
                <a:latin typeface="Georgia" pitchFamily="18" charset="0"/>
                <a:cs typeface="Georgia" pitchFamily="18" charset="0"/>
              </a:rPr>
              <a:t>Chrysler the auto </a:t>
            </a:r>
            <a:r>
              <a:rPr lang="en-US" altLang="en-US" sz="2400" dirty="0">
                <a:latin typeface="Georgia" pitchFamily="18" charset="0"/>
                <a:cs typeface="Georgia" pitchFamily="18" charset="0"/>
              </a:rPr>
              <a:t>industry </a:t>
            </a:r>
            <a:r>
              <a:rPr lang="en-US" altLang="en-US" sz="2400" dirty="0" smtClean="0">
                <a:latin typeface="Georgia" pitchFamily="18" charset="0"/>
                <a:cs typeface="Georgia" pitchFamily="18" charset="0"/>
              </a:rPr>
              <a:t>bailout, </a:t>
            </a:r>
            <a:r>
              <a:rPr lang="en-US" altLang="en-US" sz="2400" dirty="0">
                <a:latin typeface="Georgia" pitchFamily="18" charset="0"/>
                <a:cs typeface="Georgia" pitchFamily="18" charset="0"/>
              </a:rPr>
              <a:t>with a majority stake held by Fiat </a:t>
            </a:r>
            <a:r>
              <a:rPr lang="en-US" altLang="en-US" sz="2400" dirty="0" err="1">
                <a:latin typeface="Georgia" pitchFamily="18" charset="0"/>
                <a:cs typeface="Georgia" pitchFamily="18" charset="0"/>
              </a:rPr>
              <a:t>S.p.A</a:t>
            </a:r>
            <a:r>
              <a:rPr lang="en-US" altLang="en-US" sz="2400" dirty="0" smtClean="0">
                <a:latin typeface="Georgia" pitchFamily="18" charset="0"/>
                <a:cs typeface="Georgia" pitchFamily="18" charset="0"/>
              </a:rPr>
              <a:t>.</a:t>
            </a:r>
          </a:p>
          <a:p>
            <a:pPr eaLnBrk="1" hangingPunct="1"/>
            <a:r>
              <a:rPr lang="en-US" altLang="en-US" sz="2400" dirty="0" smtClean="0">
                <a:latin typeface="Georgia" pitchFamily="18" charset="0"/>
                <a:cs typeface="Georgia" pitchFamily="18" charset="0"/>
              </a:rPr>
              <a:t>If you are looking for a cheap, uncomplicated step up from an unintentional partnership, LLCs can be helpful</a:t>
            </a:r>
          </a:p>
          <a:p>
            <a:pPr eaLnBrk="1" hangingPunct="1"/>
            <a:r>
              <a:rPr lang="en-US" altLang="en-US" sz="2400" dirty="0" smtClean="0">
                <a:latin typeface="Georgia" pitchFamily="18" charset="0"/>
                <a:cs typeface="Georgia" pitchFamily="18" charset="0"/>
              </a:rPr>
              <a:t>However, as you grow, you will likely be transitioning to a c-</a:t>
            </a:r>
            <a:r>
              <a:rPr lang="en-US" altLang="en-US" sz="2400" dirty="0" err="1" smtClean="0">
                <a:latin typeface="Georgia" pitchFamily="18" charset="0"/>
                <a:cs typeface="Georgia" pitchFamily="18" charset="0"/>
              </a:rPr>
              <a:t>corp</a:t>
            </a:r>
            <a:endParaRPr lang="en-US" altLang="en-US" sz="2400" dirty="0" smtClean="0">
              <a:latin typeface="Georgia" pitchFamily="18" charset="0"/>
              <a:cs typeface="Georgia" pitchFamily="18" charset="0"/>
            </a:endParaRPr>
          </a:p>
          <a:p>
            <a:pPr eaLnBrk="1" hangingPunct="1"/>
            <a:r>
              <a:rPr lang="en-US" altLang="en-US" sz="2400" dirty="0" smtClean="0">
                <a:latin typeface="Georgia" pitchFamily="18" charset="0"/>
                <a:cs typeface="Georgia" pitchFamily="18" charset="0"/>
              </a:rPr>
              <a:t>If you are growing quickly or want to be able to offer stock options, then you can start out as a c-</a:t>
            </a:r>
            <a:r>
              <a:rPr lang="en-US" altLang="en-US" sz="2400" dirty="0" err="1" smtClean="0">
                <a:latin typeface="Georgia" pitchFamily="18" charset="0"/>
                <a:cs typeface="Georgia" pitchFamily="18" charset="0"/>
              </a:rPr>
              <a:t>corp</a:t>
            </a:r>
            <a:endParaRPr lang="en-US" altLang="en-US" sz="2400" dirty="0" smtClean="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38</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563562"/>
          </a:xfrm>
        </p:spPr>
        <p:txBody>
          <a:bodyPr/>
          <a:lstStyle/>
          <a:p>
            <a:pPr eaLnBrk="1" hangingPunct="1"/>
            <a:r>
              <a:rPr lang="en-US" altLang="en-US" sz="3600" dirty="0" smtClean="0">
                <a:latin typeface="Georgia" pitchFamily="18" charset="0"/>
                <a:cs typeface="Georgia" pitchFamily="18" charset="0"/>
              </a:rPr>
              <a:t>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2074317"/>
              </p:ext>
            </p:extLst>
          </p:nvPr>
        </p:nvGraphicFramePr>
        <p:xfrm>
          <a:off x="1066801" y="1066800"/>
          <a:ext cx="7162800" cy="4724399"/>
        </p:xfrm>
        <a:graphic>
          <a:graphicData uri="http://schemas.openxmlformats.org/drawingml/2006/table">
            <a:tbl>
              <a:tblPr/>
              <a:tblGrid>
                <a:gridCol w="2091219"/>
                <a:gridCol w="1617483"/>
                <a:gridCol w="1617483"/>
                <a:gridCol w="1836615"/>
              </a:tblGrid>
              <a:tr h="363687">
                <a:tc>
                  <a:txBody>
                    <a:bodyPr/>
                    <a:lstStyle/>
                    <a:p>
                      <a:pPr algn="l">
                        <a:lnSpc>
                          <a:spcPct val="115000"/>
                        </a:lnSpc>
                      </a:pPr>
                      <a:endParaRPr lang="en-US" sz="1800"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C-Corp</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S-Corp</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LLC</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Limited Liability</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Double Taxation</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Max Number of Shareholders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None</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100</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None</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Non-US resident ownership</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Ownership by businesses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Publically traded</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smtClean="0">
                          <a:solidFill>
                            <a:srgbClr val="000000"/>
                          </a:solidFill>
                          <a:effectLst/>
                          <a:latin typeface="Times New Roman"/>
                          <a:ea typeface="Calibri"/>
                          <a:cs typeface="Times New Roman"/>
                        </a:rPr>
                        <a:t>No</a:t>
                      </a:r>
                      <a:endParaRPr lang="en-US" sz="1800" dirty="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687">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Stock Options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No</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91">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Corporate Formalities</a:t>
                      </a:r>
                      <a:endParaRPr lang="en-US" sz="180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a:solidFill>
                            <a:srgbClr val="000000"/>
                          </a:solidFill>
                          <a:effectLst/>
                          <a:latin typeface="Times New Roman"/>
                          <a:ea typeface="Calibri"/>
                          <a:cs typeface="Times New Roman"/>
                        </a:rPr>
                        <a:t>Yes</a:t>
                      </a:r>
                      <a:endParaRPr lang="en-US" sz="1800">
                        <a:effectLst/>
                        <a:latin typeface="Times New Roman"/>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kern="1200" dirty="0">
                          <a:solidFill>
                            <a:srgbClr val="000000"/>
                          </a:solidFill>
                          <a:effectLst/>
                          <a:latin typeface="Times New Roman"/>
                          <a:ea typeface="Calibri"/>
                          <a:cs typeface="Times New Roman"/>
                        </a:rPr>
                        <a:t>Minimal</a:t>
                      </a:r>
                      <a:endParaRPr lang="en-US" sz="1800" dirty="0">
                        <a:effectLst/>
                        <a:latin typeface="Times New Roman"/>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687513" y="203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687513" y="1909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39</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7171" name="Title 1"/>
          <p:cNvSpPr>
            <a:spLocks noGrp="1"/>
          </p:cNvSpPr>
          <p:nvPr>
            <p:ph type="title" idx="4294967295"/>
          </p:nvPr>
        </p:nvSpPr>
        <p:spPr>
          <a:xfrm>
            <a:off x="457200" y="274638"/>
            <a:ext cx="8229600" cy="868362"/>
          </a:xfrm>
        </p:spPr>
        <p:txBody>
          <a:bodyPr/>
          <a:lstStyle/>
          <a:p>
            <a:pPr eaLnBrk="1" hangingPunct="1"/>
            <a:r>
              <a:rPr lang="en-US" altLang="en-US" smtClean="0">
                <a:latin typeface="Georgia" pitchFamily="18" charset="0"/>
                <a:cs typeface="Georgia" pitchFamily="18" charset="0"/>
              </a:rPr>
              <a:t>Class Mechanics</a:t>
            </a:r>
          </a:p>
        </p:txBody>
      </p:sp>
      <p:sp>
        <p:nvSpPr>
          <p:cNvPr id="7172" name="Content Placeholder 2"/>
          <p:cNvSpPr>
            <a:spLocks noGrp="1"/>
          </p:cNvSpPr>
          <p:nvPr>
            <p:ph idx="4294967295"/>
          </p:nvPr>
        </p:nvSpPr>
        <p:spPr>
          <a:xfrm>
            <a:off x="457200" y="990600"/>
            <a:ext cx="8534400" cy="5181600"/>
          </a:xfrm>
        </p:spPr>
        <p:txBody>
          <a:bodyPr/>
          <a:lstStyle/>
          <a:p>
            <a:pPr eaLnBrk="1" hangingPunct="1">
              <a:lnSpc>
                <a:spcPct val="90000"/>
              </a:lnSpc>
            </a:pPr>
            <a:r>
              <a:rPr lang="en-US" altLang="en-US" sz="2800" dirty="0" smtClean="0">
                <a:latin typeface="Georgia" pitchFamily="18" charset="0"/>
                <a:cs typeface="Georgia" pitchFamily="18" charset="0"/>
              </a:rPr>
              <a:t>Syllabus</a:t>
            </a:r>
          </a:p>
          <a:p>
            <a:pPr eaLnBrk="1" hangingPunct="1">
              <a:lnSpc>
                <a:spcPct val="90000"/>
              </a:lnSpc>
            </a:pPr>
            <a:r>
              <a:rPr lang="en-US" altLang="en-US" sz="2800" dirty="0" smtClean="0">
                <a:latin typeface="Georgia" pitchFamily="18" charset="0"/>
                <a:cs typeface="Georgia" pitchFamily="18" charset="0"/>
              </a:rPr>
              <a:t>14 class meetings – </a:t>
            </a:r>
          </a:p>
          <a:p>
            <a:pPr lvl="1" eaLnBrk="1" hangingPunct="1">
              <a:lnSpc>
                <a:spcPct val="90000"/>
              </a:lnSpc>
            </a:pPr>
            <a:r>
              <a:rPr lang="en-US" altLang="en-US" sz="2400" dirty="0" smtClean="0">
                <a:latin typeface="Georgia" pitchFamily="18" charset="0"/>
                <a:cs typeface="Georgia" pitchFamily="18" charset="0"/>
              </a:rPr>
              <a:t>5 min “half time” around halfway through</a:t>
            </a:r>
          </a:p>
          <a:p>
            <a:pPr eaLnBrk="1" hangingPunct="1">
              <a:lnSpc>
                <a:spcPct val="90000"/>
              </a:lnSpc>
            </a:pPr>
            <a:r>
              <a:rPr lang="en-US" altLang="en-US" sz="2800" dirty="0" smtClean="0">
                <a:latin typeface="Georgia" pitchFamily="18" charset="0"/>
                <a:cs typeface="Georgia" pitchFamily="18" charset="0"/>
              </a:rPr>
              <a:t>Office Hours</a:t>
            </a:r>
          </a:p>
          <a:p>
            <a:pPr lvl="1" eaLnBrk="1" hangingPunct="1">
              <a:lnSpc>
                <a:spcPct val="90000"/>
              </a:lnSpc>
            </a:pPr>
            <a:r>
              <a:rPr lang="en-US" altLang="en-US" sz="2400" dirty="0" smtClean="0">
                <a:latin typeface="Georgia" pitchFamily="18" charset="0"/>
                <a:cs typeface="Georgia" pitchFamily="18" charset="0"/>
              </a:rPr>
              <a:t>After class or by phone</a:t>
            </a:r>
          </a:p>
          <a:p>
            <a:pPr lvl="1" eaLnBrk="1" hangingPunct="1">
              <a:lnSpc>
                <a:spcPct val="90000"/>
              </a:lnSpc>
            </a:pPr>
            <a:r>
              <a:rPr lang="en-US" altLang="en-US" sz="2400" dirty="0" smtClean="0">
                <a:latin typeface="Georgia" pitchFamily="18" charset="0"/>
                <a:cs typeface="Georgia" pitchFamily="18" charset="0"/>
              </a:rPr>
              <a:t>Answers may be shared with the class</a:t>
            </a:r>
          </a:p>
          <a:p>
            <a:pPr eaLnBrk="1" hangingPunct="1">
              <a:lnSpc>
                <a:spcPct val="90000"/>
              </a:lnSpc>
            </a:pPr>
            <a:r>
              <a:rPr lang="en-US" altLang="en-US" sz="2800" dirty="0" smtClean="0">
                <a:latin typeface="Georgia" pitchFamily="18" charset="0"/>
                <a:cs typeface="Georgia" pitchFamily="18" charset="0"/>
              </a:rPr>
              <a:t>Required reading</a:t>
            </a:r>
          </a:p>
          <a:p>
            <a:pPr lvl="1" eaLnBrk="1" hangingPunct="1">
              <a:lnSpc>
                <a:spcPct val="90000"/>
              </a:lnSpc>
            </a:pPr>
            <a:r>
              <a:rPr lang="en-US" altLang="en-US" sz="2400" dirty="0" err="1" smtClean="0">
                <a:latin typeface="Georgia" pitchFamily="18" charset="0"/>
                <a:cs typeface="Georgia" pitchFamily="18" charset="0"/>
              </a:rPr>
              <a:t>Coursepack</a:t>
            </a:r>
            <a:r>
              <a:rPr lang="en-US" altLang="en-US" sz="2400" dirty="0" smtClean="0">
                <a:latin typeface="Georgia" pitchFamily="18" charset="0"/>
                <a:cs typeface="Georgia" pitchFamily="18" charset="0"/>
              </a:rPr>
              <a:t> available at IUB</a:t>
            </a:r>
            <a:endParaRPr lang="en-US" altLang="en-US" sz="2000" dirty="0">
              <a:latin typeface="Georgia" pitchFamily="18" charset="0"/>
              <a:cs typeface="Georgia" pitchFamily="18" charset="0"/>
            </a:endParaRPr>
          </a:p>
          <a:p>
            <a:pPr lvl="1" eaLnBrk="1" hangingPunct="1"/>
            <a:r>
              <a:rPr lang="en-US" altLang="en-US" sz="2400" dirty="0" smtClean="0">
                <a:latin typeface="Georgia" pitchFamily="18" charset="0"/>
                <a:cs typeface="Georgia" pitchFamily="18" charset="0"/>
              </a:rPr>
              <a:t>Materials at </a:t>
            </a:r>
            <a:r>
              <a:rPr lang="en-US" altLang="en-US" sz="2400" u="sng" dirty="0" smtClean="0">
                <a:latin typeface="Georgia" pitchFamily="18" charset="0"/>
                <a:cs typeface="Georgia" pitchFamily="18" charset="0"/>
              </a:rPr>
              <a:t>www.joebarich.com</a:t>
            </a:r>
          </a:p>
          <a:p>
            <a:pPr lvl="1" eaLnBrk="1" hangingPunct="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Limited </a:t>
            </a:r>
            <a:r>
              <a:rPr lang="en-US" altLang="en-US" sz="3600" dirty="0" smtClean="0">
                <a:latin typeface="Georgia" pitchFamily="18" charset="0"/>
                <a:cs typeface="Georgia" pitchFamily="18" charset="0"/>
              </a:rPr>
              <a:t>Partnership - 1</a:t>
            </a:r>
          </a:p>
        </p:txBody>
      </p:sp>
      <p:sp>
        <p:nvSpPr>
          <p:cNvPr id="15364" name="Content Placeholder 2"/>
          <p:cNvSpPr>
            <a:spLocks noGrp="1"/>
          </p:cNvSpPr>
          <p:nvPr>
            <p:ph idx="1"/>
          </p:nvPr>
        </p:nvSpPr>
        <p:spPr>
          <a:xfrm>
            <a:off x="457200" y="1219200"/>
            <a:ext cx="8229600" cy="4572000"/>
          </a:xfrm>
        </p:spPr>
        <p:txBody>
          <a:bodyPr/>
          <a:lstStyle/>
          <a:p>
            <a:pPr eaLnBrk="1" hangingPunct="1"/>
            <a:r>
              <a:rPr lang="en-US" altLang="en-US" sz="2400" dirty="0" smtClean="0">
                <a:latin typeface="Georgia" pitchFamily="18" charset="0"/>
                <a:cs typeface="Georgia" pitchFamily="18" charset="0"/>
              </a:rPr>
              <a:t>Go back in time to when your choices were only between General Partnership and c-</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(no LLC)</a:t>
            </a:r>
            <a:endParaRPr lang="en-US" altLang="en-US" sz="2400" dirty="0">
              <a:latin typeface="Georgia" pitchFamily="18" charset="0"/>
              <a:cs typeface="Georgia" pitchFamily="18" charset="0"/>
            </a:endParaRPr>
          </a:p>
          <a:p>
            <a:pPr lvl="1" eaLnBrk="1" hangingPunct="1"/>
            <a:r>
              <a:rPr lang="en-US" altLang="en-US" sz="2000" dirty="0" smtClean="0">
                <a:latin typeface="Georgia" pitchFamily="18" charset="0"/>
                <a:cs typeface="Georgia" pitchFamily="18" charset="0"/>
              </a:rPr>
              <a:t>“Unlimited liability for partners doesn’t work for me, but I like the simplicity and lesser expense of a partnership”</a:t>
            </a:r>
          </a:p>
          <a:p>
            <a:pPr lvl="1" eaLnBrk="1" hangingPunct="1"/>
            <a:r>
              <a:rPr lang="en-US" altLang="en-US" sz="2000" dirty="0" smtClean="0">
                <a:latin typeface="Georgia" pitchFamily="18" charset="0"/>
                <a:cs typeface="Georgia" pitchFamily="18" charset="0"/>
              </a:rPr>
              <a:t>“OK, divide partners into “limited partners” and “general partner” – only general partner has unlimited liability, and it can be a corporation”</a:t>
            </a:r>
          </a:p>
          <a:p>
            <a:pPr eaLnBrk="1" hangingPunct="1"/>
            <a:r>
              <a:rPr lang="en-US" altLang="en-US" sz="2400" dirty="0" smtClean="0">
                <a:latin typeface="Georgia" pitchFamily="18" charset="0"/>
                <a:cs typeface="Georgia" pitchFamily="18" charset="0"/>
              </a:rPr>
              <a:t>It was reasoned that the essence of a partnership as opposed to a corporation was that someone had to have unlimited liability – but states were OK with that liability being encapsulated in a separate (typically small) corporation</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40</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a:latin typeface="Georgia" pitchFamily="18" charset="0"/>
                <a:cs typeface="Georgia" pitchFamily="18" charset="0"/>
              </a:rPr>
              <a:t>Limited </a:t>
            </a:r>
            <a:r>
              <a:rPr lang="en-US" altLang="en-US" sz="3600" dirty="0" smtClean="0">
                <a:latin typeface="Georgia" pitchFamily="18" charset="0"/>
                <a:cs typeface="Georgia" pitchFamily="18" charset="0"/>
              </a:rPr>
              <a:t>Partnership – 2</a:t>
            </a:r>
          </a:p>
        </p:txBody>
      </p:sp>
      <p:sp>
        <p:nvSpPr>
          <p:cNvPr id="15364" name="Content Placeholder 2"/>
          <p:cNvSpPr>
            <a:spLocks noGrp="1"/>
          </p:cNvSpPr>
          <p:nvPr>
            <p:ph idx="1"/>
          </p:nvPr>
        </p:nvSpPr>
        <p:spPr>
          <a:xfrm>
            <a:off x="457200" y="914400"/>
            <a:ext cx="8229600" cy="4876800"/>
          </a:xfrm>
        </p:spPr>
        <p:txBody>
          <a:bodyPr/>
          <a:lstStyle/>
          <a:p>
            <a:pPr eaLnBrk="1" hangingPunct="1"/>
            <a:r>
              <a:rPr lang="en-US" altLang="en-US" sz="2200" dirty="0" smtClean="0">
                <a:latin typeface="Georgia" pitchFamily="18" charset="0"/>
                <a:cs typeface="Georgia" pitchFamily="18" charset="0"/>
              </a:rPr>
              <a:t>LPs have limited liability - no </a:t>
            </a:r>
            <a:r>
              <a:rPr lang="en-US" altLang="en-US" sz="2200" dirty="0">
                <a:latin typeface="Georgia" pitchFamily="18" charset="0"/>
                <a:cs typeface="Georgia" pitchFamily="18" charset="0"/>
              </a:rPr>
              <a:t>management authority </a:t>
            </a:r>
            <a:r>
              <a:rPr lang="en-US" altLang="en-US" sz="2200" dirty="0" smtClean="0">
                <a:latin typeface="Georgia" pitchFamily="18" charset="0"/>
                <a:cs typeface="Georgia" pitchFamily="18" charset="0"/>
              </a:rPr>
              <a:t>(as LPs, but could also be officers of the GP) and only </a:t>
            </a:r>
            <a:r>
              <a:rPr lang="en-US" altLang="en-US" sz="2200" dirty="0">
                <a:latin typeface="Georgia" pitchFamily="18" charset="0"/>
                <a:cs typeface="Georgia" pitchFamily="18" charset="0"/>
              </a:rPr>
              <a:t>liable on debts incurred by the </a:t>
            </a:r>
            <a:r>
              <a:rPr lang="en-US" altLang="en-US" sz="2200" dirty="0" smtClean="0">
                <a:latin typeface="Georgia" pitchFamily="18" charset="0"/>
                <a:cs typeface="Georgia" pitchFamily="18" charset="0"/>
              </a:rPr>
              <a:t>partnership </a:t>
            </a:r>
            <a:r>
              <a:rPr lang="en-US" altLang="en-US" sz="2200" dirty="0">
                <a:latin typeface="Georgia" pitchFamily="18" charset="0"/>
                <a:cs typeface="Georgia" pitchFamily="18" charset="0"/>
              </a:rPr>
              <a:t>to the extent of their registered </a:t>
            </a:r>
            <a:r>
              <a:rPr lang="en-US" altLang="en-US" sz="2200" dirty="0" smtClean="0">
                <a:latin typeface="Georgia" pitchFamily="18" charset="0"/>
                <a:cs typeface="Georgia" pitchFamily="18" charset="0"/>
              </a:rPr>
              <a:t>investment</a:t>
            </a:r>
          </a:p>
          <a:p>
            <a:pPr eaLnBrk="1" hangingPunct="1"/>
            <a:r>
              <a:rPr lang="en-US" altLang="en-US" sz="2200" dirty="0" smtClean="0">
                <a:latin typeface="Georgia" pitchFamily="18" charset="0"/>
                <a:cs typeface="Georgia" pitchFamily="18" charset="0"/>
              </a:rPr>
              <a:t>The GP pays </a:t>
            </a:r>
            <a:r>
              <a:rPr lang="en-US" altLang="en-US" sz="2200" dirty="0">
                <a:latin typeface="Georgia" pitchFamily="18" charset="0"/>
                <a:cs typeface="Georgia" pitchFamily="18" charset="0"/>
              </a:rPr>
              <a:t>the LPs a return on their </a:t>
            </a:r>
            <a:r>
              <a:rPr lang="en-US" altLang="en-US" sz="2200" dirty="0" smtClean="0">
                <a:latin typeface="Georgia" pitchFamily="18" charset="0"/>
                <a:cs typeface="Georgia" pitchFamily="18" charset="0"/>
              </a:rPr>
              <a:t>registered investment </a:t>
            </a:r>
            <a:r>
              <a:rPr lang="en-US" altLang="en-US" sz="2200" dirty="0">
                <a:latin typeface="Georgia" pitchFamily="18" charset="0"/>
                <a:cs typeface="Georgia" pitchFamily="18" charset="0"/>
              </a:rPr>
              <a:t>(similar to a </a:t>
            </a:r>
            <a:r>
              <a:rPr lang="en-US" altLang="en-US" sz="2200" dirty="0" smtClean="0">
                <a:latin typeface="Georgia" pitchFamily="18" charset="0"/>
                <a:cs typeface="Georgia" pitchFamily="18" charset="0"/>
              </a:rPr>
              <a:t>corporate dividend</a:t>
            </a:r>
            <a:r>
              <a:rPr lang="en-US" altLang="en-US" sz="2200" dirty="0">
                <a:latin typeface="Georgia" pitchFamily="18" charset="0"/>
                <a:cs typeface="Georgia" pitchFamily="18" charset="0"/>
              </a:rPr>
              <a:t>), </a:t>
            </a:r>
            <a:r>
              <a:rPr lang="en-US" altLang="en-US" sz="2200" dirty="0" smtClean="0">
                <a:latin typeface="Georgia" pitchFamily="18" charset="0"/>
                <a:cs typeface="Georgia" pitchFamily="18" charset="0"/>
              </a:rPr>
              <a:t>as set forth </a:t>
            </a:r>
            <a:r>
              <a:rPr lang="en-US" altLang="en-US" sz="2200" dirty="0">
                <a:latin typeface="Georgia" pitchFamily="18" charset="0"/>
                <a:cs typeface="Georgia" pitchFamily="18" charset="0"/>
              </a:rPr>
              <a:t>in the partnership </a:t>
            </a:r>
            <a:r>
              <a:rPr lang="en-US" altLang="en-US" sz="2200" dirty="0" smtClean="0">
                <a:latin typeface="Georgia" pitchFamily="18" charset="0"/>
                <a:cs typeface="Georgia" pitchFamily="18" charset="0"/>
              </a:rPr>
              <a:t>agreement </a:t>
            </a:r>
          </a:p>
          <a:p>
            <a:pPr eaLnBrk="1" hangingPunct="1"/>
            <a:r>
              <a:rPr lang="en-US" altLang="en-US" sz="2200" dirty="0" smtClean="0">
                <a:latin typeface="Georgia" pitchFamily="18" charset="0"/>
                <a:cs typeface="Georgia" pitchFamily="18" charset="0"/>
              </a:rPr>
              <a:t>GP remains liable, but may be a corporation</a:t>
            </a:r>
          </a:p>
          <a:p>
            <a:pPr eaLnBrk="1" hangingPunct="1"/>
            <a:r>
              <a:rPr lang="en-US" altLang="en-US" sz="2200" dirty="0" smtClean="0">
                <a:latin typeface="Georgia" pitchFamily="18" charset="0"/>
                <a:cs typeface="Georgia" pitchFamily="18" charset="0"/>
              </a:rPr>
              <a:t>Lesser corporate formalities</a:t>
            </a:r>
            <a:endParaRPr lang="en-US" altLang="en-US" sz="2200" dirty="0">
              <a:latin typeface="Georgia" pitchFamily="18" charset="0"/>
              <a:cs typeface="Georgia" pitchFamily="18" charset="0"/>
            </a:endParaRPr>
          </a:p>
          <a:p>
            <a:pPr eaLnBrk="1" hangingPunct="1"/>
            <a:r>
              <a:rPr lang="en-US" altLang="en-US" sz="2200" dirty="0" smtClean="0">
                <a:latin typeface="Georgia" pitchFamily="18" charset="0"/>
                <a:cs typeface="Georgia" pitchFamily="18" charset="0"/>
              </a:rPr>
              <a:t>LPs typically can’t bind the partnership</a:t>
            </a:r>
          </a:p>
          <a:p>
            <a:pPr eaLnBrk="1" hangingPunct="1"/>
            <a:r>
              <a:rPr lang="en-US" altLang="en-US" sz="2200" dirty="0" smtClean="0">
                <a:latin typeface="Georgia" pitchFamily="18" charset="0"/>
                <a:cs typeface="Georgia" pitchFamily="18" charset="0"/>
              </a:rPr>
              <a:t>Some investment groups operate as LPs, but with the advent of LLCs, the LP is a very rare choice for an entity</a:t>
            </a:r>
          </a:p>
          <a:p>
            <a:pPr lvl="1" eaLnBrk="1" hangingPunct="1"/>
            <a:r>
              <a:rPr lang="en-US" altLang="en-US" sz="2400" dirty="0" smtClean="0">
                <a:latin typeface="Georgia" pitchFamily="18" charset="0"/>
                <a:cs typeface="Georgia" pitchFamily="18" charset="0"/>
              </a:rPr>
              <a:t>Bottom line – For your startup, an LLC would likely be a better choice than an LP</a:t>
            </a:r>
          </a:p>
          <a:p>
            <a:pPr eaLnBrk="1" hangingPunct="1"/>
            <a:endParaRPr lang="en-US" altLang="en-US" sz="1600" dirty="0" smtClean="0">
              <a:latin typeface="Georgia" pitchFamily="18" charset="0"/>
              <a:cs typeface="Georgia" pitchFamily="18" charset="0"/>
            </a:endParaRPr>
          </a:p>
          <a:p>
            <a:pPr marL="457200" lvl="1" indent="0" eaLnBrk="1" hangingPunct="1">
              <a:buNone/>
            </a:pPr>
            <a:endParaRPr lang="en-US" altLang="en-US" sz="1600" dirty="0" smtClean="0">
              <a:latin typeface="Georgia" pitchFamily="18" charset="0"/>
              <a:cs typeface="Georgia" pitchFamily="18" charset="0"/>
            </a:endParaRPr>
          </a:p>
          <a:p>
            <a:pPr eaLnBrk="1" hangingPunct="1"/>
            <a:endParaRPr lang="en-US" altLang="en-US" sz="16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41</a:t>
            </a:fld>
            <a:endParaRPr lang="en-US"/>
          </a:p>
        </p:txBody>
      </p:sp>
    </p:spTree>
    <p:extLst>
      <p:ext uri="{BB962C8B-B14F-4D97-AF65-F5344CB8AC3E}">
        <p14:creationId xmlns:p14="http://schemas.microsoft.com/office/powerpoint/2010/main" val="3061764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p:txBody>
          <a:bodyPr/>
          <a:lstStyle/>
          <a:p>
            <a:pPr eaLnBrk="1" hangingPunct="1"/>
            <a:r>
              <a:rPr lang="en-US" altLang="en-US" sz="3600" dirty="0">
                <a:latin typeface="Georgia" pitchFamily="18" charset="0"/>
                <a:cs typeface="Georgia" pitchFamily="18" charset="0"/>
              </a:rPr>
              <a:t>Limited Liability Partnership</a:t>
            </a:r>
            <a:endParaRPr lang="en-US" altLang="en-US" sz="3600" dirty="0" smtClean="0">
              <a:latin typeface="Georgia" pitchFamily="18" charset="0"/>
              <a:cs typeface="Georgia" pitchFamily="18" charset="0"/>
            </a:endParaRPr>
          </a:p>
        </p:txBody>
      </p:sp>
      <p:sp>
        <p:nvSpPr>
          <p:cNvPr id="15364" name="Content Placeholder 2"/>
          <p:cNvSpPr>
            <a:spLocks noGrp="1"/>
          </p:cNvSpPr>
          <p:nvPr>
            <p:ph idx="1"/>
          </p:nvPr>
        </p:nvSpPr>
        <p:spPr>
          <a:xfrm>
            <a:off x="457200" y="1143000"/>
            <a:ext cx="8229600" cy="4648200"/>
          </a:xfrm>
        </p:spPr>
        <p:txBody>
          <a:bodyPr/>
          <a:lstStyle/>
          <a:p>
            <a:pPr eaLnBrk="1" hangingPunct="1"/>
            <a:r>
              <a:rPr lang="en-US" altLang="en-US" sz="2800" dirty="0" smtClean="0">
                <a:latin typeface="Georgia" pitchFamily="18" charset="0"/>
                <a:cs typeface="Georgia" pitchFamily="18" charset="0"/>
              </a:rPr>
              <a:t>Similar to LPs, but no GP and all LPs have limited liability</a:t>
            </a:r>
          </a:p>
          <a:p>
            <a:pPr lvl="1" eaLnBrk="1" hangingPunct="1"/>
            <a:r>
              <a:rPr lang="en-US" altLang="en-US" dirty="0" smtClean="0">
                <a:latin typeface="Georgia" pitchFamily="18" charset="0"/>
                <a:cs typeface="Georgia" pitchFamily="18" charset="0"/>
              </a:rPr>
              <a:t>Vary widely from state to state</a:t>
            </a:r>
          </a:p>
          <a:p>
            <a:pPr lvl="1" eaLnBrk="1" hangingPunct="1"/>
            <a:r>
              <a:rPr lang="en-US" altLang="en-US" dirty="0" smtClean="0">
                <a:latin typeface="Georgia" pitchFamily="18" charset="0"/>
                <a:cs typeface="Georgia" pitchFamily="18" charset="0"/>
              </a:rPr>
              <a:t>Use may be limited in some states to professionals (such as lawyers and accountants)</a:t>
            </a:r>
          </a:p>
          <a:p>
            <a:pPr lvl="2" eaLnBrk="1" hangingPunct="1"/>
            <a:r>
              <a:rPr lang="en-US" altLang="en-US" dirty="0" smtClean="0">
                <a:latin typeface="Georgia" pitchFamily="18" charset="0"/>
                <a:cs typeface="Georgia" pitchFamily="18" charset="0"/>
              </a:rPr>
              <a:t>In some states, negligence claims are limited, but not debts or contract liability</a:t>
            </a:r>
          </a:p>
          <a:p>
            <a:pPr lvl="1" eaLnBrk="1" hangingPunct="1"/>
            <a:r>
              <a:rPr lang="en-US" altLang="en-US" dirty="0" smtClean="0">
                <a:latin typeface="Georgia" pitchFamily="18" charset="0"/>
                <a:cs typeface="Georgia" pitchFamily="18" charset="0"/>
              </a:rPr>
              <a:t>Typically not a good entity choice for your startup (go with LLC)</a:t>
            </a: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42</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Other Entities</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a:latin typeface="Georgia" pitchFamily="18" charset="0"/>
                <a:cs typeface="Georgia" pitchFamily="18" charset="0"/>
              </a:rPr>
              <a:t>States can legislatively create any form of business entity that they want</a:t>
            </a:r>
          </a:p>
          <a:p>
            <a:pPr lvl="1" eaLnBrk="1" hangingPunct="1"/>
            <a:r>
              <a:rPr lang="en-US" altLang="en-US" sz="2400" dirty="0">
                <a:latin typeface="Georgia" pitchFamily="18" charset="0"/>
                <a:cs typeface="Georgia" pitchFamily="18" charset="0"/>
              </a:rPr>
              <a:t>Broad latitude in </a:t>
            </a:r>
            <a:r>
              <a:rPr lang="en-US" altLang="en-US" sz="2400" dirty="0" smtClean="0">
                <a:latin typeface="Georgia" pitchFamily="18" charset="0"/>
                <a:cs typeface="Georgia" pitchFamily="18" charset="0"/>
              </a:rPr>
              <a:t>making rules </a:t>
            </a:r>
            <a:r>
              <a:rPr lang="en-US" altLang="en-US" sz="2400" dirty="0">
                <a:latin typeface="Georgia" pitchFamily="18" charset="0"/>
                <a:cs typeface="Georgia" pitchFamily="18" charset="0"/>
              </a:rPr>
              <a:t>for </a:t>
            </a:r>
            <a:r>
              <a:rPr lang="en-US" altLang="en-US" sz="2400" dirty="0" smtClean="0">
                <a:latin typeface="Georgia" pitchFamily="18" charset="0"/>
                <a:cs typeface="Georgia" pitchFamily="18" charset="0"/>
              </a:rPr>
              <a:t>entity</a:t>
            </a:r>
          </a:p>
          <a:p>
            <a:pPr lvl="1" eaLnBrk="1" hangingPunct="1"/>
            <a:r>
              <a:rPr lang="en-US" altLang="en-US" sz="2400" dirty="0" smtClean="0">
                <a:latin typeface="Georgia" pitchFamily="18" charset="0"/>
                <a:cs typeface="Georgia" pitchFamily="18" charset="0"/>
              </a:rPr>
              <a:t>The newer or more arcane the entity, the more likely the rules will vary from state to state</a:t>
            </a:r>
            <a:endParaRPr lang="en-US" altLang="en-US" sz="2800" dirty="0" smtClean="0">
              <a:latin typeface="Georgia" pitchFamily="18" charset="0"/>
              <a:cs typeface="Georgia" pitchFamily="18" charset="0"/>
            </a:endParaRPr>
          </a:p>
          <a:p>
            <a:pPr eaLnBrk="1" hangingPunct="1"/>
            <a:r>
              <a:rPr lang="en-US" altLang="en-US" sz="2800" dirty="0" smtClean="0">
                <a:latin typeface="Georgia" pitchFamily="18" charset="0"/>
                <a:cs typeface="Georgia" pitchFamily="18" charset="0"/>
              </a:rPr>
              <a:t>Limited </a:t>
            </a:r>
            <a:r>
              <a:rPr lang="en-US" altLang="en-US" sz="2800" dirty="0">
                <a:latin typeface="Georgia" pitchFamily="18" charset="0"/>
                <a:cs typeface="Georgia" pitchFamily="18" charset="0"/>
              </a:rPr>
              <a:t>Liability Limited Partnership (LLLP</a:t>
            </a:r>
            <a:r>
              <a:rPr lang="en-US" altLang="en-US" sz="2800" dirty="0" smtClean="0">
                <a:latin typeface="Georgia" pitchFamily="18" charset="0"/>
                <a:cs typeface="Georgia" pitchFamily="18" charset="0"/>
              </a:rPr>
              <a:t>)</a:t>
            </a:r>
          </a:p>
          <a:p>
            <a:pPr lvl="1" eaLnBrk="1" hangingPunct="1"/>
            <a:r>
              <a:rPr lang="en-US" altLang="en-US" dirty="0" smtClean="0">
                <a:latin typeface="Georgia" pitchFamily="18" charset="0"/>
                <a:cs typeface="Georgia" pitchFamily="18" charset="0"/>
              </a:rPr>
              <a:t>Offered by 10 states</a:t>
            </a:r>
          </a:p>
          <a:p>
            <a:pPr eaLnBrk="1" hangingPunct="1"/>
            <a:r>
              <a:rPr lang="en-US" altLang="en-US" sz="2400" dirty="0" smtClean="0">
                <a:latin typeface="Georgia" pitchFamily="18" charset="0"/>
                <a:cs typeface="Georgia" pitchFamily="18" charset="0"/>
              </a:rPr>
              <a:t>Note – You probably want to keep it as simple as possible with regard to your startup so as to not scare off potential investors</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43</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Maintaining Limited Liability -1</a:t>
            </a:r>
          </a:p>
        </p:txBody>
      </p:sp>
      <p:sp>
        <p:nvSpPr>
          <p:cNvPr id="15364" name="Content Placeholder 2"/>
          <p:cNvSpPr>
            <a:spLocks noGrp="1"/>
          </p:cNvSpPr>
          <p:nvPr>
            <p:ph idx="1"/>
          </p:nvPr>
        </p:nvSpPr>
        <p:spPr>
          <a:xfrm>
            <a:off x="457200" y="1295400"/>
            <a:ext cx="8229600" cy="4495800"/>
          </a:xfrm>
        </p:spPr>
        <p:txBody>
          <a:bodyPr/>
          <a:lstStyle/>
          <a:p>
            <a:pPr eaLnBrk="1" hangingPunct="1"/>
            <a:r>
              <a:rPr lang="en-US" altLang="en-US" sz="2800" dirty="0" smtClean="0">
                <a:latin typeface="Georgia" pitchFamily="18" charset="0"/>
                <a:cs typeface="Georgia" pitchFamily="18" charset="0"/>
              </a:rPr>
              <a:t>You went out of your way to establish a c-</a:t>
            </a:r>
            <a:r>
              <a:rPr lang="en-US" altLang="en-US" sz="2800" dirty="0" err="1" smtClean="0">
                <a:latin typeface="Georgia" pitchFamily="18" charset="0"/>
                <a:cs typeface="Georgia" pitchFamily="18" charset="0"/>
              </a:rPr>
              <a:t>corp</a:t>
            </a:r>
            <a:r>
              <a:rPr lang="en-US" altLang="en-US" sz="2800" dirty="0" smtClean="0">
                <a:latin typeface="Georgia" pitchFamily="18" charset="0"/>
                <a:cs typeface="Georgia" pitchFamily="18" charset="0"/>
              </a:rPr>
              <a:t> or LLC to limit your liability, so be sure to maintain your liability limitation</a:t>
            </a:r>
          </a:p>
          <a:p>
            <a:pPr eaLnBrk="1" hangingPunct="1"/>
            <a:r>
              <a:rPr lang="en-US" altLang="en-US" sz="2800" dirty="0" smtClean="0">
                <a:latin typeface="Georgia" pitchFamily="18" charset="0"/>
                <a:cs typeface="Georgia" pitchFamily="18" charset="0"/>
              </a:rPr>
              <a:t>“Piercing the corporate veil” </a:t>
            </a:r>
          </a:p>
          <a:p>
            <a:pPr lvl="1" eaLnBrk="1" hangingPunct="1"/>
            <a:r>
              <a:rPr lang="en-US" altLang="en-US" sz="2400" dirty="0" smtClean="0">
                <a:latin typeface="Georgia" pitchFamily="18" charset="0"/>
                <a:cs typeface="Georgia" pitchFamily="18" charset="0"/>
              </a:rPr>
              <a:t>One of the most litigated issues</a:t>
            </a:r>
          </a:p>
          <a:p>
            <a:pPr lvl="2" eaLnBrk="1" hangingPunct="1"/>
            <a:r>
              <a:rPr lang="en-US" altLang="en-US" dirty="0" smtClean="0">
                <a:latin typeface="Georgia" pitchFamily="18" charset="0"/>
                <a:cs typeface="Georgia" pitchFamily="18" charset="0"/>
              </a:rPr>
              <a:t>If something has gone wrong with the company, investors are going to do whatever they can to come after your personal assets</a:t>
            </a:r>
          </a:p>
          <a:p>
            <a:pPr lvl="1" eaLnBrk="1" hangingPunct="1"/>
            <a:r>
              <a:rPr lang="en-US" altLang="en-US" sz="2400" dirty="0" smtClean="0">
                <a:latin typeface="Georgia" pitchFamily="18" charset="0"/>
                <a:cs typeface="Georgia" pitchFamily="18" charset="0"/>
              </a:rPr>
              <a:t>Standard for veil piercing differs from state to state</a:t>
            </a:r>
            <a:endParaRPr lang="en-US" altLang="en-US" sz="2400" dirty="0">
              <a:latin typeface="Georgia" pitchFamily="18" charset="0"/>
              <a:cs typeface="Georgia" pitchFamily="18" charset="0"/>
            </a:endParaRP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44</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0"/>
            <a:ext cx="8229600" cy="1143000"/>
          </a:xfrm>
        </p:spPr>
        <p:txBody>
          <a:bodyPr/>
          <a:lstStyle/>
          <a:p>
            <a:pPr eaLnBrk="1" hangingPunct="1"/>
            <a:r>
              <a:rPr lang="en-US" altLang="en-US" sz="3600" dirty="0">
                <a:latin typeface="Georgia" pitchFamily="18" charset="0"/>
                <a:cs typeface="Georgia" pitchFamily="18" charset="0"/>
              </a:rPr>
              <a:t>Maintaining Limited Liability </a:t>
            </a:r>
            <a:r>
              <a:rPr lang="en-US" altLang="en-US" sz="3600" dirty="0" smtClean="0">
                <a:latin typeface="Georgia" pitchFamily="18" charset="0"/>
                <a:cs typeface="Georgia" pitchFamily="18" charset="0"/>
              </a:rPr>
              <a:t>-2</a:t>
            </a:r>
          </a:p>
        </p:txBody>
      </p:sp>
      <p:sp>
        <p:nvSpPr>
          <p:cNvPr id="15364" name="Content Placeholder 2"/>
          <p:cNvSpPr>
            <a:spLocks noGrp="1"/>
          </p:cNvSpPr>
          <p:nvPr>
            <p:ph idx="1"/>
          </p:nvPr>
        </p:nvSpPr>
        <p:spPr>
          <a:xfrm>
            <a:off x="457200" y="838200"/>
            <a:ext cx="8534400" cy="5791200"/>
          </a:xfrm>
        </p:spPr>
        <p:txBody>
          <a:bodyPr/>
          <a:lstStyle/>
          <a:p>
            <a:pPr eaLnBrk="1" hangingPunct="1"/>
            <a:r>
              <a:rPr lang="en-US" altLang="en-US" sz="2400" dirty="0">
                <a:latin typeface="Georgia" pitchFamily="18" charset="0"/>
                <a:cs typeface="Georgia" pitchFamily="18" charset="0"/>
              </a:rPr>
              <a:t>Factors for courts to </a:t>
            </a:r>
            <a:r>
              <a:rPr lang="en-US" altLang="en-US" sz="2400" dirty="0" smtClean="0">
                <a:latin typeface="Georgia" pitchFamily="18" charset="0"/>
                <a:cs typeface="Georgia" pitchFamily="18" charset="0"/>
              </a:rPr>
              <a:t>consider – are you cheating?</a:t>
            </a:r>
            <a:endParaRPr lang="en-US" altLang="en-US" sz="24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Absence </a:t>
            </a:r>
            <a:r>
              <a:rPr lang="en-US" altLang="en-US" sz="1800" dirty="0">
                <a:latin typeface="Georgia" pitchFamily="18" charset="0"/>
                <a:cs typeface="Georgia" pitchFamily="18" charset="0"/>
              </a:rPr>
              <a:t>or inaccuracy of corporate </a:t>
            </a:r>
            <a:r>
              <a:rPr lang="en-US" altLang="en-US" sz="1800" dirty="0" smtClean="0">
                <a:latin typeface="Georgia" pitchFamily="18" charset="0"/>
                <a:cs typeface="Georgia" pitchFamily="18" charset="0"/>
              </a:rPr>
              <a:t>records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Concealment </a:t>
            </a:r>
            <a:r>
              <a:rPr lang="en-US" altLang="en-US" sz="1800" dirty="0">
                <a:latin typeface="Georgia" pitchFamily="18" charset="0"/>
                <a:cs typeface="Georgia" pitchFamily="18" charset="0"/>
              </a:rPr>
              <a:t>or misrepresentation of </a:t>
            </a:r>
            <a:r>
              <a:rPr lang="en-US" altLang="en-US" sz="1800" dirty="0" smtClean="0">
                <a:latin typeface="Georgia" pitchFamily="18" charset="0"/>
                <a:cs typeface="Georgia" pitchFamily="18" charset="0"/>
              </a:rPr>
              <a:t>members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maintain arm's length relationships with related </a:t>
            </a:r>
            <a:r>
              <a:rPr lang="en-US" altLang="en-US" sz="1800" dirty="0" smtClean="0">
                <a:latin typeface="Georgia" pitchFamily="18" charset="0"/>
                <a:cs typeface="Georgia" pitchFamily="18" charset="0"/>
              </a:rPr>
              <a:t>entities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observe corporate formalities in terms of behavior and </a:t>
            </a:r>
            <a:r>
              <a:rPr lang="en-US" altLang="en-US" sz="1800" dirty="0" smtClean="0">
                <a:latin typeface="Georgia" pitchFamily="18" charset="0"/>
                <a:cs typeface="Georgia" pitchFamily="18" charset="0"/>
              </a:rPr>
              <a:t>documentation</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Failure </a:t>
            </a:r>
            <a:r>
              <a:rPr lang="en-US" altLang="en-US" sz="1800" dirty="0">
                <a:latin typeface="Georgia" pitchFamily="18" charset="0"/>
                <a:cs typeface="Georgia" pitchFamily="18" charset="0"/>
              </a:rPr>
              <a:t>to pay </a:t>
            </a:r>
            <a:r>
              <a:rPr lang="en-US" altLang="en-US" sz="1800" dirty="0" smtClean="0">
                <a:latin typeface="Georgia" pitchFamily="18" charset="0"/>
                <a:cs typeface="Georgia" pitchFamily="18" charset="0"/>
              </a:rPr>
              <a:t>dividends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Intermingling </a:t>
            </a:r>
            <a:r>
              <a:rPr lang="en-US" altLang="en-US" sz="1800" dirty="0">
                <a:latin typeface="Georgia" pitchFamily="18" charset="0"/>
                <a:cs typeface="Georgia" pitchFamily="18" charset="0"/>
              </a:rPr>
              <a:t>of assets of the corporation and of the </a:t>
            </a:r>
            <a:r>
              <a:rPr lang="en-US" altLang="en-US" sz="1800" dirty="0" smtClean="0">
                <a:latin typeface="Georgia" pitchFamily="18" charset="0"/>
                <a:cs typeface="Georgia" pitchFamily="18" charset="0"/>
              </a:rPr>
              <a:t>shareholder</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Manipulation </a:t>
            </a:r>
            <a:r>
              <a:rPr lang="en-US" altLang="en-US" sz="1800" dirty="0">
                <a:latin typeface="Georgia" pitchFamily="18" charset="0"/>
                <a:cs typeface="Georgia" pitchFamily="18" charset="0"/>
              </a:rPr>
              <a:t>of assets or liabilities to concentrate the assets or </a:t>
            </a:r>
            <a:r>
              <a:rPr lang="en-US" altLang="en-US" sz="1800" dirty="0" smtClean="0">
                <a:latin typeface="Georgia" pitchFamily="18" charset="0"/>
                <a:cs typeface="Georgia" pitchFamily="18" charset="0"/>
              </a:rPr>
              <a:t>liabilities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Non-functioning </a:t>
            </a:r>
            <a:r>
              <a:rPr lang="en-US" altLang="en-US" sz="1800" dirty="0">
                <a:latin typeface="Georgia" pitchFamily="18" charset="0"/>
                <a:cs typeface="Georgia" pitchFamily="18" charset="0"/>
              </a:rPr>
              <a:t>corporate officers and/or </a:t>
            </a:r>
            <a:r>
              <a:rPr lang="en-US" altLang="en-US" sz="1800" dirty="0" smtClean="0">
                <a:latin typeface="Georgia" pitchFamily="18" charset="0"/>
                <a:cs typeface="Georgia" pitchFamily="18" charset="0"/>
              </a:rPr>
              <a:t>directors</a:t>
            </a:r>
            <a:endParaRPr lang="en-US" altLang="en-US" sz="1800" dirty="0">
              <a:latin typeface="Georgia" pitchFamily="18" charset="0"/>
              <a:cs typeface="Georgia" pitchFamily="18" charset="0"/>
            </a:endParaRPr>
          </a:p>
          <a:p>
            <a:pPr lvl="1" eaLnBrk="1" hangingPunct="1"/>
            <a:r>
              <a:rPr lang="en-US" altLang="en-US" sz="1800" dirty="0" smtClean="0">
                <a:latin typeface="Georgia" pitchFamily="18" charset="0"/>
                <a:cs typeface="Georgia" pitchFamily="18" charset="0"/>
              </a:rPr>
              <a:t>Significant </a:t>
            </a:r>
            <a:r>
              <a:rPr lang="en-US" altLang="en-US" sz="1800" dirty="0">
                <a:latin typeface="Georgia" pitchFamily="18" charset="0"/>
                <a:cs typeface="Georgia" pitchFamily="18" charset="0"/>
              </a:rPr>
              <a:t>undercapitalization of the business entity (capitalization requirements vary based on industry, location, and specific company </a:t>
            </a:r>
            <a:r>
              <a:rPr lang="en-US" altLang="en-US" sz="1800" dirty="0" smtClean="0">
                <a:latin typeface="Georgia" pitchFamily="18" charset="0"/>
                <a:cs typeface="Georgia" pitchFamily="18" charset="0"/>
              </a:rPr>
              <a:t>circumstances)</a:t>
            </a:r>
          </a:p>
          <a:p>
            <a:pPr lvl="1" eaLnBrk="1" hangingPunct="1"/>
            <a:r>
              <a:rPr lang="en-US" altLang="en-US" sz="1800" dirty="0" smtClean="0">
                <a:latin typeface="Georgia" pitchFamily="18" charset="0"/>
                <a:cs typeface="Georgia" pitchFamily="18" charset="0"/>
              </a:rPr>
              <a:t>Siphoning </a:t>
            </a:r>
            <a:r>
              <a:rPr lang="en-US" altLang="en-US" sz="1800" dirty="0">
                <a:latin typeface="Georgia" pitchFamily="18" charset="0"/>
                <a:cs typeface="Georgia" pitchFamily="18" charset="0"/>
              </a:rPr>
              <a:t>of corporate funds by the dominant </a:t>
            </a:r>
            <a:r>
              <a:rPr lang="en-US" altLang="en-US" sz="1800" dirty="0" smtClean="0">
                <a:latin typeface="Georgia" pitchFamily="18" charset="0"/>
                <a:cs typeface="Georgia" pitchFamily="18" charset="0"/>
              </a:rPr>
              <a:t>shareholder</a:t>
            </a:r>
          </a:p>
          <a:p>
            <a:pPr lvl="1" eaLnBrk="1" hangingPunct="1"/>
            <a:r>
              <a:rPr lang="en-US" altLang="en-US" sz="1800" dirty="0" smtClean="0">
                <a:latin typeface="Georgia" pitchFamily="18" charset="0"/>
                <a:cs typeface="Georgia" pitchFamily="18" charset="0"/>
              </a:rPr>
              <a:t>Treatment </a:t>
            </a:r>
            <a:r>
              <a:rPr lang="en-US" altLang="en-US" sz="1800" dirty="0">
                <a:latin typeface="Georgia" pitchFamily="18" charset="0"/>
                <a:cs typeface="Georgia" pitchFamily="18" charset="0"/>
              </a:rPr>
              <a:t>by an individual of the assets of corporation as his/her </a:t>
            </a:r>
            <a:r>
              <a:rPr lang="en-US" altLang="en-US" sz="1800" dirty="0" smtClean="0">
                <a:latin typeface="Georgia" pitchFamily="18" charset="0"/>
                <a:cs typeface="Georgia" pitchFamily="18" charset="0"/>
              </a:rPr>
              <a:t>own</a:t>
            </a:r>
          </a:p>
          <a:p>
            <a:pPr lvl="1" eaLnBrk="1" hangingPunct="1"/>
            <a:r>
              <a:rPr lang="en-US" altLang="en-US" sz="1800" dirty="0" smtClean="0">
                <a:latin typeface="Georgia" pitchFamily="18" charset="0"/>
                <a:cs typeface="Georgia" pitchFamily="18" charset="0"/>
              </a:rPr>
              <a:t>Was </a:t>
            </a:r>
            <a:r>
              <a:rPr lang="en-US" altLang="en-US" sz="1800" dirty="0">
                <a:latin typeface="Georgia" pitchFamily="18" charset="0"/>
                <a:cs typeface="Georgia" pitchFamily="18" charset="0"/>
              </a:rPr>
              <a:t>the corporation being used as a "façade" for dominant </a:t>
            </a:r>
            <a:r>
              <a:rPr lang="en-US" altLang="en-US" sz="1800" dirty="0" smtClean="0">
                <a:latin typeface="Georgia" pitchFamily="18" charset="0"/>
                <a:cs typeface="Georgia" pitchFamily="18" charset="0"/>
              </a:rPr>
              <a:t>shareholder </a:t>
            </a:r>
            <a:r>
              <a:rPr lang="en-US" altLang="en-US" sz="1800" dirty="0">
                <a:latin typeface="Georgia" pitchFamily="18" charset="0"/>
                <a:cs typeface="Georgia" pitchFamily="18" charset="0"/>
              </a:rPr>
              <a:t>personal </a:t>
            </a:r>
            <a:r>
              <a:rPr lang="en-US" altLang="en-US" sz="1800" dirty="0" smtClean="0">
                <a:latin typeface="Georgia" pitchFamily="18" charset="0"/>
                <a:cs typeface="Georgia" pitchFamily="18" charset="0"/>
              </a:rPr>
              <a:t>dealings - alter </a:t>
            </a:r>
            <a:r>
              <a:rPr lang="en-US" altLang="en-US" sz="1800" dirty="0">
                <a:latin typeface="Georgia" pitchFamily="18" charset="0"/>
                <a:cs typeface="Georgia" pitchFamily="18" charset="0"/>
              </a:rPr>
              <a:t>ego </a:t>
            </a:r>
            <a:r>
              <a:rPr lang="en-US" altLang="en-US" sz="1800" dirty="0" smtClean="0">
                <a:latin typeface="Georgia" pitchFamily="18" charset="0"/>
                <a:cs typeface="Georgia" pitchFamily="18" charset="0"/>
              </a:rPr>
              <a:t>theory</a:t>
            </a:r>
            <a:endParaRPr lang="en-US" altLang="en-US" sz="1800" dirty="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45</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Maintaining Limited Liability -3</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smtClean="0">
                <a:latin typeface="Georgia" pitchFamily="18" charset="0"/>
                <a:cs typeface="Georgia" pitchFamily="18" charset="0"/>
              </a:rPr>
              <a:t>Don’t comingle entity funds with personal funds</a:t>
            </a:r>
          </a:p>
          <a:p>
            <a:pPr eaLnBrk="1" hangingPunct="1"/>
            <a:r>
              <a:rPr lang="en-US" altLang="en-US" sz="2800" dirty="0" smtClean="0">
                <a:latin typeface="Georgia" pitchFamily="18" charset="0"/>
                <a:cs typeface="Georgia" pitchFamily="18" charset="0"/>
              </a:rPr>
              <a:t>Observe corporate formalities</a:t>
            </a:r>
          </a:p>
          <a:p>
            <a:pPr eaLnBrk="1" hangingPunct="1"/>
            <a:r>
              <a:rPr lang="en-US" altLang="en-US" sz="2800" dirty="0" smtClean="0">
                <a:latin typeface="Georgia" pitchFamily="18" charset="0"/>
                <a:cs typeface="Georgia" pitchFamily="18" charset="0"/>
              </a:rPr>
              <a:t>Be honest </a:t>
            </a:r>
          </a:p>
          <a:p>
            <a:pPr eaLnBrk="1" hangingPunct="1"/>
            <a:r>
              <a:rPr lang="en-US" altLang="en-US" sz="2800" dirty="0" smtClean="0">
                <a:latin typeface="Georgia" pitchFamily="18" charset="0"/>
                <a:cs typeface="Georgia" pitchFamily="18" charset="0"/>
              </a:rPr>
              <a:t>Generally treat your corporation like a separate corporation, not your personal pocketbook</a:t>
            </a:r>
          </a:p>
          <a:p>
            <a:pPr eaLnBrk="1" hangingPunct="1"/>
            <a:r>
              <a:rPr lang="en-US" altLang="en-US" sz="2800" dirty="0" smtClean="0">
                <a:latin typeface="Georgia" pitchFamily="18" charset="0"/>
                <a:cs typeface="Georgia" pitchFamily="18" charset="0"/>
              </a:rPr>
              <a:t>Don’t try to hide or manipulate assets</a:t>
            </a:r>
            <a:endParaRPr lang="en-US" altLang="en-US" dirty="0">
              <a:latin typeface="Georgia" pitchFamily="18" charset="0"/>
              <a:cs typeface="Georgia" pitchFamily="18" charset="0"/>
            </a:endParaRPr>
          </a:p>
          <a:p>
            <a:pPr eaLnBrk="1" hangingPunct="1"/>
            <a:r>
              <a:rPr lang="en-US" altLang="en-US" sz="2800" dirty="0" smtClean="0">
                <a:latin typeface="Georgia" pitchFamily="18" charset="0"/>
                <a:cs typeface="Georgia" pitchFamily="18" charset="0"/>
              </a:rPr>
              <a:t>LLCs have lesser requirements for formalities, so it is less likely that formalities would fail to be followed, but other areas are vulnerable </a:t>
            </a: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46</a:t>
            </a:fld>
            <a:endParaRPr lang="en-US"/>
          </a:p>
        </p:txBody>
      </p:sp>
    </p:spTree>
    <p:extLst>
      <p:ext uri="{BB962C8B-B14F-4D97-AF65-F5344CB8AC3E}">
        <p14:creationId xmlns:p14="http://schemas.microsoft.com/office/powerpoint/2010/main" val="2939527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868362"/>
          </a:xfrm>
        </p:spPr>
        <p:txBody>
          <a:bodyPr/>
          <a:lstStyle/>
          <a:p>
            <a:pPr eaLnBrk="1" hangingPunct="1"/>
            <a:r>
              <a:rPr lang="en-US" altLang="en-US" sz="3600" dirty="0" smtClean="0">
                <a:latin typeface="Georgia" pitchFamily="18" charset="0"/>
                <a:cs typeface="Georgia" pitchFamily="18" charset="0"/>
              </a:rPr>
              <a:t>Summary</a:t>
            </a:r>
          </a:p>
        </p:txBody>
      </p:sp>
      <p:sp>
        <p:nvSpPr>
          <p:cNvPr id="15364" name="Content Placeholder 2"/>
          <p:cNvSpPr>
            <a:spLocks noGrp="1"/>
          </p:cNvSpPr>
          <p:nvPr>
            <p:ph idx="1"/>
          </p:nvPr>
        </p:nvSpPr>
        <p:spPr>
          <a:xfrm>
            <a:off x="457200" y="1066800"/>
            <a:ext cx="8229600" cy="4724400"/>
          </a:xfrm>
        </p:spPr>
        <p:txBody>
          <a:bodyPr/>
          <a:lstStyle/>
          <a:p>
            <a:pPr eaLnBrk="1" hangingPunct="1"/>
            <a:r>
              <a:rPr lang="en-US" altLang="en-US" sz="2800" dirty="0" smtClean="0">
                <a:latin typeface="Georgia" pitchFamily="18" charset="0"/>
                <a:cs typeface="Georgia" pitchFamily="18" charset="0"/>
              </a:rPr>
              <a:t>Avoid the unlimited liability of a sole proprietorship or general partnership</a:t>
            </a:r>
          </a:p>
          <a:p>
            <a:pPr lvl="1" eaLnBrk="1" hangingPunct="1"/>
            <a:r>
              <a:rPr lang="en-US" altLang="en-US" sz="2400" dirty="0" smtClean="0">
                <a:latin typeface="Georgia" pitchFamily="18" charset="0"/>
                <a:cs typeface="Georgia" pitchFamily="18" charset="0"/>
              </a:rPr>
              <a:t>Be carful not to accidentally fall into a GP</a:t>
            </a:r>
          </a:p>
          <a:p>
            <a:pPr eaLnBrk="1" hangingPunct="1"/>
            <a:r>
              <a:rPr lang="en-US" altLang="en-US" sz="2800" dirty="0" smtClean="0">
                <a:latin typeface="Georgia" pitchFamily="18" charset="0"/>
                <a:cs typeface="Georgia" pitchFamily="18" charset="0"/>
              </a:rPr>
              <a:t>Look to a C-</a:t>
            </a:r>
            <a:r>
              <a:rPr lang="en-US" altLang="en-US" sz="2800" dirty="0" err="1" smtClean="0">
                <a:latin typeface="Georgia" pitchFamily="18" charset="0"/>
                <a:cs typeface="Georgia" pitchFamily="18" charset="0"/>
              </a:rPr>
              <a:t>corp</a:t>
            </a:r>
            <a:r>
              <a:rPr lang="en-US" altLang="en-US" sz="2800" dirty="0" smtClean="0">
                <a:latin typeface="Georgia" pitchFamily="18" charset="0"/>
                <a:cs typeface="Georgia" pitchFamily="18" charset="0"/>
              </a:rPr>
              <a:t> or an LLC</a:t>
            </a:r>
          </a:p>
          <a:p>
            <a:pPr lvl="1" eaLnBrk="1" hangingPunct="1"/>
            <a:r>
              <a:rPr lang="en-US" altLang="en-US" sz="2400" dirty="0" smtClean="0">
                <a:latin typeface="Georgia" pitchFamily="18" charset="0"/>
                <a:cs typeface="Georgia" pitchFamily="18" charset="0"/>
              </a:rPr>
              <a:t>Lean toward LLC to preserve cash/keep it simple and early in development</a:t>
            </a:r>
          </a:p>
          <a:p>
            <a:pPr lvl="1" eaLnBrk="1" hangingPunct="1"/>
            <a:r>
              <a:rPr lang="en-US" altLang="en-US" sz="2400" dirty="0" smtClean="0">
                <a:latin typeface="Georgia" pitchFamily="18" charset="0"/>
                <a:cs typeface="Georgia" pitchFamily="18" charset="0"/>
              </a:rPr>
              <a:t>Lean toward C-</a:t>
            </a:r>
            <a:r>
              <a:rPr lang="en-US" altLang="en-US" sz="2400" dirty="0" err="1" smtClean="0">
                <a:latin typeface="Georgia" pitchFamily="18" charset="0"/>
                <a:cs typeface="Georgia" pitchFamily="18" charset="0"/>
              </a:rPr>
              <a:t>corp</a:t>
            </a:r>
            <a:r>
              <a:rPr lang="en-US" altLang="en-US" sz="2400" dirty="0" smtClean="0">
                <a:latin typeface="Georgia" pitchFamily="18" charset="0"/>
                <a:cs typeface="Georgia" pitchFamily="18" charset="0"/>
              </a:rPr>
              <a:t> if you are aggressive or want to offer stock options</a:t>
            </a:r>
          </a:p>
          <a:p>
            <a:pPr lvl="1" eaLnBrk="1" hangingPunct="1"/>
            <a:endParaRPr lang="en-US" altLang="en-US" dirty="0" smtClean="0">
              <a:latin typeface="Georgia" pitchFamily="18" charset="0"/>
              <a:cs typeface="Georgia" pitchFamily="18" charset="0"/>
            </a:endParaRPr>
          </a:p>
          <a:p>
            <a:pPr eaLnBrk="1" hangingPunct="1"/>
            <a:endParaRPr lang="en-US" altLang="en-US"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47</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Next Time</a:t>
            </a:r>
          </a:p>
        </p:txBody>
      </p:sp>
      <p:sp>
        <p:nvSpPr>
          <p:cNvPr id="15364" name="Content Placeholder 2"/>
          <p:cNvSpPr>
            <a:spLocks noGrp="1"/>
          </p:cNvSpPr>
          <p:nvPr>
            <p:ph idx="1"/>
          </p:nvPr>
        </p:nvSpPr>
        <p:spPr>
          <a:xfrm>
            <a:off x="457200" y="990600"/>
            <a:ext cx="8229600" cy="4800600"/>
          </a:xfrm>
        </p:spPr>
        <p:txBody>
          <a:bodyPr/>
          <a:lstStyle/>
          <a:p>
            <a:pPr eaLnBrk="1" hangingPunct="1"/>
            <a:r>
              <a:rPr lang="en-US" altLang="en-US" sz="2800" dirty="0" smtClean="0">
                <a:latin typeface="Georgia" pitchFamily="18" charset="0"/>
                <a:cs typeface="Georgia" pitchFamily="18" charset="0"/>
              </a:rPr>
              <a:t>The practicalities of forming your corporation</a:t>
            </a:r>
          </a:p>
          <a:p>
            <a:pPr lvl="1" eaLnBrk="1" hangingPunct="1"/>
            <a:r>
              <a:rPr lang="en-US" altLang="en-US" dirty="0" smtClean="0">
                <a:latin typeface="Georgia" pitchFamily="18" charset="0"/>
                <a:cs typeface="Georgia" pitchFamily="18" charset="0"/>
              </a:rPr>
              <a:t>Choosing a corporate name</a:t>
            </a:r>
          </a:p>
          <a:p>
            <a:pPr lvl="1" eaLnBrk="1" hangingPunct="1"/>
            <a:r>
              <a:rPr lang="en-US" altLang="en-US" dirty="0" smtClean="0">
                <a:latin typeface="Georgia" pitchFamily="18" charset="0"/>
                <a:cs typeface="Georgia" pitchFamily="18" charset="0"/>
              </a:rPr>
              <a:t>How a state corporation registry works</a:t>
            </a:r>
          </a:p>
          <a:p>
            <a:pPr lvl="1" eaLnBrk="1" hangingPunct="1"/>
            <a:r>
              <a:rPr lang="en-US" altLang="en-US" dirty="0" smtClean="0">
                <a:latin typeface="Georgia" pitchFamily="18" charset="0"/>
                <a:cs typeface="Georgia" pitchFamily="18" charset="0"/>
              </a:rPr>
              <a:t>Bylaws and Operating Agreement Examples</a:t>
            </a: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48</a:t>
            </a:fld>
            <a:endParaRPr lang="en-US"/>
          </a:p>
        </p:txBody>
      </p:sp>
    </p:spTree>
    <p:extLst>
      <p:ext uri="{BB962C8B-B14F-4D97-AF65-F5344CB8AC3E}">
        <p14:creationId xmlns:p14="http://schemas.microsoft.com/office/powerpoint/2010/main" val="152102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7171" name="Title 1"/>
          <p:cNvSpPr>
            <a:spLocks noGrp="1"/>
          </p:cNvSpPr>
          <p:nvPr>
            <p:ph type="title" idx="4294967295"/>
          </p:nvPr>
        </p:nvSpPr>
        <p:spPr>
          <a:xfrm>
            <a:off x="457200" y="274638"/>
            <a:ext cx="8229600" cy="868362"/>
          </a:xfrm>
        </p:spPr>
        <p:txBody>
          <a:bodyPr/>
          <a:lstStyle/>
          <a:p>
            <a:pPr eaLnBrk="1" hangingPunct="1"/>
            <a:r>
              <a:rPr lang="en-US" altLang="en-US" dirty="0" smtClean="0">
                <a:latin typeface="Georgia" pitchFamily="18" charset="0"/>
                <a:cs typeface="Georgia" pitchFamily="18" charset="0"/>
              </a:rPr>
              <a:t>Other Class Matters</a:t>
            </a:r>
          </a:p>
        </p:txBody>
      </p:sp>
      <p:sp>
        <p:nvSpPr>
          <p:cNvPr id="7172" name="Content Placeholder 2"/>
          <p:cNvSpPr>
            <a:spLocks noGrp="1"/>
          </p:cNvSpPr>
          <p:nvPr>
            <p:ph idx="4294967295"/>
          </p:nvPr>
        </p:nvSpPr>
        <p:spPr>
          <a:xfrm>
            <a:off x="457200" y="1143000"/>
            <a:ext cx="8534400" cy="5029200"/>
          </a:xfrm>
        </p:spPr>
        <p:txBody>
          <a:bodyPr/>
          <a:lstStyle/>
          <a:p>
            <a:pPr eaLnBrk="1" hangingPunct="1">
              <a:lnSpc>
                <a:spcPct val="90000"/>
              </a:lnSpc>
            </a:pPr>
            <a:r>
              <a:rPr lang="en-US" altLang="en-US" sz="2800" dirty="0" smtClean="0">
                <a:latin typeface="Georgia" pitchFamily="18" charset="0"/>
                <a:cs typeface="Georgia" pitchFamily="18" charset="0"/>
              </a:rPr>
              <a:t>Taking notes by hand is recommended</a:t>
            </a:r>
          </a:p>
          <a:p>
            <a:pPr lvl="1" eaLnBrk="1" hangingPunct="1">
              <a:lnSpc>
                <a:spcPct val="90000"/>
              </a:lnSpc>
            </a:pPr>
            <a:r>
              <a:rPr lang="en-US" altLang="en-US" sz="2400" dirty="0" smtClean="0">
                <a:latin typeface="Georgia" pitchFamily="18" charset="0"/>
                <a:cs typeface="Georgia" pitchFamily="18" charset="0"/>
              </a:rPr>
              <a:t>Many studies confirm taking written notes results in higher grades</a:t>
            </a:r>
          </a:p>
          <a:p>
            <a:pPr lvl="1" eaLnBrk="1" hangingPunct="1">
              <a:lnSpc>
                <a:spcPct val="90000"/>
              </a:lnSpc>
            </a:pPr>
            <a:r>
              <a:rPr lang="en-US" altLang="en-US" sz="2400" dirty="0" smtClean="0">
                <a:latin typeface="Georgia" pitchFamily="18" charset="0"/>
                <a:cs typeface="Georgia" pitchFamily="18" charset="0"/>
              </a:rPr>
              <a:t>The </a:t>
            </a:r>
            <a:r>
              <a:rPr lang="en-US" altLang="en-US" sz="2400" dirty="0" err="1" smtClean="0">
                <a:latin typeface="Georgia" pitchFamily="18" charset="0"/>
                <a:cs typeface="Georgia" pitchFamily="18" charset="0"/>
              </a:rPr>
              <a:t>Coursepack</a:t>
            </a:r>
            <a:r>
              <a:rPr lang="en-US" altLang="en-US" sz="2400" dirty="0" smtClean="0">
                <a:latin typeface="Georgia" pitchFamily="18" charset="0"/>
                <a:cs typeface="Georgia" pitchFamily="18" charset="0"/>
              </a:rPr>
              <a:t> has been specifically designed to allow you to take notes by hand</a:t>
            </a:r>
          </a:p>
          <a:p>
            <a:pPr lvl="1" eaLnBrk="1" hangingPunct="1">
              <a:lnSpc>
                <a:spcPct val="90000"/>
              </a:lnSpc>
            </a:pPr>
            <a:endParaRPr lang="en-US" altLang="en-US" sz="2400" dirty="0" smtClean="0">
              <a:latin typeface="Georgia" pitchFamily="18" charset="0"/>
              <a:cs typeface="Georgia" pitchFamily="18" charset="0"/>
            </a:endParaRPr>
          </a:p>
          <a:p>
            <a:pPr eaLnBrk="1" hangingPunct="1">
              <a:lnSpc>
                <a:spcPct val="90000"/>
              </a:lnSpc>
            </a:pPr>
            <a:r>
              <a:rPr lang="en-US" altLang="en-US" sz="2400" dirty="0" smtClean="0">
                <a:latin typeface="Georgia" pitchFamily="18" charset="0"/>
                <a:cs typeface="Georgia" pitchFamily="18" charset="0"/>
              </a:rPr>
              <a:t>Electronic Device Usage Policy</a:t>
            </a:r>
          </a:p>
          <a:p>
            <a:pPr lvl="1" eaLnBrk="1" hangingPunct="1">
              <a:lnSpc>
                <a:spcPct val="90000"/>
              </a:lnSpc>
            </a:pPr>
            <a:r>
              <a:rPr lang="en-US" altLang="en-US" sz="2400" dirty="0" smtClean="0">
                <a:latin typeface="Georgia" pitchFamily="18" charset="0"/>
                <a:cs typeface="Georgia" pitchFamily="18" charset="0"/>
              </a:rPr>
              <a:t>No Audio, Photographic, or Video Recording allowed</a:t>
            </a:r>
          </a:p>
          <a:p>
            <a:pPr lvl="1" eaLnBrk="1" hangingPunct="1">
              <a:lnSpc>
                <a:spcPct val="90000"/>
              </a:lnSpc>
            </a:pPr>
            <a:r>
              <a:rPr lang="en-US" altLang="en-US" sz="2400" dirty="0" smtClean="0">
                <a:latin typeface="Georgia" pitchFamily="18" charset="0"/>
                <a:cs typeface="Georgia" pitchFamily="18" charset="0"/>
              </a:rPr>
              <a:t>Don’t distract others by texting, IM-</a:t>
            </a:r>
            <a:r>
              <a:rPr lang="en-US" altLang="en-US" sz="2400" dirty="0" err="1" smtClean="0">
                <a:latin typeface="Georgia" pitchFamily="18" charset="0"/>
                <a:cs typeface="Georgia" pitchFamily="18" charset="0"/>
              </a:rPr>
              <a:t>ing</a:t>
            </a:r>
            <a:r>
              <a:rPr lang="en-US" altLang="en-US" sz="2400" dirty="0" smtClean="0">
                <a:latin typeface="Georgia" pitchFamily="18" charset="0"/>
                <a:cs typeface="Georgia" pitchFamily="18" charset="0"/>
              </a:rPr>
              <a:t> or taking a call – go in the hall if needed</a:t>
            </a:r>
          </a:p>
          <a:p>
            <a:pPr lvl="1" eaLnBrk="1" hangingPunct="1">
              <a:lnSpc>
                <a:spcPct val="90000"/>
              </a:lnSpc>
            </a:pPr>
            <a:r>
              <a:rPr lang="en-US" altLang="en-US" sz="2400" dirty="0" smtClean="0">
                <a:latin typeface="Georgia" pitchFamily="18" charset="0"/>
                <a:cs typeface="Georgia" pitchFamily="18" charset="0"/>
              </a:rPr>
              <a:t>Don’t browse distracting sites</a:t>
            </a:r>
            <a:r>
              <a:rPr lang="en-US" altLang="en-US" sz="2000" dirty="0" smtClean="0">
                <a:latin typeface="Georgia" pitchFamily="18" charset="0"/>
                <a:cs typeface="Georgia" pitchFamily="18" charset="0"/>
              </a:rPr>
              <a:t> </a:t>
            </a:r>
          </a:p>
          <a:p>
            <a:pPr lvl="1" eaLnBrk="1" hangingPunct="1"/>
            <a:endParaRPr lang="en-US" altLang="en-US" sz="24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5</a:t>
            </a:fld>
            <a:endParaRPr lang="en-US"/>
          </a:p>
        </p:txBody>
      </p:sp>
    </p:spTree>
    <p:extLst>
      <p:ext uri="{BB962C8B-B14F-4D97-AF65-F5344CB8AC3E}">
        <p14:creationId xmlns:p14="http://schemas.microsoft.com/office/powerpoint/2010/main" val="298032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altLang="en-US" smtClean="0">
                <a:latin typeface="Georgia" pitchFamily="18" charset="0"/>
                <a:cs typeface="Georgia" pitchFamily="18" charset="0"/>
              </a:rPr>
              <a:t>Grading - 1</a:t>
            </a:r>
          </a:p>
        </p:txBody>
      </p:sp>
      <p:sp>
        <p:nvSpPr>
          <p:cNvPr id="8195" name="Content Placeholder 2"/>
          <p:cNvSpPr>
            <a:spLocks noGrp="1"/>
          </p:cNvSpPr>
          <p:nvPr>
            <p:ph idx="4294967295"/>
          </p:nvPr>
        </p:nvSpPr>
        <p:spPr>
          <a:xfrm>
            <a:off x="304800" y="1143000"/>
            <a:ext cx="8686800" cy="5029200"/>
          </a:xfrm>
        </p:spPr>
        <p:txBody>
          <a:bodyPr/>
          <a:lstStyle/>
          <a:p>
            <a:pPr eaLnBrk="1" hangingPunct="1">
              <a:spcBef>
                <a:spcPts val="0"/>
              </a:spcBef>
            </a:pPr>
            <a:r>
              <a:rPr lang="en-US" altLang="en-US" sz="2800" dirty="0" smtClean="0">
                <a:latin typeface="Georgia" pitchFamily="18" charset="0"/>
                <a:cs typeface="Georgia" pitchFamily="18" charset="0"/>
              </a:rPr>
              <a:t>Three Exams, 5 Quizzes, and 3 Group Projects</a:t>
            </a:r>
          </a:p>
          <a:p>
            <a:pPr eaLnBrk="1" hangingPunct="1">
              <a:spcBef>
                <a:spcPts val="0"/>
              </a:spcBef>
            </a:pPr>
            <a:endParaRPr lang="en-US" altLang="en-US" sz="2800" dirty="0" smtClean="0">
              <a:latin typeface="Georgia" pitchFamily="18" charset="0"/>
              <a:cs typeface="Georgia" pitchFamily="18" charset="0"/>
            </a:endParaRPr>
          </a:p>
          <a:p>
            <a:pPr marL="342900" lvl="1" indent="-342900" eaLnBrk="1" hangingPunct="1">
              <a:spcBef>
                <a:spcPts val="0"/>
              </a:spcBef>
              <a:buFont typeface="Arial" charset="0"/>
              <a:buChar char="•"/>
            </a:pPr>
            <a:r>
              <a:rPr lang="en-US" altLang="en-US" dirty="0" smtClean="0">
                <a:latin typeface="Georgia" pitchFamily="18" charset="0"/>
                <a:cs typeface="Georgia" pitchFamily="18" charset="0"/>
              </a:rPr>
              <a:t>Three Exams - </a:t>
            </a:r>
            <a:r>
              <a:rPr lang="en-US" altLang="en-US" dirty="0">
                <a:latin typeface="Georgia" pitchFamily="18" charset="0"/>
                <a:cs typeface="Georgia" pitchFamily="18" charset="0"/>
              </a:rPr>
              <a:t>Each Exam is </a:t>
            </a:r>
            <a:r>
              <a:rPr lang="en-US" altLang="en-US" dirty="0" smtClean="0">
                <a:latin typeface="Georgia" pitchFamily="18" charset="0"/>
                <a:cs typeface="Georgia" pitchFamily="18" charset="0"/>
              </a:rPr>
              <a:t>20% of grade</a:t>
            </a:r>
          </a:p>
          <a:p>
            <a:pPr lvl="1" eaLnBrk="1" hangingPunct="1">
              <a:spcBef>
                <a:spcPts val="0"/>
              </a:spcBef>
            </a:pPr>
            <a:r>
              <a:rPr lang="en-US" altLang="en-US" sz="2400" dirty="0">
                <a:latin typeface="Georgia" pitchFamily="18" charset="0"/>
                <a:cs typeface="Georgia" pitchFamily="18" charset="0"/>
              </a:rPr>
              <a:t>5</a:t>
            </a:r>
            <a:r>
              <a:rPr lang="en-US" altLang="en-US" sz="2400" dirty="0" smtClean="0">
                <a:latin typeface="Georgia" pitchFamily="18" charset="0"/>
                <a:cs typeface="Georgia" pitchFamily="18" charset="0"/>
              </a:rPr>
              <a:t>0 </a:t>
            </a:r>
            <a:r>
              <a:rPr lang="en-US" altLang="en-US" sz="2400" dirty="0">
                <a:latin typeface="Georgia" pitchFamily="18" charset="0"/>
                <a:cs typeface="Georgia" pitchFamily="18" charset="0"/>
              </a:rPr>
              <a:t>questions – T/F and </a:t>
            </a:r>
            <a:r>
              <a:rPr lang="en-US" altLang="en-US" sz="2400" dirty="0" smtClean="0">
                <a:latin typeface="Georgia" pitchFamily="18" charset="0"/>
                <a:cs typeface="Georgia" pitchFamily="18" charset="0"/>
              </a:rPr>
              <a:t>multi-choice</a:t>
            </a:r>
          </a:p>
          <a:p>
            <a:pPr lvl="1" eaLnBrk="1" hangingPunct="1">
              <a:spcBef>
                <a:spcPts val="0"/>
              </a:spcBef>
            </a:pPr>
            <a:endParaRPr lang="en-US" altLang="en-US" sz="2400" dirty="0" smtClean="0">
              <a:latin typeface="Georgia" pitchFamily="18" charset="0"/>
              <a:cs typeface="Georgia" pitchFamily="18" charset="0"/>
            </a:endParaRPr>
          </a:p>
          <a:p>
            <a:pPr eaLnBrk="1" hangingPunct="1">
              <a:spcBef>
                <a:spcPts val="0"/>
              </a:spcBef>
            </a:pPr>
            <a:r>
              <a:rPr lang="en-US" altLang="en-US" sz="2800" dirty="0" smtClean="0">
                <a:latin typeface="Georgia" pitchFamily="18" charset="0"/>
                <a:cs typeface="Georgia" pitchFamily="18" charset="0"/>
              </a:rPr>
              <a:t>Five quizzes - Total quiz score is 20% of grade</a:t>
            </a:r>
          </a:p>
          <a:p>
            <a:pPr lvl="1" eaLnBrk="1" hangingPunct="1">
              <a:spcBef>
                <a:spcPts val="0"/>
              </a:spcBef>
            </a:pPr>
            <a:r>
              <a:rPr lang="en-US" altLang="en-US" sz="2400" dirty="0" smtClean="0">
                <a:latin typeface="Georgia" pitchFamily="18" charset="0"/>
                <a:cs typeface="Georgia" pitchFamily="18" charset="0"/>
              </a:rPr>
              <a:t>20 questions – T/F and multi-choice</a:t>
            </a:r>
          </a:p>
          <a:p>
            <a:pPr lvl="1" eaLnBrk="1" hangingPunct="1">
              <a:spcBef>
                <a:spcPts val="0"/>
              </a:spcBef>
            </a:pPr>
            <a:endParaRPr lang="en-US" altLang="en-US" sz="2400" dirty="0" smtClean="0">
              <a:latin typeface="Georgia" pitchFamily="18" charset="0"/>
              <a:cs typeface="Georgia" pitchFamily="18" charset="0"/>
            </a:endParaRPr>
          </a:p>
          <a:p>
            <a:pPr eaLnBrk="1" hangingPunct="1">
              <a:spcBef>
                <a:spcPts val="0"/>
              </a:spcBef>
            </a:pPr>
            <a:r>
              <a:rPr lang="en-US" altLang="en-US" sz="2800" dirty="0">
                <a:latin typeface="Georgia" pitchFamily="18" charset="0"/>
                <a:cs typeface="Georgia" pitchFamily="18" charset="0"/>
              </a:rPr>
              <a:t>Group Projects </a:t>
            </a:r>
            <a:r>
              <a:rPr lang="en-US" altLang="en-US" sz="2800" dirty="0" smtClean="0">
                <a:latin typeface="Georgia" pitchFamily="18" charset="0"/>
                <a:cs typeface="Georgia" pitchFamily="18" charset="0"/>
              </a:rPr>
              <a:t>Grade - Total score is 20</a:t>
            </a:r>
            <a:r>
              <a:rPr lang="en-US" altLang="en-US" sz="2800" dirty="0">
                <a:latin typeface="Georgia" pitchFamily="18" charset="0"/>
                <a:cs typeface="Georgia" pitchFamily="18" charset="0"/>
              </a:rPr>
              <a:t>% of </a:t>
            </a:r>
            <a:r>
              <a:rPr lang="en-US" altLang="en-US" sz="2800" dirty="0" smtClean="0">
                <a:latin typeface="Georgia" pitchFamily="18" charset="0"/>
                <a:cs typeface="Georgia" pitchFamily="18" charset="0"/>
              </a:rPr>
              <a:t>grade</a:t>
            </a:r>
          </a:p>
          <a:p>
            <a:pPr lvl="2" eaLnBrk="1" hangingPunct="1">
              <a:spcBef>
                <a:spcPts val="0"/>
              </a:spcBef>
            </a:pPr>
            <a:r>
              <a:rPr lang="en-US" altLang="en-US" dirty="0" smtClean="0">
                <a:latin typeface="Georgia" pitchFamily="18" charset="0"/>
                <a:cs typeface="Georgia" pitchFamily="18" charset="0"/>
              </a:rPr>
              <a:t>12% total determined by me</a:t>
            </a:r>
          </a:p>
          <a:p>
            <a:pPr lvl="2" eaLnBrk="1" hangingPunct="1">
              <a:spcBef>
                <a:spcPts val="0"/>
              </a:spcBef>
            </a:pPr>
            <a:r>
              <a:rPr lang="en-US" altLang="en-US" dirty="0" smtClean="0">
                <a:latin typeface="Georgia" pitchFamily="18" charset="0"/>
                <a:cs typeface="Georgia" pitchFamily="18" charset="0"/>
              </a:rPr>
              <a:t>8% total determined by peers</a:t>
            </a:r>
          </a:p>
          <a:p>
            <a:pPr marL="457200" lvl="1" indent="0" eaLnBrk="1" hangingPunct="1">
              <a:spcBef>
                <a:spcPts val="0"/>
              </a:spcBef>
              <a:buNone/>
            </a:pPr>
            <a:endParaRPr lang="en-US" altLang="en-US" sz="2400" dirty="0" smtClean="0">
              <a:latin typeface="Georgia" pitchFamily="18" charset="0"/>
              <a:cs typeface="Georgia" pitchFamily="18" charset="0"/>
            </a:endParaRPr>
          </a:p>
        </p:txBody>
      </p:sp>
      <p:sp>
        <p:nvSpPr>
          <p:cNvPr id="8196" name="Footer Placeholder 1"/>
          <p:cNvSpPr>
            <a:spLocks noGrp="1"/>
          </p:cNvSpPr>
          <p:nvPr>
            <p:ph type="ftr" sz="quarter" idx="11"/>
          </p:nvPr>
        </p:nvSpPr>
        <p:spPr bwMode="auto">
          <a:xfrm>
            <a:off x="475615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Grading - 2</a:t>
            </a:r>
          </a:p>
        </p:txBody>
      </p:sp>
      <p:sp>
        <p:nvSpPr>
          <p:cNvPr id="8195" name="Content Placeholder 2"/>
          <p:cNvSpPr>
            <a:spLocks noGrp="1"/>
          </p:cNvSpPr>
          <p:nvPr>
            <p:ph idx="4294967295"/>
          </p:nvPr>
        </p:nvSpPr>
        <p:spPr>
          <a:xfrm>
            <a:off x="304800" y="1143000"/>
            <a:ext cx="8686800" cy="5029200"/>
          </a:xfrm>
        </p:spPr>
        <p:txBody>
          <a:bodyPr/>
          <a:lstStyle/>
          <a:p>
            <a:pPr eaLnBrk="1" hangingPunct="1">
              <a:spcBef>
                <a:spcPts val="600"/>
              </a:spcBef>
            </a:pPr>
            <a:r>
              <a:rPr lang="en-US" altLang="en-US" sz="2800" dirty="0">
                <a:latin typeface="Georgia" pitchFamily="18" charset="0"/>
                <a:cs typeface="Georgia" pitchFamily="18" charset="0"/>
              </a:rPr>
              <a:t>Exam Timing – Finish a section’s material, then have Exam the 2</a:t>
            </a:r>
            <a:r>
              <a:rPr lang="en-US" altLang="en-US" sz="2800" baseline="30000" dirty="0">
                <a:latin typeface="Georgia" pitchFamily="18" charset="0"/>
                <a:cs typeface="Georgia" pitchFamily="18" charset="0"/>
              </a:rPr>
              <a:t>nd</a:t>
            </a:r>
            <a:r>
              <a:rPr lang="en-US" altLang="en-US" sz="2800" dirty="0">
                <a:latin typeface="Georgia" pitchFamily="18" charset="0"/>
                <a:cs typeface="Georgia" pitchFamily="18" charset="0"/>
              </a:rPr>
              <a:t> half of the next class, except for 3</a:t>
            </a:r>
            <a:r>
              <a:rPr lang="en-US" altLang="en-US" sz="2800" baseline="30000" dirty="0">
                <a:latin typeface="Georgia" pitchFamily="18" charset="0"/>
                <a:cs typeface="Georgia" pitchFamily="18" charset="0"/>
              </a:rPr>
              <a:t>rd</a:t>
            </a:r>
            <a:r>
              <a:rPr lang="en-US" altLang="en-US" sz="2800" dirty="0">
                <a:latin typeface="Georgia" pitchFamily="18" charset="0"/>
                <a:cs typeface="Georgia" pitchFamily="18" charset="0"/>
              </a:rPr>
              <a:t> exam which is during finals week</a:t>
            </a:r>
          </a:p>
          <a:p>
            <a:pPr eaLnBrk="1" hangingPunct="1">
              <a:spcBef>
                <a:spcPts val="600"/>
              </a:spcBef>
            </a:pPr>
            <a:endParaRPr lang="en-US" altLang="en-US" sz="2800" dirty="0" smtClean="0">
              <a:latin typeface="Georgia" pitchFamily="18" charset="0"/>
              <a:cs typeface="Georgia" pitchFamily="18" charset="0"/>
            </a:endParaRPr>
          </a:p>
          <a:p>
            <a:pPr eaLnBrk="1" hangingPunct="1">
              <a:spcBef>
                <a:spcPts val="600"/>
              </a:spcBef>
            </a:pPr>
            <a:r>
              <a:rPr lang="en-US" altLang="en-US" sz="2800" dirty="0" smtClean="0">
                <a:latin typeface="Georgia" pitchFamily="18" charset="0"/>
                <a:cs typeface="Georgia" pitchFamily="18" charset="0"/>
              </a:rPr>
              <a:t>All Quiz and Exam 1-2 questions reviewed in class</a:t>
            </a:r>
          </a:p>
          <a:p>
            <a:pPr lvl="1" eaLnBrk="1" hangingPunct="1">
              <a:spcBef>
                <a:spcPts val="600"/>
              </a:spcBef>
            </a:pPr>
            <a:r>
              <a:rPr lang="en-US" altLang="en-US" sz="2400" dirty="0" smtClean="0">
                <a:latin typeface="Georgia" pitchFamily="18" charset="0"/>
                <a:cs typeface="Georgia" pitchFamily="18" charset="0"/>
              </a:rPr>
              <a:t>Objective is LEARNING, not just grading</a:t>
            </a:r>
          </a:p>
          <a:p>
            <a:pPr lvl="1" eaLnBrk="1" hangingPunct="1">
              <a:spcBef>
                <a:spcPts val="600"/>
              </a:spcBef>
            </a:pPr>
            <a:r>
              <a:rPr lang="en-US" altLang="en-US" sz="2400" dirty="0" smtClean="0">
                <a:latin typeface="Georgia" pitchFamily="18" charset="0"/>
                <a:cs typeface="Georgia" pitchFamily="18" charset="0"/>
              </a:rPr>
              <a:t>Discuss/identify imperfect questions and give credit</a:t>
            </a:r>
          </a:p>
          <a:p>
            <a:pPr lvl="1" eaLnBrk="1" hangingPunct="1">
              <a:spcBef>
                <a:spcPts val="600"/>
              </a:spcBef>
            </a:pPr>
            <a:r>
              <a:rPr lang="en-US" altLang="en-US" sz="2400" dirty="0" smtClean="0">
                <a:latin typeface="Georgia" pitchFamily="18" charset="0"/>
                <a:cs typeface="Georgia" pitchFamily="18" charset="0"/>
              </a:rPr>
              <a:t>Check grades on Canvas</a:t>
            </a:r>
          </a:p>
          <a:p>
            <a:pPr marL="457200" lvl="1" indent="0" eaLnBrk="1" hangingPunct="1">
              <a:spcBef>
                <a:spcPts val="0"/>
              </a:spcBef>
              <a:buNone/>
            </a:pPr>
            <a:endParaRPr lang="en-US" altLang="en-US" sz="2400" dirty="0" smtClean="0">
              <a:latin typeface="Georgia" pitchFamily="18" charset="0"/>
              <a:cs typeface="Georgia" pitchFamily="18" charset="0"/>
            </a:endParaRPr>
          </a:p>
        </p:txBody>
      </p:sp>
      <p:sp>
        <p:nvSpPr>
          <p:cNvPr id="8196" name="Footer Placeholder 1"/>
          <p:cNvSpPr>
            <a:spLocks noGrp="1"/>
          </p:cNvSpPr>
          <p:nvPr>
            <p:ph type="ftr" sz="quarter" idx="11"/>
          </p:nvPr>
        </p:nvSpPr>
        <p:spPr bwMode="auto">
          <a:xfrm>
            <a:off x="475615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7</a:t>
            </a:fld>
            <a:endParaRPr lang="en-US"/>
          </a:p>
        </p:txBody>
      </p:sp>
    </p:spTree>
    <p:extLst>
      <p:ext uri="{BB962C8B-B14F-4D97-AF65-F5344CB8AC3E}">
        <p14:creationId xmlns:p14="http://schemas.microsoft.com/office/powerpoint/2010/main" val="2052982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dirty="0" smtClean="0">
                <a:latin typeface="Georgia" pitchFamily="18" charset="0"/>
                <a:cs typeface="Georgia" pitchFamily="18" charset="0"/>
              </a:rPr>
              <a:t>Grading - 3</a:t>
            </a:r>
          </a:p>
        </p:txBody>
      </p:sp>
      <p:sp>
        <p:nvSpPr>
          <p:cNvPr id="9219" name="Content Placeholder 2"/>
          <p:cNvSpPr>
            <a:spLocks noGrp="1"/>
          </p:cNvSpPr>
          <p:nvPr>
            <p:ph idx="4294967295"/>
          </p:nvPr>
        </p:nvSpPr>
        <p:spPr>
          <a:xfrm>
            <a:off x="457200" y="1143000"/>
            <a:ext cx="8229600" cy="5029200"/>
          </a:xfrm>
        </p:spPr>
        <p:txBody>
          <a:bodyPr/>
          <a:lstStyle/>
          <a:p>
            <a:pPr eaLnBrk="1" hangingPunct="1"/>
            <a:r>
              <a:rPr lang="en-US" altLang="en-US" dirty="0" smtClean="0">
                <a:latin typeface="Georgia" pitchFamily="18" charset="0"/>
                <a:cs typeface="Georgia" pitchFamily="18" charset="0"/>
              </a:rPr>
              <a:t>More about quizzes</a:t>
            </a:r>
          </a:p>
          <a:p>
            <a:pPr lvl="1" eaLnBrk="1" hangingPunct="1"/>
            <a:r>
              <a:rPr lang="en-US" altLang="en-US" sz="2400" dirty="0" smtClean="0">
                <a:latin typeface="Georgia" pitchFamily="18" charset="0"/>
                <a:cs typeface="Georgia" pitchFamily="18" charset="0"/>
              </a:rPr>
              <a:t>Quizzes are not announced (attendance motivator)</a:t>
            </a:r>
          </a:p>
          <a:p>
            <a:pPr lvl="1" eaLnBrk="1" hangingPunct="1"/>
            <a:r>
              <a:rPr lang="en-US" altLang="en-US" sz="2400" dirty="0" smtClean="0">
                <a:latin typeface="Georgia" pitchFamily="18" charset="0"/>
                <a:cs typeface="Georgia" pitchFamily="18" charset="0"/>
              </a:rPr>
              <a:t>Take top 4/5 quizzes, 5</a:t>
            </a:r>
            <a:r>
              <a:rPr lang="en-US" altLang="en-US" sz="2400" baseline="30000" dirty="0" smtClean="0">
                <a:latin typeface="Georgia" pitchFamily="18" charset="0"/>
                <a:cs typeface="Georgia" pitchFamily="18" charset="0"/>
              </a:rPr>
              <a:t>th</a:t>
            </a:r>
            <a:r>
              <a:rPr lang="en-US" altLang="en-US" sz="2400" dirty="0" smtClean="0">
                <a:latin typeface="Georgia" pitchFamily="18" charset="0"/>
                <a:cs typeface="Georgia" pitchFamily="18" charset="0"/>
              </a:rPr>
              <a:t> is extra credit –max 100%</a:t>
            </a:r>
          </a:p>
          <a:p>
            <a:pPr lvl="1"/>
            <a:r>
              <a:rPr lang="en-US" altLang="en-US" sz="2200" dirty="0" smtClean="0">
                <a:latin typeface="Georgia" pitchFamily="18" charset="0"/>
                <a:cs typeface="Georgia" pitchFamily="18" charset="0"/>
              </a:rPr>
              <a:t>Example 1 - Took 4/5 Quizzes</a:t>
            </a:r>
            <a:r>
              <a:rPr lang="en-US" altLang="en-US" sz="2200" dirty="0">
                <a:latin typeface="Georgia" pitchFamily="18" charset="0"/>
                <a:cs typeface="Georgia" pitchFamily="18" charset="0"/>
              </a:rPr>
              <a:t> </a:t>
            </a:r>
            <a:r>
              <a:rPr lang="en-US" altLang="en-US" sz="2200" dirty="0" smtClean="0">
                <a:latin typeface="Georgia" pitchFamily="18" charset="0"/>
                <a:cs typeface="Georgia" pitchFamily="18" charset="0"/>
              </a:rPr>
              <a:t>and got 85% on all.  Pts from 4 Quizzes = 340/400. You get 85% for your quiz score</a:t>
            </a:r>
            <a:r>
              <a:rPr lang="en-US" altLang="en-US" sz="2000" dirty="0" smtClean="0">
                <a:latin typeface="Georgia" pitchFamily="18" charset="0"/>
                <a:cs typeface="Georgia" pitchFamily="18" charset="0"/>
              </a:rPr>
              <a:t>.</a:t>
            </a:r>
          </a:p>
          <a:p>
            <a:pPr lvl="1"/>
            <a:r>
              <a:rPr lang="en-US" altLang="en-US" sz="2200" dirty="0" smtClean="0">
                <a:latin typeface="Georgia" pitchFamily="18" charset="0"/>
                <a:cs typeface="Georgia" pitchFamily="18" charset="0"/>
              </a:rPr>
              <a:t>Example 2 - Took 5/5 Quizzes, got 85% on each one.  Pts. from 4 Quizzes = 340/400.  Add in 85 points from 5th quiz, so total quiz points would become 425/400, but cap at 400/400 for total quiz score of 100%</a:t>
            </a:r>
          </a:p>
          <a:p>
            <a:pPr lvl="1"/>
            <a:r>
              <a:rPr lang="en-US" altLang="en-US" sz="2200" dirty="0" smtClean="0">
                <a:latin typeface="Georgia" pitchFamily="18" charset="0"/>
                <a:cs typeface="Georgia" pitchFamily="18" charset="0"/>
              </a:rPr>
              <a:t>Example 3 - Took 5/5 Quizzes, got 60% on each one. Pts. from 4 Quizzes = 240/400.  Add in 60 points from 5th quiz, so total quiz points become 300/400 = 75%.</a:t>
            </a: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274638"/>
            <a:ext cx="8229600" cy="715962"/>
          </a:xfrm>
        </p:spPr>
        <p:txBody>
          <a:bodyPr/>
          <a:lstStyle/>
          <a:p>
            <a:pPr eaLnBrk="1" hangingPunct="1"/>
            <a:r>
              <a:rPr lang="en-US" altLang="en-US" dirty="0" smtClean="0">
                <a:latin typeface="Georgia" pitchFamily="18" charset="0"/>
                <a:cs typeface="Georgia" pitchFamily="18" charset="0"/>
              </a:rPr>
              <a:t>Grading - 4</a:t>
            </a:r>
          </a:p>
        </p:txBody>
      </p:sp>
      <p:sp>
        <p:nvSpPr>
          <p:cNvPr id="9219" name="Content Placeholder 2"/>
          <p:cNvSpPr>
            <a:spLocks noGrp="1"/>
          </p:cNvSpPr>
          <p:nvPr>
            <p:ph idx="4294967295"/>
          </p:nvPr>
        </p:nvSpPr>
        <p:spPr>
          <a:xfrm>
            <a:off x="457200" y="990600"/>
            <a:ext cx="8458200" cy="5181600"/>
          </a:xfrm>
        </p:spPr>
        <p:txBody>
          <a:bodyPr/>
          <a:lstStyle/>
          <a:p>
            <a:pPr eaLnBrk="1" hangingPunct="1"/>
            <a:r>
              <a:rPr lang="en-US" altLang="en-US" sz="2800" dirty="0" smtClean="0">
                <a:latin typeface="Georgia" pitchFamily="18" charset="0"/>
                <a:cs typeface="Georgia" pitchFamily="18" charset="0"/>
              </a:rPr>
              <a:t>Group Project Grade – 20% of total course grade</a:t>
            </a:r>
          </a:p>
          <a:p>
            <a:pPr lvl="1" eaLnBrk="1" hangingPunct="1"/>
            <a:r>
              <a:rPr lang="en-US" altLang="en-US" sz="2400" dirty="0" smtClean="0">
                <a:latin typeface="Georgia" pitchFamily="18" charset="0"/>
                <a:cs typeface="Georgia" pitchFamily="18" charset="0"/>
              </a:rPr>
              <a:t>Students will be divided into teams to form a hypothetical startup and will then be presented with real world scenarios to resolve</a:t>
            </a:r>
          </a:p>
          <a:p>
            <a:pPr lvl="1" eaLnBrk="1" hangingPunct="1"/>
            <a:r>
              <a:rPr lang="en-US" altLang="en-US" sz="2400" dirty="0" smtClean="0">
                <a:latin typeface="Georgia" pitchFamily="18" charset="0"/>
                <a:cs typeface="Georgia" pitchFamily="18" charset="0"/>
              </a:rPr>
              <a:t>Teams will then give a 5-7 min presentation on their solution (</a:t>
            </a:r>
            <a:r>
              <a:rPr lang="en-US" altLang="en-US" sz="2400" dirty="0" err="1" smtClean="0">
                <a:latin typeface="Georgia" pitchFamily="18" charset="0"/>
                <a:cs typeface="Georgia" pitchFamily="18" charset="0"/>
              </a:rPr>
              <a:t>Powerpoint</a:t>
            </a:r>
            <a:r>
              <a:rPr lang="en-US" altLang="en-US" sz="2400" dirty="0" smtClean="0">
                <a:latin typeface="Georgia" pitchFamily="18" charset="0"/>
                <a:cs typeface="Georgia" pitchFamily="18" charset="0"/>
              </a:rPr>
              <a:t> preferred) at a Thursday evening session from 7-9:30pm</a:t>
            </a:r>
          </a:p>
          <a:p>
            <a:pPr lvl="1" eaLnBrk="1" hangingPunct="1"/>
            <a:r>
              <a:rPr lang="en-US" altLang="en-US" sz="2400" dirty="0" smtClean="0">
                <a:latin typeface="Georgia" pitchFamily="18" charset="0"/>
                <a:cs typeface="Georgia" pitchFamily="18" charset="0"/>
              </a:rPr>
              <a:t> Three Group Projects – 4% of grade each</a:t>
            </a:r>
          </a:p>
          <a:p>
            <a:pPr lvl="2" eaLnBrk="1" hangingPunct="1"/>
            <a:r>
              <a:rPr lang="en-US" altLang="en-US" sz="2000" dirty="0" smtClean="0">
                <a:latin typeface="Georgia" pitchFamily="18" charset="0"/>
                <a:cs typeface="Georgia" pitchFamily="18" charset="0"/>
              </a:rPr>
              <a:t>Incorporation and Funding Project</a:t>
            </a:r>
          </a:p>
          <a:p>
            <a:pPr lvl="2" eaLnBrk="1" hangingPunct="1"/>
            <a:r>
              <a:rPr lang="en-US" altLang="en-US" sz="2000" dirty="0" smtClean="0">
                <a:latin typeface="Georgia" pitchFamily="18" charset="0"/>
                <a:cs typeface="Georgia" pitchFamily="18" charset="0"/>
              </a:rPr>
              <a:t>Contracts Project</a:t>
            </a:r>
          </a:p>
          <a:p>
            <a:pPr lvl="2" eaLnBrk="1" hangingPunct="1"/>
            <a:r>
              <a:rPr lang="en-US" altLang="en-US" sz="2000" dirty="0" smtClean="0">
                <a:latin typeface="Georgia" pitchFamily="18" charset="0"/>
                <a:cs typeface="Georgia" pitchFamily="18" charset="0"/>
              </a:rPr>
              <a:t>Intellectual Property Project</a:t>
            </a:r>
          </a:p>
          <a:p>
            <a:pPr lvl="2" eaLnBrk="1" hangingPunct="1"/>
            <a:r>
              <a:rPr lang="en-US" altLang="en-US" sz="2000" dirty="0" smtClean="0">
                <a:latin typeface="Georgia" pitchFamily="18" charset="0"/>
                <a:cs typeface="Georgia" pitchFamily="18" charset="0"/>
              </a:rPr>
              <a:t>Team is graded as a whole by me</a:t>
            </a:r>
          </a:p>
          <a:p>
            <a:pPr lvl="1" eaLnBrk="1" hangingPunct="1"/>
            <a:r>
              <a:rPr lang="en-US" altLang="en-US" sz="2400" dirty="0" smtClean="0">
                <a:latin typeface="Georgia" pitchFamily="18" charset="0"/>
                <a:cs typeface="Georgia" pitchFamily="18" charset="0"/>
              </a:rPr>
              <a:t>Three Peer Evaluations – 8% of grade</a:t>
            </a:r>
          </a:p>
          <a:p>
            <a:pPr lvl="2" eaLnBrk="1" hangingPunct="1"/>
            <a:r>
              <a:rPr lang="en-US" altLang="en-US" sz="2000" dirty="0">
                <a:latin typeface="Georgia" pitchFamily="18" charset="0"/>
                <a:cs typeface="Georgia" pitchFamily="18" charset="0"/>
              </a:rPr>
              <a:t>T</a:t>
            </a:r>
            <a:r>
              <a:rPr lang="en-US" altLang="en-US" sz="2000" dirty="0" smtClean="0">
                <a:latin typeface="Georgia" pitchFamily="18" charset="0"/>
                <a:cs typeface="Georgia" pitchFamily="18" charset="0"/>
              </a:rPr>
              <a:t>eam members evaluate each other’s contributions</a:t>
            </a: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2024.</a:t>
            </a:r>
            <a:endParaRPr lang="en-US" altLang="en-US" sz="1200">
              <a:solidFill>
                <a:srgbClr val="898989"/>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181AD363-ACEC-4E12-93FC-A3051305D110}" type="slidenum">
              <a:rPr lang="en-US" smtClean="0"/>
              <a:pPr>
                <a:defRPr/>
              </a:pPr>
              <a:t>9</a:t>
            </a:fld>
            <a:endParaRPr lang="en-US"/>
          </a:p>
        </p:txBody>
      </p:sp>
    </p:spTree>
    <p:extLst>
      <p:ext uri="{BB962C8B-B14F-4D97-AF65-F5344CB8AC3E}">
        <p14:creationId xmlns:p14="http://schemas.microsoft.com/office/powerpoint/2010/main" val="2822645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FF300-AB57-4699-872C-DB308A07AAE3}">
  <ds:schemaRefs>
    <ds:schemaRef ds:uri="http://schemas.microsoft.com/sharepoint/v3/contenttype/forms"/>
  </ds:schemaRefs>
</ds:datastoreItem>
</file>

<file path=customXml/itemProps2.xml><?xml version="1.0" encoding="utf-8"?>
<ds:datastoreItem xmlns:ds="http://schemas.openxmlformats.org/officeDocument/2006/customXml" ds:itemID="{FC509BB7-68DB-47DA-8647-FFFB2B8BB6A7}">
  <ds:schemaRef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microsoft.com/office/2006/metadata/properti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F472E11A-BDDB-4049-B791-4696ABDF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8100</TotalTime>
  <Words>4065</Words>
  <Application>Microsoft Office PowerPoint</Application>
  <PresentationFormat>On-screen Show (4:3)</PresentationFormat>
  <Paragraphs>543</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Startups: Incorporation, Funding, Contracts, and Intellectual Property</vt:lpstr>
      <vt:lpstr>Welcome To Startups!</vt:lpstr>
      <vt:lpstr>About Joe Barich</vt:lpstr>
      <vt:lpstr>Class Mechanics</vt:lpstr>
      <vt:lpstr>Other Class Matters</vt:lpstr>
      <vt:lpstr>Grading - 1</vt:lpstr>
      <vt:lpstr>Grading - 2</vt:lpstr>
      <vt:lpstr>Grading - 3</vt:lpstr>
      <vt:lpstr>Grading - 4</vt:lpstr>
      <vt:lpstr>Grading - 5</vt:lpstr>
      <vt:lpstr>Overview - 1 </vt:lpstr>
      <vt:lpstr>Overview - 2</vt:lpstr>
      <vt:lpstr>Overview - 3</vt:lpstr>
      <vt:lpstr>Law/Business Interfaces</vt:lpstr>
      <vt:lpstr>Law and the Entrepreneur</vt:lpstr>
      <vt:lpstr>Helping Engineers Approach Law</vt:lpstr>
      <vt:lpstr>So You Want to Start A Business?</vt:lpstr>
      <vt:lpstr>Sole Proprietorship - 1</vt:lpstr>
      <vt:lpstr>Sole Proprietorship - 2</vt:lpstr>
      <vt:lpstr>Partnerships</vt:lpstr>
      <vt:lpstr>General Partnership -1</vt:lpstr>
      <vt:lpstr>General Partnership -2</vt:lpstr>
      <vt:lpstr>General Partnership -3</vt:lpstr>
      <vt:lpstr>General Partnership Drawbacks</vt:lpstr>
      <vt:lpstr>Partnership By Default</vt:lpstr>
      <vt:lpstr>Situational Hypotheticals</vt:lpstr>
      <vt:lpstr>Clarifying a Partnership</vt:lpstr>
      <vt:lpstr>Corporation - 1</vt:lpstr>
      <vt:lpstr>Corporation - 2</vt:lpstr>
      <vt:lpstr>Corporation - 3</vt:lpstr>
      <vt:lpstr>Types of Companies</vt:lpstr>
      <vt:lpstr>C-corp</vt:lpstr>
      <vt:lpstr>“Closely-held” company</vt:lpstr>
      <vt:lpstr>S-Corp</vt:lpstr>
      <vt:lpstr>Pro/Cons of an S-Corp</vt:lpstr>
      <vt:lpstr>Limited Liability Company (LLC)</vt:lpstr>
      <vt:lpstr>What’s Not to Like?</vt:lpstr>
      <vt:lpstr>To LLC or not to LLC?</vt:lpstr>
      <vt:lpstr>Comparison</vt:lpstr>
      <vt:lpstr>Limited Partnership - 1</vt:lpstr>
      <vt:lpstr>Limited Partnership – 2</vt:lpstr>
      <vt:lpstr>Limited Liability Partnership</vt:lpstr>
      <vt:lpstr>Other Entities</vt:lpstr>
      <vt:lpstr>Maintaining Limited Liability -1</vt:lpstr>
      <vt:lpstr>Maintaining Limited Liability -2</vt:lpstr>
      <vt:lpstr>Maintaining Limited Liability -3</vt:lpstr>
      <vt:lpstr>Summary</vt:lpstr>
      <vt:lpstr>Next Time</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122</cp:revision>
  <cp:lastPrinted>2019-08-26T05:59:18Z</cp:lastPrinted>
  <dcterms:created xsi:type="dcterms:W3CDTF">2009-09-14T01:06:34Z</dcterms:created>
  <dcterms:modified xsi:type="dcterms:W3CDTF">2024-01-08T00:51:21Z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