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handoutMasterIdLst>
    <p:handoutMasterId r:id="rId30"/>
  </p:handoutMasterIdLst>
  <p:sldIdLst>
    <p:sldId id="675" r:id="rId5"/>
    <p:sldId id="651" r:id="rId6"/>
    <p:sldId id="666" r:id="rId7"/>
    <p:sldId id="669" r:id="rId8"/>
    <p:sldId id="670" r:id="rId9"/>
    <p:sldId id="671" r:id="rId10"/>
    <p:sldId id="672" r:id="rId11"/>
    <p:sldId id="673" r:id="rId12"/>
    <p:sldId id="674" r:id="rId13"/>
    <p:sldId id="676" r:id="rId14"/>
    <p:sldId id="677" r:id="rId15"/>
    <p:sldId id="678" r:id="rId16"/>
    <p:sldId id="679" r:id="rId17"/>
    <p:sldId id="680" r:id="rId18"/>
    <p:sldId id="681" r:id="rId19"/>
    <p:sldId id="682" r:id="rId20"/>
    <p:sldId id="683" r:id="rId21"/>
    <p:sldId id="684" r:id="rId22"/>
    <p:sldId id="685" r:id="rId23"/>
    <p:sldId id="686" r:id="rId24"/>
    <p:sldId id="687" r:id="rId25"/>
    <p:sldId id="688" r:id="rId26"/>
    <p:sldId id="689" r:id="rId27"/>
    <p:sldId id="668" r:id="rId28"/>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9" autoAdjust="0"/>
    <p:restoredTop sz="94660"/>
  </p:normalViewPr>
  <p:slideViewPr>
    <p:cSldViewPr snapToGrid="0">
      <p:cViewPr varScale="1">
        <p:scale>
          <a:sx n="86" d="100"/>
          <a:sy n="86" d="100"/>
        </p:scale>
        <p:origin x="-137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0"/>
            <a:ext cx="3170583" cy="480388"/>
          </a:xfrm>
          <a:prstGeom prst="rect">
            <a:avLst/>
          </a:prstGeom>
          <a:noFill/>
          <a:ln w="9525">
            <a:noFill/>
            <a:miter lim="800000"/>
            <a:headEnd/>
            <a:tailEnd/>
          </a:ln>
        </p:spPr>
        <p:txBody>
          <a:bodyPr vert="horz" wrap="square" lIns="96626" tIns="48314" rIns="96626" bIns="48314" numCol="1" anchor="t" anchorCtr="0" compatLnSpc="1">
            <a:prstTxWarp prst="textNoShape">
              <a:avLst/>
            </a:prstTxWarp>
          </a:bodyPr>
          <a:lstStyle>
            <a:lvl1pPr defTabSz="482357">
              <a:defRPr sz="1200"/>
            </a:lvl1pPr>
          </a:lstStyle>
          <a:p>
            <a:pPr>
              <a:defRPr/>
            </a:pPr>
            <a:endParaRPr lang="en-US"/>
          </a:p>
        </p:txBody>
      </p:sp>
      <p:sp>
        <p:nvSpPr>
          <p:cNvPr id="38915" name="Rectangle 3"/>
          <p:cNvSpPr>
            <a:spLocks noGrp="1" noChangeArrowheads="1"/>
          </p:cNvSpPr>
          <p:nvPr>
            <p:ph type="dt" sz="quarter" idx="1"/>
          </p:nvPr>
        </p:nvSpPr>
        <p:spPr bwMode="auto">
          <a:xfrm>
            <a:off x="4142964" y="0"/>
            <a:ext cx="3170583" cy="480388"/>
          </a:xfrm>
          <a:prstGeom prst="rect">
            <a:avLst/>
          </a:prstGeom>
          <a:noFill/>
          <a:ln w="9525">
            <a:noFill/>
            <a:miter lim="800000"/>
            <a:headEnd/>
            <a:tailEnd/>
          </a:ln>
        </p:spPr>
        <p:txBody>
          <a:bodyPr vert="horz" wrap="square" lIns="96626" tIns="48314" rIns="96626" bIns="48314" numCol="1" anchor="t" anchorCtr="0" compatLnSpc="1">
            <a:prstTxWarp prst="textNoShape">
              <a:avLst/>
            </a:prstTxWarp>
          </a:bodyPr>
          <a:lstStyle>
            <a:lvl1pPr algn="r" defTabSz="482357">
              <a:defRPr sz="1200"/>
            </a:lvl1pPr>
          </a:lstStyle>
          <a:p>
            <a:pPr>
              <a:defRPr/>
            </a:pPr>
            <a:fld id="{DE5E8F54-B7A2-4659-A053-4791C62C9C29}" type="datetimeFigureOut">
              <a:rPr lang="en-US"/>
              <a:pPr>
                <a:defRPr/>
              </a:pPr>
              <a:t>4/22/2024</a:t>
            </a:fld>
            <a:endParaRPr lang="en-US"/>
          </a:p>
        </p:txBody>
      </p:sp>
      <p:sp>
        <p:nvSpPr>
          <p:cNvPr id="38916" name="Rectangle 4"/>
          <p:cNvSpPr>
            <a:spLocks noGrp="1" noChangeArrowheads="1"/>
          </p:cNvSpPr>
          <p:nvPr>
            <p:ph type="ftr" sz="quarter" idx="2"/>
          </p:nvPr>
        </p:nvSpPr>
        <p:spPr bwMode="auto">
          <a:xfrm>
            <a:off x="2" y="9119173"/>
            <a:ext cx="3170583" cy="480388"/>
          </a:xfrm>
          <a:prstGeom prst="rect">
            <a:avLst/>
          </a:prstGeom>
          <a:noFill/>
          <a:ln w="9525">
            <a:noFill/>
            <a:miter lim="800000"/>
            <a:headEnd/>
            <a:tailEnd/>
          </a:ln>
        </p:spPr>
        <p:txBody>
          <a:bodyPr vert="horz" wrap="square" lIns="96626" tIns="48314" rIns="96626" bIns="48314" numCol="1" anchor="b" anchorCtr="0" compatLnSpc="1">
            <a:prstTxWarp prst="textNoShape">
              <a:avLst/>
            </a:prstTxWarp>
          </a:bodyPr>
          <a:lstStyle>
            <a:lvl1pPr defTabSz="482357">
              <a:defRPr sz="1200"/>
            </a:lvl1pPr>
          </a:lstStyle>
          <a:p>
            <a:pPr>
              <a:defRPr/>
            </a:pPr>
            <a:endParaRPr lang="en-US"/>
          </a:p>
        </p:txBody>
      </p:sp>
      <p:sp>
        <p:nvSpPr>
          <p:cNvPr id="38917" name="Rectangle 5"/>
          <p:cNvSpPr>
            <a:spLocks noGrp="1" noChangeArrowheads="1"/>
          </p:cNvSpPr>
          <p:nvPr>
            <p:ph type="sldNum" sz="quarter" idx="3"/>
          </p:nvPr>
        </p:nvSpPr>
        <p:spPr bwMode="auto">
          <a:xfrm>
            <a:off x="4142964" y="9119173"/>
            <a:ext cx="3170583" cy="480388"/>
          </a:xfrm>
          <a:prstGeom prst="rect">
            <a:avLst/>
          </a:prstGeom>
          <a:noFill/>
          <a:ln w="9525">
            <a:noFill/>
            <a:miter lim="800000"/>
            <a:headEnd/>
            <a:tailEnd/>
          </a:ln>
        </p:spPr>
        <p:txBody>
          <a:bodyPr vert="horz" wrap="square" lIns="96626" tIns="48314" rIns="96626" bIns="48314" numCol="1" anchor="b" anchorCtr="0" compatLnSpc="1">
            <a:prstTxWarp prst="textNoShape">
              <a:avLst/>
            </a:prstTxWarp>
          </a:bodyPr>
          <a:lstStyle>
            <a:lvl1pPr algn="r" defTabSz="482357">
              <a:defRPr sz="1200"/>
            </a:lvl1pPr>
          </a:lstStyle>
          <a:p>
            <a:pPr>
              <a:defRPr/>
            </a:pPr>
            <a:fld id="{007E61DF-1F30-4679-A4DD-2CA801AABFB1}" type="slidenum">
              <a:rPr lang="en-US"/>
              <a:pPr>
                <a:defRPr/>
              </a:pPr>
              <a:t>‹#›</a:t>
            </a:fld>
            <a:endParaRPr lang="en-US"/>
          </a:p>
        </p:txBody>
      </p:sp>
    </p:spTree>
    <p:extLst>
      <p:ext uri="{BB962C8B-B14F-4D97-AF65-F5344CB8AC3E}">
        <p14:creationId xmlns:p14="http://schemas.microsoft.com/office/powerpoint/2010/main" val="4108835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2" y="0"/>
            <a:ext cx="3170583" cy="480388"/>
          </a:xfrm>
          <a:prstGeom prst="rect">
            <a:avLst/>
          </a:prstGeom>
          <a:noFill/>
          <a:ln w="9525">
            <a:noFill/>
            <a:miter lim="800000"/>
            <a:headEnd/>
            <a:tailEnd/>
          </a:ln>
        </p:spPr>
        <p:txBody>
          <a:bodyPr vert="horz" wrap="square" lIns="96626" tIns="48314" rIns="96626" bIns="48314" numCol="1" anchor="t" anchorCtr="0" compatLnSpc="1">
            <a:prstTxWarp prst="textNoShape">
              <a:avLst/>
            </a:prstTxWarp>
          </a:bodyPr>
          <a:lstStyle>
            <a:lvl1pPr defTabSz="482357">
              <a:defRPr sz="1200"/>
            </a:lvl1pPr>
          </a:lstStyle>
          <a:p>
            <a:pPr>
              <a:defRPr/>
            </a:pPr>
            <a:endParaRPr lang="en-US"/>
          </a:p>
        </p:txBody>
      </p:sp>
      <p:sp>
        <p:nvSpPr>
          <p:cNvPr id="51203" name="Rectangle 3"/>
          <p:cNvSpPr>
            <a:spLocks noGrp="1" noChangeArrowheads="1"/>
          </p:cNvSpPr>
          <p:nvPr>
            <p:ph type="dt" idx="1"/>
          </p:nvPr>
        </p:nvSpPr>
        <p:spPr bwMode="auto">
          <a:xfrm>
            <a:off x="4142964" y="0"/>
            <a:ext cx="3170583" cy="480388"/>
          </a:xfrm>
          <a:prstGeom prst="rect">
            <a:avLst/>
          </a:prstGeom>
          <a:noFill/>
          <a:ln w="9525">
            <a:noFill/>
            <a:miter lim="800000"/>
            <a:headEnd/>
            <a:tailEnd/>
          </a:ln>
        </p:spPr>
        <p:txBody>
          <a:bodyPr vert="horz" wrap="square" lIns="96626" tIns="48314" rIns="96626" bIns="48314" numCol="1" anchor="t" anchorCtr="0" compatLnSpc="1">
            <a:prstTxWarp prst="textNoShape">
              <a:avLst/>
            </a:prstTxWarp>
          </a:bodyPr>
          <a:lstStyle>
            <a:lvl1pPr algn="r" defTabSz="482357">
              <a:defRPr sz="1200"/>
            </a:lvl1pPr>
          </a:lstStyle>
          <a:p>
            <a:pPr>
              <a:defRPr/>
            </a:pPr>
            <a:fld id="{39720E36-FF7A-418E-9C6E-16901BDA5CEF}" type="datetimeFigureOut">
              <a:rPr lang="en-US"/>
              <a:pPr>
                <a:defRPr/>
              </a:pPr>
              <a:t>4/22/2024</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5" y="4561228"/>
            <a:ext cx="5850835" cy="4320213"/>
          </a:xfrm>
          <a:prstGeom prst="rect">
            <a:avLst/>
          </a:prstGeom>
          <a:noFill/>
          <a:ln w="9525">
            <a:noFill/>
            <a:miter lim="800000"/>
            <a:headEnd/>
            <a:tailEnd/>
          </a:ln>
        </p:spPr>
        <p:txBody>
          <a:bodyPr vert="horz" wrap="square" lIns="96626" tIns="48314" rIns="96626" bIns="483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2" y="9119173"/>
            <a:ext cx="3170583" cy="480388"/>
          </a:xfrm>
          <a:prstGeom prst="rect">
            <a:avLst/>
          </a:prstGeom>
          <a:noFill/>
          <a:ln w="9525">
            <a:noFill/>
            <a:miter lim="800000"/>
            <a:headEnd/>
            <a:tailEnd/>
          </a:ln>
        </p:spPr>
        <p:txBody>
          <a:bodyPr vert="horz" wrap="square" lIns="96626" tIns="48314" rIns="96626" bIns="48314" numCol="1" anchor="b" anchorCtr="0" compatLnSpc="1">
            <a:prstTxWarp prst="textNoShape">
              <a:avLst/>
            </a:prstTxWarp>
          </a:bodyPr>
          <a:lstStyle>
            <a:lvl1pPr defTabSz="482357">
              <a:defRPr sz="1200"/>
            </a:lvl1pPr>
          </a:lstStyle>
          <a:p>
            <a:pPr>
              <a:defRPr/>
            </a:pPr>
            <a:endParaRPr lang="en-US"/>
          </a:p>
        </p:txBody>
      </p:sp>
      <p:sp>
        <p:nvSpPr>
          <p:cNvPr id="51207" name="Rectangle 7"/>
          <p:cNvSpPr>
            <a:spLocks noGrp="1" noChangeArrowheads="1"/>
          </p:cNvSpPr>
          <p:nvPr>
            <p:ph type="sldNum" sz="quarter" idx="5"/>
          </p:nvPr>
        </p:nvSpPr>
        <p:spPr bwMode="auto">
          <a:xfrm>
            <a:off x="4142964" y="9119173"/>
            <a:ext cx="3170583" cy="480388"/>
          </a:xfrm>
          <a:prstGeom prst="rect">
            <a:avLst/>
          </a:prstGeom>
          <a:noFill/>
          <a:ln w="9525">
            <a:noFill/>
            <a:miter lim="800000"/>
            <a:headEnd/>
            <a:tailEnd/>
          </a:ln>
        </p:spPr>
        <p:txBody>
          <a:bodyPr vert="horz" wrap="square" lIns="96626" tIns="48314" rIns="96626" bIns="48314" numCol="1" anchor="b" anchorCtr="0" compatLnSpc="1">
            <a:prstTxWarp prst="textNoShape">
              <a:avLst/>
            </a:prstTxWarp>
          </a:bodyPr>
          <a:lstStyle>
            <a:lvl1pPr algn="r" defTabSz="482357">
              <a:defRPr sz="1200"/>
            </a:lvl1pPr>
          </a:lstStyle>
          <a:p>
            <a:pPr>
              <a:defRPr/>
            </a:pPr>
            <a:fld id="{405A17B2-82BE-4AA1-B0F7-219BC4D0F8C5}" type="slidenum">
              <a:rPr lang="en-US"/>
              <a:pPr>
                <a:defRPr/>
              </a:pPr>
              <a:t>‹#›</a:t>
            </a:fld>
            <a:endParaRPr lang="en-US"/>
          </a:p>
        </p:txBody>
      </p:sp>
    </p:spTree>
    <p:extLst>
      <p:ext uri="{BB962C8B-B14F-4D97-AF65-F5344CB8AC3E}">
        <p14:creationId xmlns:p14="http://schemas.microsoft.com/office/powerpoint/2010/main" val="187494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17</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18</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19</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20</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21</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22</a:t>
            </a:fld>
            <a:endParaRPr lang="en-US"/>
          </a:p>
        </p:txBody>
      </p:sp>
    </p:spTree>
    <p:extLst>
      <p:ext uri="{BB962C8B-B14F-4D97-AF65-F5344CB8AC3E}">
        <p14:creationId xmlns:p14="http://schemas.microsoft.com/office/powerpoint/2010/main" val="3773594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6E4ED-C611-4E53-B8E0-028B0B6C0870}" type="slidenum">
              <a:rPr lang="en-US" smtClean="0"/>
              <a:t>16</a:t>
            </a:fld>
            <a:endParaRPr lang="en-US"/>
          </a:p>
        </p:txBody>
      </p:sp>
    </p:spTree>
    <p:extLst>
      <p:ext uri="{BB962C8B-B14F-4D97-AF65-F5344CB8AC3E}">
        <p14:creationId xmlns:p14="http://schemas.microsoft.com/office/powerpoint/2010/main" val="3773594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95DADA5-A1B3-40DC-BBA0-5509CB5EE181}" type="datetime1">
              <a:rPr lang="en-US" smtClean="0"/>
              <a:t>4/22/2024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4BFFCBAE-C256-4574-9082-BD53F70587F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A41BAA-DF9B-412B-A9A4-BED63D30AA77}" type="datetime1">
              <a:rPr lang="en-US" smtClean="0"/>
              <a:t>4/22/2024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5849051B-1DE1-4E0D-85D0-64F89A5A04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89E673-C4F4-4995-8260-BDB844D3FD11}" type="datetime1">
              <a:rPr lang="en-US" smtClean="0"/>
              <a:t>4/22/2024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048C810F-28C2-471E-B948-5D20E9D23AC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a:lvl1pPr>
          </a:lstStyle>
          <a:p>
            <a:pPr>
              <a:defRPr/>
            </a:pPr>
            <a:fld id="{4DF07EDE-D60A-43D2-ABFF-064EB667FF9A}" type="datetime1">
              <a:rPr lang="en-US" smtClean="0"/>
              <a:t>4/22/2024</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DCDAB173-503D-4A6F-B638-4176B215B10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D03986-1635-4699-BC85-EAC696F490F5}" type="datetime1">
              <a:rPr lang="en-US" smtClean="0"/>
              <a:t>4/22/2024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0DAB195E-C386-4CEC-A871-BD08EF7BE5C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477D5EC-B864-4884-A450-EF96B7A800E2}" type="datetime1">
              <a:rPr lang="en-US" smtClean="0"/>
              <a:t>4/22/2024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45C07579-B4DD-4DC7-AD97-4A7EFD85B3B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073D567-3914-45A0-870A-1B6062BE89D4}" type="datetime1">
              <a:rPr lang="en-US" smtClean="0"/>
              <a:t>4/22/2024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9" name="Slide Number Placeholder 5"/>
          <p:cNvSpPr>
            <a:spLocks noGrp="1"/>
          </p:cNvSpPr>
          <p:nvPr>
            <p:ph type="sldNum" sz="quarter" idx="12"/>
          </p:nvPr>
        </p:nvSpPr>
        <p:spPr/>
        <p:txBody>
          <a:bodyPr/>
          <a:lstStyle>
            <a:lvl1pPr>
              <a:defRPr/>
            </a:lvl1pPr>
          </a:lstStyle>
          <a:p>
            <a:pPr>
              <a:defRPr/>
            </a:pPr>
            <a:fld id="{C9CF1831-9871-4C8A-93C9-41F8DCB2CFC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DC637D0-5761-462D-A0BB-FC4FD82F94B0}" type="datetime1">
              <a:rPr lang="en-US" smtClean="0"/>
              <a:t>4/22/2024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5" name="Slide Number Placeholder 5"/>
          <p:cNvSpPr>
            <a:spLocks noGrp="1"/>
          </p:cNvSpPr>
          <p:nvPr>
            <p:ph type="sldNum" sz="quarter" idx="12"/>
          </p:nvPr>
        </p:nvSpPr>
        <p:spPr/>
        <p:txBody>
          <a:bodyPr/>
          <a:lstStyle>
            <a:lvl1pPr>
              <a:defRPr/>
            </a:lvl1pPr>
          </a:lstStyle>
          <a:p>
            <a:pPr>
              <a:defRPr/>
            </a:pPr>
            <a:fld id="{05038B88-44FB-4A54-86A9-BB7F71B0D74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CFA3F2-F05D-42AA-A6ED-D8512748CDBB}" type="datetime1">
              <a:rPr lang="en-US" smtClean="0"/>
              <a:t>4/22/2024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4" name="Slide Number Placeholder 5"/>
          <p:cNvSpPr>
            <a:spLocks noGrp="1"/>
          </p:cNvSpPr>
          <p:nvPr>
            <p:ph type="sldNum" sz="quarter" idx="12"/>
          </p:nvPr>
        </p:nvSpPr>
        <p:spPr/>
        <p:txBody>
          <a:bodyPr/>
          <a:lstStyle>
            <a:lvl1pPr>
              <a:defRPr/>
            </a:lvl1pPr>
          </a:lstStyle>
          <a:p>
            <a:pPr>
              <a:defRPr/>
            </a:pPr>
            <a:fld id="{A9088710-5183-4DD0-A6F8-BF969B4D8A1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018FB4-B6A5-462D-9F89-843C6E995C75}" type="datetime1">
              <a:rPr lang="en-US" smtClean="0"/>
              <a:t>4/22/2024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C47EE717-2EC6-4C1A-B03A-92D2FB9DEC9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BD620C-37DD-47EA-8DEA-03991458F00A}" type="datetime1">
              <a:rPr lang="en-US" smtClean="0"/>
              <a:t>4/22/2024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9E83233D-763A-4F7B-BCDD-479C90F70C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A242AE3-D287-41B9-BA2B-521CC838CF8B}" type="datetime1">
              <a:rPr lang="en-US" smtClean="0"/>
              <a:t>4/22/2024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2024.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BCDE062-DF63-4AD6-8EB4-E5472BC152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4800" y="533400"/>
            <a:ext cx="7772400" cy="1470025"/>
          </a:xfrm>
        </p:spPr>
        <p:txBody>
          <a:bodyPr>
            <a:normAutofit/>
          </a:bodyPr>
          <a:lstStyle/>
          <a:p>
            <a:pPr eaLnBrk="1" hangingPunct="1"/>
            <a:r>
              <a:rPr lang="en-US" altLang="en-US" sz="3200" dirty="0" smtClean="0">
                <a:latin typeface="Georgia" pitchFamily="18" charset="0"/>
                <a:cs typeface="Georgia" pitchFamily="18" charset="0"/>
              </a:rPr>
              <a:t>Startups: Incorporation, Funding, Contracts, and Intellectual Property</a:t>
            </a:r>
          </a:p>
        </p:txBody>
      </p:sp>
      <p:sp>
        <p:nvSpPr>
          <p:cNvPr id="4099" name="Subtitle 2"/>
          <p:cNvSpPr>
            <a:spLocks noGrp="1"/>
          </p:cNvSpPr>
          <p:nvPr>
            <p:ph type="subTitle" idx="1"/>
          </p:nvPr>
        </p:nvSpPr>
        <p:spPr>
          <a:xfrm>
            <a:off x="284018" y="2020743"/>
            <a:ext cx="6400800" cy="1752600"/>
          </a:xfrm>
        </p:spPr>
        <p:txBody>
          <a:bodyPr/>
          <a:lstStyle/>
          <a:p>
            <a:pPr eaLnBrk="1" hangingPunct="1">
              <a:lnSpc>
                <a:spcPct val="80000"/>
              </a:lnSpc>
            </a:pPr>
            <a:r>
              <a:rPr lang="en-US" altLang="en-US" sz="3200" dirty="0" smtClean="0">
                <a:latin typeface="Georgia" pitchFamily="18" charset="0"/>
                <a:cs typeface="Georgia" pitchFamily="18" charset="0"/>
              </a:rPr>
              <a:t>Professor Barich</a:t>
            </a:r>
          </a:p>
          <a:p>
            <a:pPr eaLnBrk="1" hangingPunct="1">
              <a:lnSpc>
                <a:spcPct val="80000"/>
              </a:lnSpc>
            </a:pPr>
            <a:r>
              <a:rPr lang="en-US" altLang="en-US" sz="3200" dirty="0" smtClean="0">
                <a:latin typeface="Georgia" pitchFamily="18" charset="0"/>
                <a:cs typeface="Georgia" pitchFamily="18" charset="0"/>
              </a:rPr>
              <a:t>Class 14</a:t>
            </a:r>
          </a:p>
          <a:p>
            <a:pPr eaLnBrk="1" hangingPunct="1">
              <a:lnSpc>
                <a:spcPct val="80000"/>
              </a:lnSpc>
            </a:pPr>
            <a:endParaRPr lang="en-US" altLang="en-US" sz="3600" dirty="0" smtClean="0">
              <a:latin typeface="Georgia" pitchFamily="18" charset="0"/>
              <a:cs typeface="Georgia" pitchFamily="18" charset="0"/>
            </a:endParaRPr>
          </a:p>
        </p:txBody>
      </p:sp>
    </p:spTree>
    <p:extLst>
      <p:ext uri="{BB962C8B-B14F-4D97-AF65-F5344CB8AC3E}">
        <p14:creationId xmlns:p14="http://schemas.microsoft.com/office/powerpoint/2010/main" val="1771266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26195" y="252604"/>
            <a:ext cx="7696200" cy="792162"/>
          </a:xfrm>
        </p:spPr>
        <p:txBody>
          <a:bodyPr>
            <a:normAutofit/>
          </a:bodyPr>
          <a:lstStyle/>
          <a:p>
            <a:r>
              <a:rPr lang="en-US" altLang="en-US" dirty="0" smtClean="0"/>
              <a:t>Startup Patent Issues</a:t>
            </a:r>
            <a:endParaRPr lang="en-US" altLang="en-US" sz="4000" dirty="0" smtClean="0"/>
          </a:p>
        </p:txBody>
      </p:sp>
      <p:sp>
        <p:nvSpPr>
          <p:cNvPr id="5123" name="Rectangle 3"/>
          <p:cNvSpPr>
            <a:spLocks noGrp="1" noChangeArrowheads="1"/>
          </p:cNvSpPr>
          <p:nvPr>
            <p:ph type="body" idx="1"/>
          </p:nvPr>
        </p:nvSpPr>
        <p:spPr>
          <a:xfrm>
            <a:off x="627043" y="1284383"/>
            <a:ext cx="7772400" cy="5029200"/>
          </a:xfrm>
        </p:spPr>
        <p:txBody>
          <a:bodyPr>
            <a:normAutofit/>
          </a:bodyPr>
          <a:lstStyle/>
          <a:p>
            <a:pPr eaLnBrk="1" hangingPunct="1">
              <a:spcBef>
                <a:spcPts val="0"/>
              </a:spcBef>
            </a:pPr>
            <a:r>
              <a:rPr lang="en-US" altLang="en-US" sz="2800" dirty="0" smtClean="0"/>
              <a:t>Once you have secured your patent, how do you use it?</a:t>
            </a:r>
          </a:p>
          <a:p>
            <a:pPr eaLnBrk="1" hangingPunct="1">
              <a:spcBef>
                <a:spcPts val="0"/>
              </a:spcBef>
            </a:pPr>
            <a:r>
              <a:rPr lang="en-US" altLang="en-US" sz="2800" dirty="0" smtClean="0"/>
              <a:t>What if infringement starts before your patent issues?</a:t>
            </a:r>
          </a:p>
          <a:p>
            <a:pPr eaLnBrk="1" hangingPunct="1">
              <a:spcBef>
                <a:spcPts val="0"/>
              </a:spcBef>
            </a:pPr>
            <a:r>
              <a:rPr lang="en-US" altLang="en-US" sz="2800" dirty="0" smtClean="0"/>
              <a:t>What steps should you take to preserve your rights both in the US and foreign countries?</a:t>
            </a:r>
          </a:p>
          <a:p>
            <a:pPr eaLnBrk="1" hangingPunct="1">
              <a:spcBef>
                <a:spcPts val="0"/>
              </a:spcBef>
            </a:pPr>
            <a:r>
              <a:rPr lang="en-US" altLang="en-US" sz="2800" dirty="0" smtClean="0"/>
              <a:t>How can you reduce patent costs?</a:t>
            </a:r>
            <a:endParaRPr lang="en-US" altLang="en-US" sz="2400" dirty="0" smtClean="0"/>
          </a:p>
          <a:p>
            <a:pPr eaLnBrk="1" hangingPunct="1">
              <a:spcBef>
                <a:spcPts val="0"/>
              </a:spcBef>
            </a:pPr>
            <a:endParaRPr lang="en-US" altLang="en-US" sz="2800" dirty="0" smtClean="0"/>
          </a:p>
          <a:p>
            <a:pPr eaLnBrk="1" hangingPunct="1">
              <a:spcBef>
                <a:spcPts val="0"/>
              </a:spcBef>
            </a:pPr>
            <a:endParaRPr lang="en-US" altLang="en-US" dirty="0" smtClean="0"/>
          </a:p>
          <a:p>
            <a:pPr marL="457200" lvl="1" indent="0">
              <a:lnSpc>
                <a:spcPct val="120000"/>
              </a:lnSpc>
              <a:buNone/>
            </a:pPr>
            <a:endParaRPr lang="en-US" altLang="en-US" dirty="0" smtClean="0"/>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
        <p:nvSpPr>
          <p:cNvPr id="3" name="Slide Number Placeholder 2"/>
          <p:cNvSpPr>
            <a:spLocks noGrp="1"/>
          </p:cNvSpPr>
          <p:nvPr>
            <p:ph type="sldNum" sz="quarter" idx="12"/>
          </p:nvPr>
        </p:nvSpPr>
        <p:spPr/>
        <p:txBody>
          <a:bodyPr/>
          <a:lstStyle/>
          <a:p>
            <a:pPr>
              <a:defRPr/>
            </a:pPr>
            <a:fld id="{DCDAB173-503D-4A6F-B638-4176B215B103}" type="slidenum">
              <a:rPr lang="en-US" smtClean="0"/>
              <a:pPr>
                <a:defRPr/>
              </a:pPr>
              <a:t>10</a:t>
            </a:fld>
            <a:endParaRPr lang="en-US"/>
          </a:p>
        </p:txBody>
      </p:sp>
    </p:spTree>
    <p:extLst>
      <p:ext uri="{BB962C8B-B14F-4D97-AF65-F5344CB8AC3E}">
        <p14:creationId xmlns:p14="http://schemas.microsoft.com/office/powerpoint/2010/main" val="2364994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26195" y="252604"/>
            <a:ext cx="7696200" cy="792162"/>
          </a:xfrm>
        </p:spPr>
        <p:txBody>
          <a:bodyPr>
            <a:normAutofit/>
          </a:bodyPr>
          <a:lstStyle/>
          <a:p>
            <a:r>
              <a:rPr lang="en-US" altLang="en-US" dirty="0"/>
              <a:t>Patent Use In Startups - </a:t>
            </a:r>
            <a:r>
              <a:rPr lang="en-US" altLang="en-US" dirty="0" smtClean="0"/>
              <a:t>1</a:t>
            </a:r>
            <a:endParaRPr lang="en-US" altLang="en-US" sz="4000" dirty="0" smtClean="0"/>
          </a:p>
        </p:txBody>
      </p:sp>
      <p:sp>
        <p:nvSpPr>
          <p:cNvPr id="5123" name="Rectangle 3"/>
          <p:cNvSpPr>
            <a:spLocks noGrp="1" noChangeArrowheads="1"/>
          </p:cNvSpPr>
          <p:nvPr>
            <p:ph type="body" idx="1"/>
          </p:nvPr>
        </p:nvSpPr>
        <p:spPr>
          <a:xfrm>
            <a:off x="627043" y="1284383"/>
            <a:ext cx="7772400" cy="5029200"/>
          </a:xfrm>
        </p:spPr>
        <p:txBody>
          <a:bodyPr>
            <a:normAutofit/>
          </a:bodyPr>
          <a:lstStyle/>
          <a:p>
            <a:pPr eaLnBrk="1" hangingPunct="1">
              <a:spcBef>
                <a:spcPts val="0"/>
              </a:spcBef>
            </a:pPr>
            <a:r>
              <a:rPr lang="en-US" altLang="en-US" sz="2800" dirty="0" smtClean="0"/>
              <a:t>A patent is a business tool </a:t>
            </a:r>
          </a:p>
          <a:p>
            <a:pPr lvl="1" eaLnBrk="1" hangingPunct="1">
              <a:spcBef>
                <a:spcPts val="0"/>
              </a:spcBef>
            </a:pPr>
            <a:r>
              <a:rPr lang="en-US" altLang="en-US" dirty="0"/>
              <a:t>U</a:t>
            </a:r>
            <a:r>
              <a:rPr lang="en-US" altLang="en-US" dirty="0" smtClean="0"/>
              <a:t>se to increase/preserve market share</a:t>
            </a:r>
          </a:p>
          <a:p>
            <a:pPr eaLnBrk="1" hangingPunct="1">
              <a:spcBef>
                <a:spcPts val="0"/>
              </a:spcBef>
            </a:pPr>
            <a:r>
              <a:rPr lang="en-US" altLang="en-US" sz="2800" dirty="0" smtClean="0"/>
              <a:t>Compare to advertising </a:t>
            </a:r>
          </a:p>
          <a:p>
            <a:pPr lvl="1" eaLnBrk="1" hangingPunct="1">
              <a:spcBef>
                <a:spcPts val="0"/>
              </a:spcBef>
            </a:pPr>
            <a:r>
              <a:rPr lang="en-US" altLang="en-US" dirty="0" smtClean="0"/>
              <a:t>Advertise to increase market share</a:t>
            </a:r>
          </a:p>
          <a:p>
            <a:pPr lvl="1" eaLnBrk="1" hangingPunct="1">
              <a:spcBef>
                <a:spcPts val="0"/>
              </a:spcBef>
            </a:pPr>
            <a:r>
              <a:rPr lang="en-US" altLang="en-US" dirty="0" smtClean="0"/>
              <a:t>Want to create perceived brand advantage</a:t>
            </a:r>
          </a:p>
          <a:p>
            <a:pPr lvl="1" eaLnBrk="1" hangingPunct="1">
              <a:spcBef>
                <a:spcPts val="0"/>
              </a:spcBef>
            </a:pPr>
            <a:r>
              <a:rPr lang="en-US" altLang="en-US" dirty="0" smtClean="0"/>
              <a:t>Having exclusive rights to certain feature (using patent) can make brand advantage a reality</a:t>
            </a:r>
          </a:p>
          <a:p>
            <a:pPr eaLnBrk="1" hangingPunct="1">
              <a:spcBef>
                <a:spcPts val="0"/>
              </a:spcBef>
            </a:pPr>
            <a:r>
              <a:rPr lang="en-US" altLang="en-US" sz="2800" dirty="0" smtClean="0"/>
              <a:t>Litigate/licensing when competitor intrudes on your features/market</a:t>
            </a:r>
            <a:endParaRPr lang="en-US" altLang="en-US" sz="2800" dirty="0"/>
          </a:p>
          <a:p>
            <a:pPr lvl="1">
              <a:lnSpc>
                <a:spcPct val="120000"/>
              </a:lnSpc>
            </a:pPr>
            <a:endParaRPr lang="en-US" altLang="en-US" dirty="0" smtClean="0"/>
          </a:p>
          <a:p>
            <a:pPr marL="457200" lvl="1" indent="0">
              <a:lnSpc>
                <a:spcPct val="120000"/>
              </a:lnSpc>
              <a:buNone/>
            </a:pPr>
            <a:endParaRPr lang="en-US" altLang="en-US" dirty="0" smtClean="0"/>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
        <p:nvSpPr>
          <p:cNvPr id="3" name="Slide Number Placeholder 2"/>
          <p:cNvSpPr>
            <a:spLocks noGrp="1"/>
          </p:cNvSpPr>
          <p:nvPr>
            <p:ph type="sldNum" sz="quarter" idx="12"/>
          </p:nvPr>
        </p:nvSpPr>
        <p:spPr/>
        <p:txBody>
          <a:bodyPr/>
          <a:lstStyle/>
          <a:p>
            <a:pPr>
              <a:defRPr/>
            </a:pPr>
            <a:fld id="{DCDAB173-503D-4A6F-B638-4176B215B103}" type="slidenum">
              <a:rPr lang="en-US" smtClean="0"/>
              <a:pPr>
                <a:defRPr/>
              </a:pPr>
              <a:t>11</a:t>
            </a:fld>
            <a:endParaRPr lang="en-US"/>
          </a:p>
        </p:txBody>
      </p:sp>
    </p:spTree>
    <p:extLst>
      <p:ext uri="{BB962C8B-B14F-4D97-AF65-F5344CB8AC3E}">
        <p14:creationId xmlns:p14="http://schemas.microsoft.com/office/powerpoint/2010/main" val="907261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26195" y="252604"/>
            <a:ext cx="7696200" cy="792162"/>
          </a:xfrm>
        </p:spPr>
        <p:txBody>
          <a:bodyPr>
            <a:normAutofit/>
          </a:bodyPr>
          <a:lstStyle/>
          <a:p>
            <a:r>
              <a:rPr lang="en-US" altLang="en-US" dirty="0" smtClean="0"/>
              <a:t>Patent Use In Startups - 2</a:t>
            </a:r>
            <a:endParaRPr lang="en-US" altLang="en-US" sz="4000" dirty="0" smtClean="0"/>
          </a:p>
        </p:txBody>
      </p:sp>
      <p:sp>
        <p:nvSpPr>
          <p:cNvPr id="5123" name="Rectangle 3"/>
          <p:cNvSpPr>
            <a:spLocks noGrp="1" noChangeArrowheads="1"/>
          </p:cNvSpPr>
          <p:nvPr>
            <p:ph type="body" idx="1"/>
          </p:nvPr>
        </p:nvSpPr>
        <p:spPr>
          <a:xfrm>
            <a:off x="627043" y="1284383"/>
            <a:ext cx="7772400" cy="5029200"/>
          </a:xfrm>
        </p:spPr>
        <p:txBody>
          <a:bodyPr>
            <a:normAutofit/>
          </a:bodyPr>
          <a:lstStyle/>
          <a:p>
            <a:pPr eaLnBrk="1" hangingPunct="1">
              <a:lnSpc>
                <a:spcPct val="110000"/>
              </a:lnSpc>
              <a:spcBef>
                <a:spcPts val="0"/>
              </a:spcBef>
            </a:pPr>
            <a:r>
              <a:rPr lang="en-US" altLang="en-US" sz="2800" dirty="0"/>
              <a:t>Patent Application ≠ Patent</a:t>
            </a:r>
            <a:endParaRPr lang="en-US" altLang="en-US" sz="2600" dirty="0" smtClean="0"/>
          </a:p>
          <a:p>
            <a:pPr eaLnBrk="1" hangingPunct="1">
              <a:lnSpc>
                <a:spcPct val="110000"/>
              </a:lnSpc>
              <a:spcBef>
                <a:spcPts val="0"/>
              </a:spcBef>
            </a:pPr>
            <a:r>
              <a:rPr lang="en-US" altLang="en-US" sz="2600" dirty="0" smtClean="0"/>
              <a:t>You can only use an issued </a:t>
            </a:r>
            <a:r>
              <a:rPr lang="en-US" altLang="en-US" sz="2600" u="sng" dirty="0" smtClean="0"/>
              <a:t>patent</a:t>
            </a:r>
            <a:r>
              <a:rPr lang="en-US" altLang="en-US" sz="2600" dirty="0" smtClean="0"/>
              <a:t> to sue someone, not a pending </a:t>
            </a:r>
            <a:r>
              <a:rPr lang="en-US" altLang="en-US" sz="2600" u="sng" dirty="0" smtClean="0"/>
              <a:t>patent application</a:t>
            </a:r>
          </a:p>
          <a:p>
            <a:pPr lvl="1">
              <a:lnSpc>
                <a:spcPct val="110000"/>
              </a:lnSpc>
              <a:spcBef>
                <a:spcPts val="0"/>
              </a:spcBef>
            </a:pPr>
            <a:r>
              <a:rPr lang="en-US" altLang="en-US" sz="2600" dirty="0" smtClean="0"/>
              <a:t>But! You are “Patent Pending” as soon as you file the patent application and it may discourage competitors</a:t>
            </a:r>
          </a:p>
          <a:p>
            <a:pPr marL="457200" lvl="1" indent="0">
              <a:lnSpc>
                <a:spcPct val="120000"/>
              </a:lnSpc>
              <a:buNone/>
            </a:pPr>
            <a:endParaRPr lang="en-US" altLang="en-US" dirty="0" smtClean="0"/>
          </a:p>
          <a:p>
            <a:pPr marL="457200" lvl="1" indent="0">
              <a:lnSpc>
                <a:spcPct val="120000"/>
              </a:lnSpc>
              <a:buNone/>
            </a:pPr>
            <a:endParaRPr lang="en-US" altLang="en-US" dirty="0" smtClean="0"/>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
        <p:nvSpPr>
          <p:cNvPr id="3" name="Slide Number Placeholder 2"/>
          <p:cNvSpPr>
            <a:spLocks noGrp="1"/>
          </p:cNvSpPr>
          <p:nvPr>
            <p:ph type="sldNum" sz="quarter" idx="12"/>
          </p:nvPr>
        </p:nvSpPr>
        <p:spPr/>
        <p:txBody>
          <a:bodyPr/>
          <a:lstStyle/>
          <a:p>
            <a:pPr>
              <a:defRPr/>
            </a:pPr>
            <a:fld id="{DCDAB173-503D-4A6F-B638-4176B215B103}" type="slidenum">
              <a:rPr lang="en-US" smtClean="0"/>
              <a:pPr>
                <a:defRPr/>
              </a:pPr>
              <a:t>12</a:t>
            </a:fld>
            <a:endParaRPr lang="en-US"/>
          </a:p>
        </p:txBody>
      </p:sp>
    </p:spTree>
    <p:extLst>
      <p:ext uri="{BB962C8B-B14F-4D97-AF65-F5344CB8AC3E}">
        <p14:creationId xmlns:p14="http://schemas.microsoft.com/office/powerpoint/2010/main" val="530227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26195" y="252604"/>
            <a:ext cx="7696200" cy="792162"/>
          </a:xfrm>
        </p:spPr>
        <p:txBody>
          <a:bodyPr>
            <a:normAutofit/>
          </a:bodyPr>
          <a:lstStyle/>
          <a:p>
            <a:r>
              <a:rPr lang="en-US" altLang="en-US" dirty="0" smtClean="0"/>
              <a:t>Patent Not Issued Yet? - 1</a:t>
            </a:r>
            <a:endParaRPr lang="en-US" altLang="en-US" sz="4000" dirty="0" smtClean="0"/>
          </a:p>
        </p:txBody>
      </p:sp>
      <p:sp>
        <p:nvSpPr>
          <p:cNvPr id="5123" name="Rectangle 3"/>
          <p:cNvSpPr>
            <a:spLocks noGrp="1" noChangeArrowheads="1"/>
          </p:cNvSpPr>
          <p:nvPr>
            <p:ph type="body" idx="1"/>
          </p:nvPr>
        </p:nvSpPr>
        <p:spPr>
          <a:xfrm>
            <a:off x="627043" y="1112704"/>
            <a:ext cx="7772400" cy="5200879"/>
          </a:xfrm>
        </p:spPr>
        <p:txBody>
          <a:bodyPr>
            <a:normAutofit/>
          </a:bodyPr>
          <a:lstStyle/>
          <a:p>
            <a:pPr eaLnBrk="1" hangingPunct="1">
              <a:lnSpc>
                <a:spcPct val="110000"/>
              </a:lnSpc>
              <a:spcBef>
                <a:spcPts val="0"/>
              </a:spcBef>
            </a:pPr>
            <a:r>
              <a:rPr lang="en-US" altLang="en-US" sz="2800" dirty="0" smtClean="0"/>
              <a:t>What if your patent is pending, but not yet issued?</a:t>
            </a:r>
          </a:p>
          <a:p>
            <a:pPr eaLnBrk="1" hangingPunct="1">
              <a:lnSpc>
                <a:spcPct val="110000"/>
              </a:lnSpc>
              <a:spcBef>
                <a:spcPts val="0"/>
              </a:spcBef>
            </a:pPr>
            <a:r>
              <a:rPr lang="en-US" altLang="en-US" sz="2600" dirty="0" smtClean="0"/>
              <a:t>If patent application is published, can place competitor “on notice” </a:t>
            </a:r>
            <a:r>
              <a:rPr lang="en-US" altLang="en-US" sz="2600" dirty="0"/>
              <a:t>under  35 U.S.C. § 154(d</a:t>
            </a:r>
            <a:r>
              <a:rPr lang="en-US" altLang="en-US" sz="2600" dirty="0" smtClean="0"/>
              <a:t>)</a:t>
            </a:r>
          </a:p>
          <a:p>
            <a:pPr lvl="1" eaLnBrk="1" hangingPunct="1">
              <a:lnSpc>
                <a:spcPct val="110000"/>
              </a:lnSpc>
              <a:spcBef>
                <a:spcPts val="0"/>
              </a:spcBef>
            </a:pPr>
            <a:r>
              <a:rPr lang="en-US" altLang="en-US" sz="2200" dirty="0" smtClean="0"/>
              <a:t>Usually, damages only start accruing on issuance</a:t>
            </a:r>
          </a:p>
          <a:p>
            <a:pPr lvl="1" eaLnBrk="1" hangingPunct="1">
              <a:lnSpc>
                <a:spcPct val="110000"/>
              </a:lnSpc>
              <a:spcBef>
                <a:spcPts val="0"/>
              </a:spcBef>
            </a:pPr>
            <a:r>
              <a:rPr lang="en-US" altLang="en-US" sz="2200" dirty="0" smtClean="0"/>
              <a:t>But!  If the claims at publication are substantially identical to the claims at issuance, then damages can start accruing when you place them on notice</a:t>
            </a:r>
          </a:p>
          <a:p>
            <a:pPr eaLnBrk="1" hangingPunct="1">
              <a:lnSpc>
                <a:spcPct val="110000"/>
              </a:lnSpc>
              <a:spcBef>
                <a:spcPts val="0"/>
              </a:spcBef>
            </a:pPr>
            <a:r>
              <a:rPr lang="en-US" altLang="en-US" sz="2800" dirty="0" smtClean="0"/>
              <a:t>Can also apply for Prioritized Examination</a:t>
            </a:r>
          </a:p>
          <a:p>
            <a:pPr lvl="1" eaLnBrk="1" hangingPunct="1">
              <a:lnSpc>
                <a:spcPct val="110000"/>
              </a:lnSpc>
              <a:spcBef>
                <a:spcPts val="0"/>
              </a:spcBef>
            </a:pPr>
            <a:r>
              <a:rPr lang="en-US" altLang="en-US" sz="2200" dirty="0" smtClean="0"/>
              <a:t>Pro: Fast! Two Office Actions in first year</a:t>
            </a:r>
          </a:p>
          <a:p>
            <a:pPr lvl="1" eaLnBrk="1" hangingPunct="1">
              <a:lnSpc>
                <a:spcPct val="110000"/>
              </a:lnSpc>
              <a:spcBef>
                <a:spcPts val="0"/>
              </a:spcBef>
            </a:pPr>
            <a:r>
              <a:rPr lang="en-US" altLang="en-US" sz="2200" dirty="0" smtClean="0"/>
              <a:t>Con: Large fee, must respond rapidly, slightly lessened odds of issuance</a:t>
            </a:r>
          </a:p>
          <a:p>
            <a:pPr lvl="1">
              <a:lnSpc>
                <a:spcPct val="120000"/>
              </a:lnSpc>
            </a:pPr>
            <a:endParaRPr lang="en-US" altLang="en-US" dirty="0" smtClean="0"/>
          </a:p>
          <a:p>
            <a:pPr marL="457200" lvl="1" indent="0">
              <a:lnSpc>
                <a:spcPct val="120000"/>
              </a:lnSpc>
              <a:buNone/>
            </a:pPr>
            <a:endParaRPr lang="en-US" altLang="en-US" dirty="0" smtClean="0"/>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
        <p:nvSpPr>
          <p:cNvPr id="3" name="Slide Number Placeholder 2"/>
          <p:cNvSpPr>
            <a:spLocks noGrp="1"/>
          </p:cNvSpPr>
          <p:nvPr>
            <p:ph type="sldNum" sz="quarter" idx="12"/>
          </p:nvPr>
        </p:nvSpPr>
        <p:spPr/>
        <p:txBody>
          <a:bodyPr/>
          <a:lstStyle/>
          <a:p>
            <a:pPr>
              <a:defRPr/>
            </a:pPr>
            <a:fld id="{DCDAB173-503D-4A6F-B638-4176B215B103}" type="slidenum">
              <a:rPr lang="en-US" smtClean="0"/>
              <a:pPr>
                <a:defRPr/>
              </a:pPr>
              <a:t>13</a:t>
            </a:fld>
            <a:endParaRPr lang="en-US"/>
          </a:p>
        </p:txBody>
      </p:sp>
    </p:spTree>
    <p:extLst>
      <p:ext uri="{BB962C8B-B14F-4D97-AF65-F5344CB8AC3E}">
        <p14:creationId xmlns:p14="http://schemas.microsoft.com/office/powerpoint/2010/main" val="25342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26195" y="252604"/>
            <a:ext cx="7696200" cy="792162"/>
          </a:xfrm>
        </p:spPr>
        <p:txBody>
          <a:bodyPr>
            <a:normAutofit/>
          </a:bodyPr>
          <a:lstStyle/>
          <a:p>
            <a:r>
              <a:rPr lang="en-US" altLang="en-US" dirty="0" smtClean="0"/>
              <a:t>Patent Not Issued Yet? - 2</a:t>
            </a:r>
            <a:endParaRPr lang="en-US" altLang="en-US" sz="4000" dirty="0" smtClean="0"/>
          </a:p>
        </p:txBody>
      </p:sp>
      <p:sp>
        <p:nvSpPr>
          <p:cNvPr id="5123" name="Rectangle 3"/>
          <p:cNvSpPr>
            <a:spLocks noGrp="1" noChangeArrowheads="1"/>
          </p:cNvSpPr>
          <p:nvPr>
            <p:ph type="body" idx="1"/>
          </p:nvPr>
        </p:nvSpPr>
        <p:spPr>
          <a:xfrm>
            <a:off x="627043" y="1112704"/>
            <a:ext cx="7772400" cy="5200879"/>
          </a:xfrm>
        </p:spPr>
        <p:txBody>
          <a:bodyPr>
            <a:normAutofit/>
          </a:bodyPr>
          <a:lstStyle/>
          <a:p>
            <a:pPr eaLnBrk="1" hangingPunct="1">
              <a:spcBef>
                <a:spcPts val="0"/>
              </a:spcBef>
            </a:pPr>
            <a:r>
              <a:rPr lang="en-US" altLang="en-US" sz="2800" dirty="0" smtClean="0"/>
              <a:t>Consider other forms of IP</a:t>
            </a:r>
          </a:p>
          <a:p>
            <a:pPr eaLnBrk="1" hangingPunct="1">
              <a:spcBef>
                <a:spcPts val="0"/>
              </a:spcBef>
            </a:pPr>
            <a:r>
              <a:rPr lang="en-US" altLang="en-US" sz="2600" dirty="0" smtClean="0"/>
              <a:t>Is there an ornamental aspect to the product?</a:t>
            </a:r>
          </a:p>
          <a:p>
            <a:pPr lvl="1" eaLnBrk="1" hangingPunct="1">
              <a:spcBef>
                <a:spcPts val="0"/>
              </a:spcBef>
            </a:pPr>
            <a:r>
              <a:rPr lang="en-US" altLang="en-US" sz="2400" dirty="0" smtClean="0"/>
              <a:t>Potential Design Patent  </a:t>
            </a:r>
          </a:p>
          <a:p>
            <a:pPr lvl="2" eaLnBrk="1" hangingPunct="1">
              <a:spcBef>
                <a:spcPts val="0"/>
              </a:spcBef>
            </a:pPr>
            <a:r>
              <a:rPr lang="en-US" altLang="en-US" sz="2000" dirty="0"/>
              <a:t>I</a:t>
            </a:r>
            <a:r>
              <a:rPr lang="en-US" altLang="en-US" sz="2000" dirty="0" smtClean="0"/>
              <a:t>ssues faster than utility patent</a:t>
            </a:r>
          </a:p>
          <a:p>
            <a:pPr lvl="2" eaLnBrk="1" hangingPunct="1">
              <a:spcBef>
                <a:spcPts val="0"/>
              </a:spcBef>
            </a:pPr>
            <a:r>
              <a:rPr lang="en-US" altLang="en-US" sz="2000" dirty="0" smtClean="0"/>
              <a:t>Only ornamental aspects, not functional</a:t>
            </a:r>
          </a:p>
          <a:p>
            <a:pPr lvl="1" eaLnBrk="1" hangingPunct="1">
              <a:spcBef>
                <a:spcPts val="0"/>
              </a:spcBef>
            </a:pPr>
            <a:r>
              <a:rPr lang="en-US" altLang="en-US" sz="2400" dirty="0" smtClean="0"/>
              <a:t>Potential Copyright claim if artistic elements</a:t>
            </a:r>
          </a:p>
          <a:p>
            <a:pPr eaLnBrk="1" hangingPunct="1">
              <a:spcBef>
                <a:spcPts val="0"/>
              </a:spcBef>
            </a:pPr>
            <a:r>
              <a:rPr lang="en-US" altLang="en-US" sz="2800" dirty="0" smtClean="0"/>
              <a:t>Is the competitor copying an element that you believe consumers use to identify your goods in the market?</a:t>
            </a:r>
          </a:p>
          <a:p>
            <a:pPr lvl="1" eaLnBrk="1" hangingPunct="1">
              <a:spcBef>
                <a:spcPts val="0"/>
              </a:spcBef>
            </a:pPr>
            <a:r>
              <a:rPr lang="en-US" altLang="en-US" sz="2400" dirty="0" smtClean="0"/>
              <a:t>Potential trademark/trade dress claim</a:t>
            </a:r>
          </a:p>
          <a:p>
            <a:pPr lvl="1">
              <a:lnSpc>
                <a:spcPct val="120000"/>
              </a:lnSpc>
            </a:pPr>
            <a:endParaRPr lang="en-US" altLang="en-US" dirty="0" smtClean="0"/>
          </a:p>
          <a:p>
            <a:pPr marL="457200" lvl="1" indent="0">
              <a:lnSpc>
                <a:spcPct val="120000"/>
              </a:lnSpc>
              <a:buNone/>
            </a:pPr>
            <a:endParaRPr lang="en-US" altLang="en-US" dirty="0" smtClean="0"/>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
        <p:nvSpPr>
          <p:cNvPr id="3" name="Slide Number Placeholder 2"/>
          <p:cNvSpPr>
            <a:spLocks noGrp="1"/>
          </p:cNvSpPr>
          <p:nvPr>
            <p:ph type="sldNum" sz="quarter" idx="12"/>
          </p:nvPr>
        </p:nvSpPr>
        <p:spPr/>
        <p:txBody>
          <a:bodyPr/>
          <a:lstStyle/>
          <a:p>
            <a:pPr>
              <a:defRPr/>
            </a:pPr>
            <a:fld id="{DCDAB173-503D-4A6F-B638-4176B215B103}" type="slidenum">
              <a:rPr lang="en-US" smtClean="0"/>
              <a:pPr>
                <a:defRPr/>
              </a:pPr>
              <a:t>14</a:t>
            </a:fld>
            <a:endParaRPr lang="en-US"/>
          </a:p>
        </p:txBody>
      </p:sp>
    </p:spTree>
    <p:extLst>
      <p:ext uri="{BB962C8B-B14F-4D97-AF65-F5344CB8AC3E}">
        <p14:creationId xmlns:p14="http://schemas.microsoft.com/office/powerpoint/2010/main" val="3629654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altLang="en-US" dirty="0"/>
              <a:t>Regular vs. </a:t>
            </a:r>
            <a:r>
              <a:rPr lang="en-US" altLang="en-US" dirty="0" smtClean="0"/>
              <a:t>Provisional App</a:t>
            </a:r>
            <a:endParaRPr lang="en-US" altLang="en-US" dirty="0"/>
          </a:p>
        </p:txBody>
      </p:sp>
      <p:sp>
        <p:nvSpPr>
          <p:cNvPr id="6147" name="Rectangle 3"/>
          <p:cNvSpPr>
            <a:spLocks noGrp="1" noChangeArrowheads="1"/>
          </p:cNvSpPr>
          <p:nvPr>
            <p:ph type="body" idx="1"/>
          </p:nvPr>
        </p:nvSpPr>
        <p:spPr>
          <a:xfrm>
            <a:off x="914400" y="1219200"/>
            <a:ext cx="7772400" cy="5181600"/>
          </a:xfrm>
        </p:spPr>
        <p:txBody>
          <a:bodyPr>
            <a:normAutofit fontScale="92500" lnSpcReduction="10000"/>
          </a:bodyPr>
          <a:lstStyle/>
          <a:p>
            <a:pPr eaLnBrk="1" hangingPunct="1"/>
            <a:r>
              <a:rPr lang="en-US" altLang="en-US" sz="2800" dirty="0" smtClean="0"/>
              <a:t>Provisional Patent </a:t>
            </a:r>
            <a:r>
              <a:rPr lang="en-US" altLang="en-US" sz="2800" u="sng" dirty="0" smtClean="0"/>
              <a:t>Application</a:t>
            </a:r>
            <a:r>
              <a:rPr lang="en-US" altLang="en-US" sz="2800" dirty="0" smtClean="0"/>
              <a:t> (not a </a:t>
            </a:r>
            <a:r>
              <a:rPr lang="en-US" altLang="en-US" sz="2800" u="sng" dirty="0" smtClean="0"/>
              <a:t>Patent</a:t>
            </a:r>
            <a:r>
              <a:rPr lang="en-US" altLang="en-US" sz="2800" dirty="0" smtClean="0"/>
              <a:t>)</a:t>
            </a:r>
          </a:p>
          <a:p>
            <a:pPr lvl="1"/>
            <a:r>
              <a:rPr lang="en-US" altLang="en-US" sz="2400" dirty="0" smtClean="0"/>
              <a:t>Still must be an enabling written description</a:t>
            </a:r>
          </a:p>
          <a:p>
            <a:pPr lvl="2"/>
            <a:r>
              <a:rPr lang="en-US" altLang="en-US" sz="2000" dirty="0" smtClean="0"/>
              <a:t>You can’t skimp on the technical details</a:t>
            </a:r>
          </a:p>
          <a:p>
            <a:pPr lvl="2"/>
            <a:r>
              <a:rPr lang="en-US" altLang="en-US" sz="2000" dirty="0" smtClean="0"/>
              <a:t>Big error point - Can’t fix this later</a:t>
            </a:r>
          </a:p>
          <a:p>
            <a:pPr lvl="1"/>
            <a:r>
              <a:rPr lang="en-US" altLang="en-US" dirty="0" smtClean="0"/>
              <a:t>Does not have to be formal</a:t>
            </a:r>
          </a:p>
          <a:p>
            <a:pPr lvl="2"/>
            <a:r>
              <a:rPr lang="en-US" altLang="en-US" dirty="0" smtClean="0"/>
              <a:t>Can include CAD/rough drawings, brochures, computer code, kitchen sink</a:t>
            </a:r>
          </a:p>
          <a:p>
            <a:pPr lvl="1"/>
            <a:r>
              <a:rPr lang="en-US" altLang="en-US" dirty="0" smtClean="0"/>
              <a:t>Does not have to include claims</a:t>
            </a:r>
          </a:p>
          <a:p>
            <a:pPr lvl="1"/>
            <a:r>
              <a:rPr lang="en-US" altLang="en-US" dirty="0" smtClean="0"/>
              <a:t>Is </a:t>
            </a:r>
            <a:r>
              <a:rPr lang="en-US" altLang="en-US" u="sng" dirty="0" smtClean="0"/>
              <a:t>NOT</a:t>
            </a:r>
            <a:r>
              <a:rPr lang="en-US" altLang="en-US" dirty="0" smtClean="0"/>
              <a:t> Examined by the PTO</a:t>
            </a:r>
          </a:p>
          <a:p>
            <a:pPr lvl="2"/>
            <a:r>
              <a:rPr lang="en-US" altLang="en-US" dirty="0" smtClean="0"/>
              <a:t>Just sits in the PTO for 1 year</a:t>
            </a:r>
          </a:p>
          <a:p>
            <a:pPr lvl="2"/>
            <a:r>
              <a:rPr lang="en-US" altLang="en-US" dirty="0" smtClean="0"/>
              <a:t>Must then either file a regular patent application or your provisional is abandoned</a:t>
            </a:r>
          </a:p>
          <a:p>
            <a:pPr lvl="1"/>
            <a:r>
              <a:rPr lang="en-US" altLang="en-US" dirty="0" smtClean="0"/>
              <a:t>Very thorough “data dump” at PTO</a:t>
            </a:r>
          </a:p>
          <a:p>
            <a:pPr lvl="1"/>
            <a:endParaRPr lang="en-US" altLang="en-US" sz="2400" dirty="0"/>
          </a:p>
          <a:p>
            <a:pPr eaLnBrk="1" hangingPunct="1"/>
            <a:endParaRPr lang="en-US" altLang="en-US" sz="2800" dirty="0" smtClean="0"/>
          </a:p>
          <a:p>
            <a:pPr eaLnBrk="1" hangingPunct="1"/>
            <a:endParaRPr lang="en-US" altLang="en-US" sz="2800" dirty="0" smtClean="0"/>
          </a:p>
        </p:txBody>
      </p:sp>
      <p:sp>
        <p:nvSpPr>
          <p:cNvPr id="2" name="Footer Placeholder 1"/>
          <p:cNvSpPr>
            <a:spLocks noGrp="1"/>
          </p:cNvSpPr>
          <p:nvPr>
            <p:ph type="ftr" sz="quarter" idx="11"/>
          </p:nvPr>
        </p:nvSpPr>
        <p:spPr/>
        <p:txBody>
          <a:bodyPr/>
          <a:lstStyle/>
          <a:p>
            <a:pPr>
              <a:defRPr/>
            </a:pPr>
            <a:r>
              <a:rPr lang="en-US" smtClean="0"/>
              <a:t>© Joe Barich, 2024.</a:t>
            </a:r>
            <a:endParaRPr lang="en-US"/>
          </a:p>
        </p:txBody>
      </p:sp>
      <p:sp>
        <p:nvSpPr>
          <p:cNvPr id="3" name="Slide Number Placeholder 2"/>
          <p:cNvSpPr>
            <a:spLocks noGrp="1"/>
          </p:cNvSpPr>
          <p:nvPr>
            <p:ph type="sldNum" sz="quarter" idx="12"/>
          </p:nvPr>
        </p:nvSpPr>
        <p:spPr/>
        <p:txBody>
          <a:bodyPr/>
          <a:lstStyle/>
          <a:p>
            <a:pPr>
              <a:defRPr/>
            </a:pPr>
            <a:fld id="{DCDAB173-503D-4A6F-B638-4176B215B103}" type="slidenum">
              <a:rPr lang="en-US" smtClean="0"/>
              <a:pPr>
                <a:defRPr/>
              </a:pPr>
              <a:t>15</a:t>
            </a:fld>
            <a:endParaRPr lang="en-US"/>
          </a:p>
        </p:txBody>
      </p:sp>
    </p:spTree>
    <p:extLst>
      <p:ext uri="{BB962C8B-B14F-4D97-AF65-F5344CB8AC3E}">
        <p14:creationId xmlns:p14="http://schemas.microsoft.com/office/powerpoint/2010/main" val="1402265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4846"/>
          </a:xfrm>
        </p:spPr>
        <p:txBody>
          <a:bodyPr>
            <a:normAutofit/>
          </a:bodyPr>
          <a:lstStyle/>
          <a:p>
            <a:r>
              <a:rPr lang="en-US" dirty="0" smtClean="0"/>
              <a:t>Provisional Application Hints - 1</a:t>
            </a:r>
            <a:endParaRPr lang="en-US" dirty="0"/>
          </a:p>
        </p:txBody>
      </p:sp>
      <p:sp>
        <p:nvSpPr>
          <p:cNvPr id="5" name="Content Placeholder 4"/>
          <p:cNvSpPr>
            <a:spLocks noGrp="1"/>
          </p:cNvSpPr>
          <p:nvPr>
            <p:ph idx="1"/>
          </p:nvPr>
        </p:nvSpPr>
        <p:spPr>
          <a:xfrm>
            <a:off x="457200" y="980501"/>
            <a:ext cx="8229600" cy="5266063"/>
          </a:xfrm>
          <a:prstGeom prst="rect">
            <a:avLst/>
          </a:prstGeom>
        </p:spPr>
        <p:txBody>
          <a:bodyPr>
            <a:normAutofit fontScale="70000" lnSpcReduction="20000"/>
          </a:bodyPr>
          <a:lstStyle/>
          <a:p>
            <a:pPr>
              <a:lnSpc>
                <a:spcPct val="120000"/>
              </a:lnSpc>
              <a:spcBef>
                <a:spcPts val="0"/>
              </a:spcBef>
              <a:defRPr/>
            </a:pPr>
            <a:r>
              <a:rPr lang="en-US" sz="3400" dirty="0" smtClean="0"/>
              <a:t>Individual inventors can file their provisional applications with the PTO at </a:t>
            </a:r>
            <a:r>
              <a:rPr lang="en-US" sz="3400" u="sng" dirty="0" smtClean="0"/>
              <a:t>uspto.gov</a:t>
            </a:r>
            <a:r>
              <a:rPr lang="en-US" sz="3400" dirty="0" smtClean="0"/>
              <a:t> </a:t>
            </a:r>
          </a:p>
          <a:p>
            <a:pPr lvl="1">
              <a:lnSpc>
                <a:spcPct val="120000"/>
              </a:lnSpc>
              <a:spcBef>
                <a:spcPts val="0"/>
              </a:spcBef>
              <a:defRPr/>
            </a:pPr>
            <a:r>
              <a:rPr lang="en-US" sz="3400" dirty="0" smtClean="0"/>
              <a:t>But! Individual inventors can make many mistakes or omissions that are not correctable later</a:t>
            </a:r>
          </a:p>
          <a:p>
            <a:pPr lvl="1">
              <a:lnSpc>
                <a:spcPct val="120000"/>
              </a:lnSpc>
              <a:spcBef>
                <a:spcPts val="0"/>
              </a:spcBef>
              <a:defRPr/>
            </a:pPr>
            <a:r>
              <a:rPr lang="en-US" sz="3400" dirty="0" smtClean="0"/>
              <a:t>Highly recommended to get a lawyer</a:t>
            </a:r>
          </a:p>
          <a:p>
            <a:pPr lvl="1">
              <a:lnSpc>
                <a:spcPct val="120000"/>
              </a:lnSpc>
              <a:spcBef>
                <a:spcPts val="0"/>
              </a:spcBef>
              <a:defRPr/>
            </a:pPr>
            <a:r>
              <a:rPr lang="en-US" sz="3400" dirty="0" smtClean="0"/>
              <a:t>Typically costs $2,000-$5,000 to do it right</a:t>
            </a:r>
          </a:p>
          <a:p>
            <a:pPr lvl="2">
              <a:lnSpc>
                <a:spcPct val="120000"/>
              </a:lnSpc>
              <a:spcBef>
                <a:spcPts val="0"/>
              </a:spcBef>
              <a:defRPr/>
            </a:pPr>
            <a:r>
              <a:rPr lang="en-US" sz="3400" dirty="0" smtClean="0"/>
              <a:t>Regular patent application costs about $10-12K</a:t>
            </a:r>
          </a:p>
          <a:p>
            <a:pPr lvl="1">
              <a:lnSpc>
                <a:spcPct val="120000"/>
              </a:lnSpc>
              <a:spcBef>
                <a:spcPts val="0"/>
              </a:spcBef>
              <a:defRPr/>
            </a:pPr>
            <a:r>
              <a:rPr lang="en-US" sz="3400" dirty="0" smtClean="0"/>
              <a:t>Typical process – </a:t>
            </a:r>
          </a:p>
          <a:p>
            <a:pPr lvl="2">
              <a:lnSpc>
                <a:spcPct val="120000"/>
              </a:lnSpc>
              <a:spcBef>
                <a:spcPts val="0"/>
              </a:spcBef>
              <a:defRPr/>
            </a:pPr>
            <a:r>
              <a:rPr lang="en-US" sz="3400" dirty="0"/>
              <a:t>Y</a:t>
            </a:r>
            <a:r>
              <a:rPr lang="en-US" sz="3400" dirty="0" smtClean="0"/>
              <a:t>ou provide invention disclosure to attorney, </a:t>
            </a:r>
          </a:p>
          <a:p>
            <a:pPr lvl="2">
              <a:lnSpc>
                <a:spcPct val="120000"/>
              </a:lnSpc>
              <a:spcBef>
                <a:spcPts val="0"/>
              </a:spcBef>
              <a:defRPr/>
            </a:pPr>
            <a:r>
              <a:rPr lang="en-US" sz="3400" dirty="0"/>
              <a:t>A</a:t>
            </a:r>
            <a:r>
              <a:rPr lang="en-US" sz="3400" dirty="0" smtClean="0"/>
              <a:t>ttorney identifies areas needing further supplementation or that are inadequately disclosed </a:t>
            </a:r>
          </a:p>
          <a:p>
            <a:pPr lvl="2">
              <a:lnSpc>
                <a:spcPct val="120000"/>
              </a:lnSpc>
              <a:spcBef>
                <a:spcPts val="0"/>
              </a:spcBef>
              <a:defRPr/>
            </a:pPr>
            <a:r>
              <a:rPr lang="en-US" sz="3400" dirty="0"/>
              <a:t>Y</a:t>
            </a:r>
            <a:r>
              <a:rPr lang="en-US" sz="3400" dirty="0" smtClean="0"/>
              <a:t>ou provide more info, attorney reviews …. </a:t>
            </a:r>
          </a:p>
          <a:p>
            <a:pPr lvl="2">
              <a:lnSpc>
                <a:spcPct val="120000"/>
              </a:lnSpc>
              <a:spcBef>
                <a:spcPts val="0"/>
              </a:spcBef>
              <a:defRPr/>
            </a:pPr>
            <a:r>
              <a:rPr lang="en-US" sz="3400" dirty="0" smtClean="0"/>
              <a:t>Eventually OK to file, attorney files with PTO</a:t>
            </a:r>
          </a:p>
          <a:p>
            <a:pPr lvl="1">
              <a:lnSpc>
                <a:spcPct val="120000"/>
              </a:lnSpc>
              <a:spcBef>
                <a:spcPts val="0"/>
              </a:spcBef>
              <a:defRPr/>
            </a:pPr>
            <a:r>
              <a:rPr lang="en-US" sz="3400" dirty="0"/>
              <a:t>How can you save on costs</a:t>
            </a:r>
            <a:r>
              <a:rPr lang="en-US" sz="3400" dirty="0" smtClean="0"/>
              <a:t>?</a:t>
            </a:r>
            <a:endParaRPr lang="en-US" sz="3400" dirty="0"/>
          </a:p>
        </p:txBody>
      </p:sp>
      <p:sp>
        <p:nvSpPr>
          <p:cNvPr id="3" name="Footer Placeholder 2"/>
          <p:cNvSpPr>
            <a:spLocks noGrp="1"/>
          </p:cNvSpPr>
          <p:nvPr>
            <p:ph type="ftr" sz="quarter" idx="11"/>
          </p:nvPr>
        </p:nvSpPr>
        <p:spPr/>
        <p:txBody>
          <a:bodyPr/>
          <a:lstStyle/>
          <a:p>
            <a:r>
              <a:rPr lang="en-US" smtClean="0"/>
              <a:t>© Joe Barich, 2024.</a:t>
            </a:r>
            <a:endParaRPr lang="en-US" dirty="0"/>
          </a:p>
        </p:txBody>
      </p:sp>
      <p:sp>
        <p:nvSpPr>
          <p:cNvPr id="4" name="Slide Number Placeholder 3"/>
          <p:cNvSpPr>
            <a:spLocks noGrp="1"/>
          </p:cNvSpPr>
          <p:nvPr>
            <p:ph type="sldNum" sz="quarter" idx="12"/>
          </p:nvPr>
        </p:nvSpPr>
        <p:spPr/>
        <p:txBody>
          <a:bodyPr/>
          <a:lstStyle/>
          <a:p>
            <a:pPr>
              <a:defRPr/>
            </a:pPr>
            <a:fld id="{DCDAB173-503D-4A6F-B638-4176B215B103}" type="slidenum">
              <a:rPr lang="en-US" smtClean="0"/>
              <a:pPr>
                <a:defRPr/>
              </a:pPr>
              <a:t>16</a:t>
            </a:fld>
            <a:endParaRPr lang="en-US"/>
          </a:p>
        </p:txBody>
      </p:sp>
    </p:spTree>
    <p:extLst>
      <p:ext uri="{BB962C8B-B14F-4D97-AF65-F5344CB8AC3E}">
        <p14:creationId xmlns:p14="http://schemas.microsoft.com/office/powerpoint/2010/main" val="740035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Provisional Application Hints - 2</a:t>
            </a:r>
            <a:endParaRPr lang="en-US" dirty="0"/>
          </a:p>
        </p:txBody>
      </p:sp>
      <p:sp>
        <p:nvSpPr>
          <p:cNvPr id="5" name="Content Placeholder 4"/>
          <p:cNvSpPr>
            <a:spLocks noGrp="1"/>
          </p:cNvSpPr>
          <p:nvPr>
            <p:ph idx="1"/>
          </p:nvPr>
        </p:nvSpPr>
        <p:spPr>
          <a:xfrm>
            <a:off x="457200" y="1156771"/>
            <a:ext cx="8229600" cy="5332164"/>
          </a:xfrm>
          <a:prstGeom prst="rect">
            <a:avLst/>
          </a:prstGeom>
        </p:spPr>
        <p:txBody>
          <a:bodyPr>
            <a:normAutofit lnSpcReduction="10000"/>
          </a:bodyPr>
          <a:lstStyle/>
          <a:p>
            <a:pPr>
              <a:lnSpc>
                <a:spcPct val="110000"/>
              </a:lnSpc>
              <a:defRPr/>
            </a:pPr>
            <a:r>
              <a:rPr lang="en-US" sz="2400" dirty="0" smtClean="0"/>
              <a:t>Biggest error point–insufficiency of disclosure</a:t>
            </a:r>
          </a:p>
          <a:p>
            <a:pPr lvl="1">
              <a:lnSpc>
                <a:spcPct val="110000"/>
              </a:lnSpc>
              <a:defRPr/>
            </a:pPr>
            <a:r>
              <a:rPr lang="en-US" sz="2000" dirty="0" smtClean="0"/>
              <a:t>PTO is very literal – often limit you to only the words that you actually write down in the application</a:t>
            </a:r>
          </a:p>
          <a:p>
            <a:pPr lvl="1">
              <a:lnSpc>
                <a:spcPct val="110000"/>
              </a:lnSpc>
              <a:defRPr/>
            </a:pPr>
            <a:r>
              <a:rPr lang="en-US" sz="2000" dirty="0" smtClean="0"/>
              <a:t>Not allowed to skip over steps in the process</a:t>
            </a:r>
          </a:p>
          <a:p>
            <a:pPr lvl="1">
              <a:lnSpc>
                <a:spcPct val="110000"/>
              </a:lnSpc>
              <a:defRPr/>
            </a:pPr>
            <a:r>
              <a:rPr lang="en-US" sz="2000" dirty="0" smtClean="0"/>
              <a:t>Must write out each and every step in </a:t>
            </a:r>
            <a:r>
              <a:rPr lang="en-US" sz="2000" u="sng" dirty="0" smtClean="0"/>
              <a:t>excruciating</a:t>
            </a:r>
            <a:r>
              <a:rPr lang="en-US" sz="2000" dirty="0" smtClean="0"/>
              <a:t> detail</a:t>
            </a:r>
          </a:p>
          <a:p>
            <a:pPr lvl="1">
              <a:lnSpc>
                <a:spcPct val="110000"/>
              </a:lnSpc>
              <a:defRPr/>
            </a:pPr>
            <a:r>
              <a:rPr lang="en-US" sz="2000" dirty="0" smtClean="0"/>
              <a:t>Can’t make “logical assumptions/jumps” = no disclosure</a:t>
            </a:r>
          </a:p>
          <a:p>
            <a:pPr lvl="1">
              <a:lnSpc>
                <a:spcPct val="110000"/>
              </a:lnSpc>
              <a:defRPr/>
            </a:pPr>
            <a:r>
              <a:rPr lang="en-US" sz="2000" dirty="0" smtClean="0"/>
              <a:t>Recall Powered Patio Pole Umbrella “AC power”</a:t>
            </a:r>
          </a:p>
          <a:p>
            <a:pPr>
              <a:lnSpc>
                <a:spcPct val="110000"/>
              </a:lnSpc>
              <a:defRPr/>
            </a:pPr>
            <a:r>
              <a:rPr lang="en-US" sz="2400" dirty="0" smtClean="0"/>
              <a:t>Must disclose at a low level (hardware level) rather than a conceptual level (too abstract=no disclosure)</a:t>
            </a:r>
          </a:p>
          <a:p>
            <a:pPr lvl="1">
              <a:lnSpc>
                <a:spcPct val="110000"/>
              </a:lnSpc>
              <a:defRPr/>
            </a:pPr>
            <a:r>
              <a:rPr lang="en-US" sz="2000" dirty="0" smtClean="0"/>
              <a:t>Corollary – </a:t>
            </a:r>
            <a:r>
              <a:rPr lang="en-US" sz="2000" u="sng" dirty="0" smtClean="0"/>
              <a:t>Can NOT</a:t>
            </a:r>
            <a:r>
              <a:rPr lang="en-US" sz="2000" dirty="0" smtClean="0"/>
              <a:t> claim an idea.  </a:t>
            </a:r>
            <a:r>
              <a:rPr lang="en-US" sz="2000" u="sng" dirty="0" smtClean="0"/>
              <a:t>CAN</a:t>
            </a:r>
            <a:r>
              <a:rPr lang="en-US" sz="2000" dirty="0" smtClean="0"/>
              <a:t> claim a machine or process implementing the idea, but must enable the machine by describing </a:t>
            </a:r>
            <a:r>
              <a:rPr lang="en-US" sz="2000" u="sng" dirty="0" smtClean="0"/>
              <a:t>all parts and how they all work</a:t>
            </a:r>
          </a:p>
          <a:p>
            <a:pPr lvl="1">
              <a:lnSpc>
                <a:spcPct val="110000"/>
              </a:lnSpc>
              <a:defRPr/>
            </a:pPr>
            <a:r>
              <a:rPr lang="en-US" sz="2000" dirty="0" smtClean="0"/>
              <a:t>Inventors have a </a:t>
            </a:r>
            <a:r>
              <a:rPr lang="en-US" sz="2000" u="sng" dirty="0" smtClean="0"/>
              <a:t>very hard time</a:t>
            </a:r>
            <a:r>
              <a:rPr lang="en-US" sz="2000" dirty="0" smtClean="0"/>
              <a:t> believing how picky the PTO is with regard to disclosure – and providing the needed disclosure, especially at the provisional application stage</a:t>
            </a:r>
          </a:p>
        </p:txBody>
      </p:sp>
      <p:sp>
        <p:nvSpPr>
          <p:cNvPr id="3" name="Footer Placeholder 2"/>
          <p:cNvSpPr>
            <a:spLocks noGrp="1"/>
          </p:cNvSpPr>
          <p:nvPr>
            <p:ph type="ftr" sz="quarter" idx="11"/>
          </p:nvPr>
        </p:nvSpPr>
        <p:spPr/>
        <p:txBody>
          <a:bodyPr/>
          <a:lstStyle/>
          <a:p>
            <a:r>
              <a:rPr lang="en-US" smtClean="0"/>
              <a:t>© Joe Barich, 2024.</a:t>
            </a:r>
            <a:endParaRPr lang="en-US" dirty="0"/>
          </a:p>
        </p:txBody>
      </p:sp>
      <p:sp>
        <p:nvSpPr>
          <p:cNvPr id="4" name="Slide Number Placeholder 3"/>
          <p:cNvSpPr>
            <a:spLocks noGrp="1"/>
          </p:cNvSpPr>
          <p:nvPr>
            <p:ph type="sldNum" sz="quarter" idx="12"/>
          </p:nvPr>
        </p:nvSpPr>
        <p:spPr/>
        <p:txBody>
          <a:bodyPr/>
          <a:lstStyle/>
          <a:p>
            <a:pPr>
              <a:defRPr/>
            </a:pPr>
            <a:fld id="{DCDAB173-503D-4A6F-B638-4176B215B103}" type="slidenum">
              <a:rPr lang="en-US" smtClean="0"/>
              <a:pPr>
                <a:defRPr/>
              </a:pPr>
              <a:t>17</a:t>
            </a:fld>
            <a:endParaRPr lang="en-US"/>
          </a:p>
        </p:txBody>
      </p:sp>
    </p:spTree>
    <p:extLst>
      <p:ext uri="{BB962C8B-B14F-4D97-AF65-F5344CB8AC3E}">
        <p14:creationId xmlns:p14="http://schemas.microsoft.com/office/powerpoint/2010/main" val="3253857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8745"/>
          </a:xfrm>
        </p:spPr>
        <p:txBody>
          <a:bodyPr>
            <a:normAutofit fontScale="90000"/>
          </a:bodyPr>
          <a:lstStyle/>
          <a:p>
            <a:r>
              <a:rPr lang="en-US" dirty="0" smtClean="0"/>
              <a:t>Provisional Application Hints - 3</a:t>
            </a:r>
            <a:endParaRPr lang="en-US" dirty="0"/>
          </a:p>
        </p:txBody>
      </p:sp>
      <p:sp>
        <p:nvSpPr>
          <p:cNvPr id="5" name="Content Placeholder 4"/>
          <p:cNvSpPr>
            <a:spLocks noGrp="1"/>
          </p:cNvSpPr>
          <p:nvPr>
            <p:ph idx="1"/>
          </p:nvPr>
        </p:nvSpPr>
        <p:spPr>
          <a:xfrm>
            <a:off x="457200" y="914400"/>
            <a:ext cx="8229600" cy="5574535"/>
          </a:xfrm>
          <a:prstGeom prst="rect">
            <a:avLst/>
          </a:prstGeom>
        </p:spPr>
        <p:txBody>
          <a:bodyPr>
            <a:normAutofit lnSpcReduction="10000"/>
          </a:bodyPr>
          <a:lstStyle/>
          <a:p>
            <a:pPr>
              <a:defRPr/>
            </a:pPr>
            <a:r>
              <a:rPr lang="en-US" sz="2400" dirty="0" smtClean="0"/>
              <a:t>Disclosure must be </a:t>
            </a:r>
            <a:r>
              <a:rPr lang="en-US" sz="2400" u="sng" dirty="0" smtClean="0"/>
              <a:t>enabling</a:t>
            </a:r>
          </a:p>
          <a:p>
            <a:pPr lvl="1">
              <a:defRPr/>
            </a:pPr>
            <a:r>
              <a:rPr lang="en-US" sz="2000" dirty="0" smtClean="0"/>
              <a:t>Must enable a person of </a:t>
            </a:r>
            <a:r>
              <a:rPr lang="en-US" sz="2000" u="sng" dirty="0" smtClean="0"/>
              <a:t>ordinary skill</a:t>
            </a:r>
            <a:r>
              <a:rPr lang="en-US" sz="2000" dirty="0" smtClean="0"/>
              <a:t> to make invention</a:t>
            </a:r>
          </a:p>
          <a:p>
            <a:pPr lvl="2">
              <a:defRPr/>
            </a:pPr>
            <a:r>
              <a:rPr lang="en-US" sz="2000" dirty="0" smtClean="0"/>
              <a:t>Inventors often have </a:t>
            </a:r>
            <a:r>
              <a:rPr lang="en-US" sz="2000" u="sng" dirty="0" smtClean="0"/>
              <a:t>extraordinary</a:t>
            </a:r>
            <a:r>
              <a:rPr lang="en-US" sz="2000" dirty="0" smtClean="0"/>
              <a:t> skill and lack disclosure</a:t>
            </a:r>
          </a:p>
          <a:p>
            <a:pPr lvl="2">
              <a:defRPr/>
            </a:pPr>
            <a:r>
              <a:rPr lang="en-US" sz="2000" dirty="0" smtClean="0"/>
              <a:t>Ordinary skill ≈ College Freshman in Engineering </a:t>
            </a:r>
            <a:endParaRPr lang="en-US" sz="1600" dirty="0"/>
          </a:p>
          <a:p>
            <a:pPr lvl="1">
              <a:defRPr/>
            </a:pPr>
            <a:r>
              <a:rPr lang="en-US" sz="2000" dirty="0" smtClean="0"/>
              <a:t>“But anyone in this field would know how” – PTO says “Nope!”</a:t>
            </a:r>
          </a:p>
          <a:p>
            <a:pPr lvl="1">
              <a:defRPr/>
            </a:pPr>
            <a:r>
              <a:rPr lang="en-US" sz="2000" dirty="0" smtClean="0"/>
              <a:t>Remember – the sufficiency of disclosure will be attacked if you have to assert your patent – the disclosure should be so clear and enabling that it can withstand attack </a:t>
            </a:r>
          </a:p>
          <a:p>
            <a:pPr>
              <a:defRPr/>
            </a:pPr>
            <a:r>
              <a:rPr lang="en-US" sz="2400" dirty="0" smtClean="0"/>
              <a:t>Disclose alternative versions and potential features</a:t>
            </a:r>
          </a:p>
          <a:p>
            <a:pPr lvl="1">
              <a:defRPr/>
            </a:pPr>
            <a:r>
              <a:rPr lang="en-US" sz="2000" dirty="0" smtClean="0"/>
              <a:t>Often the inventors may not be sure which of several options will be in the commercial embodiment</a:t>
            </a:r>
          </a:p>
          <a:p>
            <a:pPr lvl="2">
              <a:defRPr/>
            </a:pPr>
            <a:r>
              <a:rPr lang="en-US" sz="2000" dirty="0" smtClean="0"/>
              <a:t>No problem!  Disclose all and pick which one to claim later</a:t>
            </a:r>
          </a:p>
          <a:p>
            <a:pPr lvl="2">
              <a:defRPr/>
            </a:pPr>
            <a:r>
              <a:rPr lang="en-US" sz="2000" dirty="0" smtClean="0"/>
              <a:t>Don’t have to wait for final version – remember first to file!</a:t>
            </a:r>
            <a:endParaRPr lang="en-US" sz="2400" dirty="0"/>
          </a:p>
          <a:p>
            <a:pPr>
              <a:defRPr/>
            </a:pPr>
            <a:r>
              <a:rPr lang="en-US" sz="2400" dirty="0"/>
              <a:t>The better your initial Invention Disclosure, the less work that the attorney will have to do</a:t>
            </a:r>
          </a:p>
          <a:p>
            <a:pPr lvl="1">
              <a:defRPr/>
            </a:pPr>
            <a:r>
              <a:rPr lang="en-US" sz="2000" dirty="0"/>
              <a:t>Can save you a lot of </a:t>
            </a:r>
            <a:r>
              <a:rPr lang="en-US" sz="2000" dirty="0" smtClean="0"/>
              <a:t>$ and can increase scope and value </a:t>
            </a:r>
            <a:endParaRPr lang="en-US" sz="2000" dirty="0"/>
          </a:p>
          <a:p>
            <a:pPr>
              <a:defRPr/>
            </a:pPr>
            <a:endParaRPr lang="en-US" sz="2000" dirty="0" smtClean="0"/>
          </a:p>
        </p:txBody>
      </p:sp>
      <p:sp>
        <p:nvSpPr>
          <p:cNvPr id="3" name="Footer Placeholder 2"/>
          <p:cNvSpPr>
            <a:spLocks noGrp="1"/>
          </p:cNvSpPr>
          <p:nvPr>
            <p:ph type="ftr" sz="quarter" idx="11"/>
          </p:nvPr>
        </p:nvSpPr>
        <p:spPr/>
        <p:txBody>
          <a:bodyPr/>
          <a:lstStyle/>
          <a:p>
            <a:r>
              <a:rPr lang="en-US" smtClean="0"/>
              <a:t>© Joe Barich, 2024.</a:t>
            </a:r>
            <a:endParaRPr lang="en-US" dirty="0"/>
          </a:p>
        </p:txBody>
      </p:sp>
      <p:sp>
        <p:nvSpPr>
          <p:cNvPr id="4" name="Slide Number Placeholder 3"/>
          <p:cNvSpPr>
            <a:spLocks noGrp="1"/>
          </p:cNvSpPr>
          <p:nvPr>
            <p:ph type="sldNum" sz="quarter" idx="12"/>
          </p:nvPr>
        </p:nvSpPr>
        <p:spPr/>
        <p:txBody>
          <a:bodyPr/>
          <a:lstStyle/>
          <a:p>
            <a:pPr>
              <a:defRPr/>
            </a:pPr>
            <a:fld id="{DCDAB173-503D-4A6F-B638-4176B215B103}" type="slidenum">
              <a:rPr lang="en-US" smtClean="0"/>
              <a:pPr>
                <a:defRPr/>
              </a:pPr>
              <a:t>18</a:t>
            </a:fld>
            <a:endParaRPr lang="en-US"/>
          </a:p>
        </p:txBody>
      </p:sp>
    </p:spTree>
    <p:extLst>
      <p:ext uri="{BB962C8B-B14F-4D97-AF65-F5344CB8AC3E}">
        <p14:creationId xmlns:p14="http://schemas.microsoft.com/office/powerpoint/2010/main" val="976045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8914"/>
          </a:xfrm>
        </p:spPr>
        <p:txBody>
          <a:bodyPr>
            <a:normAutofit/>
          </a:bodyPr>
          <a:lstStyle/>
          <a:p>
            <a:r>
              <a:rPr lang="en-US" dirty="0" smtClean="0"/>
              <a:t>Provisional Horror Stories -1</a:t>
            </a:r>
            <a:endParaRPr lang="en-US" dirty="0"/>
          </a:p>
        </p:txBody>
      </p:sp>
      <p:sp>
        <p:nvSpPr>
          <p:cNvPr id="5" name="Content Placeholder 4"/>
          <p:cNvSpPr>
            <a:spLocks noGrp="1"/>
          </p:cNvSpPr>
          <p:nvPr>
            <p:ph idx="1"/>
          </p:nvPr>
        </p:nvSpPr>
        <p:spPr>
          <a:xfrm>
            <a:off x="457200" y="958467"/>
            <a:ext cx="8229600" cy="5166912"/>
          </a:xfrm>
          <a:prstGeom prst="rect">
            <a:avLst/>
          </a:prstGeom>
        </p:spPr>
        <p:txBody>
          <a:bodyPr>
            <a:normAutofit fontScale="92500" lnSpcReduction="10000"/>
          </a:bodyPr>
          <a:lstStyle/>
          <a:p>
            <a:pPr>
              <a:defRPr/>
            </a:pPr>
            <a:r>
              <a:rPr lang="en-US" sz="2400" dirty="0" smtClean="0"/>
              <a:t>Example 1: Inventor files provisional with only concept/idea disclosure (hey, it’s less work!).  </a:t>
            </a:r>
          </a:p>
          <a:p>
            <a:pPr lvl="1">
              <a:defRPr/>
            </a:pPr>
            <a:r>
              <a:rPr lang="en-US" sz="2000" dirty="0" smtClean="0"/>
              <a:t>Or, they are not sure which of three options they will implement and so only choose to disclose at an abstract level</a:t>
            </a:r>
          </a:p>
          <a:p>
            <a:pPr lvl="1">
              <a:defRPr/>
            </a:pPr>
            <a:r>
              <a:rPr lang="en-US" sz="2200" dirty="0" smtClean="0"/>
              <a:t>Instead, they should disclose all three options thoroughly – they can pick the commercial embodiment later</a:t>
            </a:r>
          </a:p>
          <a:p>
            <a:pPr>
              <a:defRPr/>
            </a:pPr>
            <a:r>
              <a:rPr lang="en-US" sz="2200" dirty="0" smtClean="0"/>
              <a:t>6 months later 2</a:t>
            </a:r>
            <a:r>
              <a:rPr lang="en-US" sz="2200" baseline="30000" dirty="0" smtClean="0"/>
              <a:t>nd</a:t>
            </a:r>
            <a:r>
              <a:rPr lang="en-US" sz="2200" dirty="0" smtClean="0"/>
              <a:t> inventor files a provisional with an enabling disclosure</a:t>
            </a:r>
          </a:p>
          <a:p>
            <a:pPr>
              <a:defRPr/>
            </a:pPr>
            <a:r>
              <a:rPr lang="en-US" sz="2200" dirty="0" smtClean="0"/>
              <a:t>At 12 months, 1</a:t>
            </a:r>
            <a:r>
              <a:rPr lang="en-US" sz="2200" baseline="30000" dirty="0" smtClean="0"/>
              <a:t>st</a:t>
            </a:r>
            <a:r>
              <a:rPr lang="en-US" sz="2200" dirty="0" smtClean="0"/>
              <a:t> Inventor files regular patent application that is now fully enabled claiming priority to their provisional</a:t>
            </a:r>
          </a:p>
          <a:p>
            <a:pPr>
              <a:defRPr/>
            </a:pPr>
            <a:r>
              <a:rPr lang="en-US" sz="2200" dirty="0" smtClean="0"/>
              <a:t>Later, 2</a:t>
            </a:r>
            <a:r>
              <a:rPr lang="en-US" sz="2200" baseline="30000" dirty="0" smtClean="0"/>
              <a:t>nd</a:t>
            </a:r>
            <a:r>
              <a:rPr lang="en-US" sz="2200" dirty="0" smtClean="0"/>
              <a:t> also files a regular patent app claiming to their provisional</a:t>
            </a:r>
          </a:p>
          <a:p>
            <a:pPr>
              <a:defRPr/>
            </a:pPr>
            <a:r>
              <a:rPr lang="en-US" sz="2200" dirty="0" smtClean="0"/>
              <a:t>2 years later, during prosecution of 1</a:t>
            </a:r>
            <a:r>
              <a:rPr lang="en-US" sz="2200" baseline="30000" dirty="0" smtClean="0"/>
              <a:t>st</a:t>
            </a:r>
            <a:r>
              <a:rPr lang="en-US" sz="2200" dirty="0" smtClean="0"/>
              <a:t> Inventor’s application, 2</a:t>
            </a:r>
            <a:r>
              <a:rPr lang="en-US" sz="2200" baseline="30000" dirty="0" smtClean="0"/>
              <a:t>nd</a:t>
            </a:r>
            <a:r>
              <a:rPr lang="en-US" sz="2200" dirty="0" smtClean="0"/>
              <a:t> inventor’s application is discovered.  2</a:t>
            </a:r>
            <a:r>
              <a:rPr lang="en-US" sz="2200" baseline="30000" dirty="0" smtClean="0"/>
              <a:t>nd</a:t>
            </a:r>
            <a:r>
              <a:rPr lang="en-US" sz="2200" dirty="0" smtClean="0"/>
              <a:t>’s priority date initially seems later, but 1</a:t>
            </a:r>
            <a:r>
              <a:rPr lang="en-US" sz="2200" baseline="30000" dirty="0" smtClean="0"/>
              <a:t>st</a:t>
            </a:r>
            <a:r>
              <a:rPr lang="en-US" sz="2200" dirty="0" smtClean="0"/>
              <a:t>’s provisional is not enabled so can’t rely on it.  </a:t>
            </a:r>
          </a:p>
          <a:p>
            <a:pPr>
              <a:defRPr/>
            </a:pPr>
            <a:r>
              <a:rPr lang="en-US" sz="2200" dirty="0" smtClean="0"/>
              <a:t>Result: Unfixable - </a:t>
            </a:r>
            <a:r>
              <a:rPr lang="en-US" sz="2200" u="sng" dirty="0" smtClean="0"/>
              <a:t>1</a:t>
            </a:r>
            <a:r>
              <a:rPr lang="en-US" sz="2200" u="sng" baseline="30000" dirty="0" smtClean="0"/>
              <a:t>st</a:t>
            </a:r>
            <a:r>
              <a:rPr lang="en-US" sz="2200" u="sng" dirty="0" smtClean="0"/>
              <a:t> inventor loses all rights and 2</a:t>
            </a:r>
            <a:r>
              <a:rPr lang="en-US" sz="2200" u="sng" baseline="30000" dirty="0" smtClean="0"/>
              <a:t>nd</a:t>
            </a:r>
            <a:r>
              <a:rPr lang="en-US" sz="2200" u="sng" dirty="0" smtClean="0"/>
              <a:t> gets patent </a:t>
            </a:r>
          </a:p>
          <a:p>
            <a:pPr lvl="1">
              <a:defRPr/>
            </a:pPr>
            <a:r>
              <a:rPr lang="en-US" sz="2200" dirty="0" smtClean="0"/>
              <a:t>1</a:t>
            </a:r>
            <a:r>
              <a:rPr lang="en-US" sz="2200" baseline="30000" dirty="0" smtClean="0"/>
              <a:t>st</a:t>
            </a:r>
            <a:r>
              <a:rPr lang="en-US" sz="2200" dirty="0" smtClean="0"/>
              <a:t> inventor’s  provisional application is not worth much because it is not an enabling disclosure</a:t>
            </a:r>
            <a:endParaRPr lang="en-US" sz="2200" dirty="0"/>
          </a:p>
        </p:txBody>
      </p:sp>
      <p:sp>
        <p:nvSpPr>
          <p:cNvPr id="3" name="Footer Placeholder 2"/>
          <p:cNvSpPr>
            <a:spLocks noGrp="1"/>
          </p:cNvSpPr>
          <p:nvPr>
            <p:ph type="ftr" sz="quarter" idx="11"/>
          </p:nvPr>
        </p:nvSpPr>
        <p:spPr/>
        <p:txBody>
          <a:bodyPr/>
          <a:lstStyle/>
          <a:p>
            <a:r>
              <a:rPr lang="en-US" smtClean="0"/>
              <a:t>© Joe Barich, 2024.</a:t>
            </a:r>
            <a:endParaRPr lang="en-US" dirty="0"/>
          </a:p>
        </p:txBody>
      </p:sp>
      <p:sp>
        <p:nvSpPr>
          <p:cNvPr id="4" name="Slide Number Placeholder 3"/>
          <p:cNvSpPr>
            <a:spLocks noGrp="1"/>
          </p:cNvSpPr>
          <p:nvPr>
            <p:ph type="sldNum" sz="quarter" idx="12"/>
          </p:nvPr>
        </p:nvSpPr>
        <p:spPr/>
        <p:txBody>
          <a:bodyPr/>
          <a:lstStyle/>
          <a:p>
            <a:pPr>
              <a:defRPr/>
            </a:pPr>
            <a:fld id="{DCDAB173-503D-4A6F-B638-4176B215B103}" type="slidenum">
              <a:rPr lang="en-US" smtClean="0"/>
              <a:pPr>
                <a:defRPr/>
              </a:pPr>
              <a:t>19</a:t>
            </a:fld>
            <a:endParaRPr lang="en-US"/>
          </a:p>
        </p:txBody>
      </p:sp>
    </p:spTree>
    <p:extLst>
      <p:ext uri="{BB962C8B-B14F-4D97-AF65-F5344CB8AC3E}">
        <p14:creationId xmlns:p14="http://schemas.microsoft.com/office/powerpoint/2010/main" val="1735228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idx="4294967295"/>
          </p:nvPr>
        </p:nvSpPr>
        <p:spPr>
          <a:xfrm>
            <a:off x="444500" y="207963"/>
            <a:ext cx="8229600" cy="695420"/>
          </a:xfrm>
        </p:spPr>
        <p:txBody>
          <a:bodyPr/>
          <a:lstStyle/>
          <a:p>
            <a:pPr eaLnBrk="1" hangingPunct="1"/>
            <a:r>
              <a:rPr lang="en-US" dirty="0" smtClean="0">
                <a:latin typeface="Georgia" pitchFamily="18" charset="0"/>
              </a:rPr>
              <a:t>Reminders</a:t>
            </a:r>
          </a:p>
        </p:txBody>
      </p:sp>
      <p:sp>
        <p:nvSpPr>
          <p:cNvPr id="16388" name="Content Placeholder 2"/>
          <p:cNvSpPr>
            <a:spLocks noGrp="1"/>
          </p:cNvSpPr>
          <p:nvPr>
            <p:ph idx="4294967295"/>
          </p:nvPr>
        </p:nvSpPr>
        <p:spPr>
          <a:xfrm>
            <a:off x="457199" y="826265"/>
            <a:ext cx="8466463" cy="5310131"/>
          </a:xfrm>
        </p:spPr>
        <p:txBody>
          <a:bodyPr/>
          <a:lstStyle/>
          <a:p>
            <a:pPr eaLnBrk="1" hangingPunct="1">
              <a:spcBef>
                <a:spcPts val="0"/>
              </a:spcBef>
            </a:pPr>
            <a:r>
              <a:rPr lang="en-US" sz="2400" dirty="0" smtClean="0">
                <a:latin typeface="Georgia" pitchFamily="18" charset="0"/>
              </a:rPr>
              <a:t>Today – Last Class!</a:t>
            </a:r>
          </a:p>
          <a:p>
            <a:pPr lvl="1" eaLnBrk="1" hangingPunct="1">
              <a:spcBef>
                <a:spcPts val="0"/>
              </a:spcBef>
            </a:pPr>
            <a:r>
              <a:rPr lang="en-US" sz="2000" dirty="0">
                <a:latin typeface="Georgia" pitchFamily="18" charset="0"/>
              </a:rPr>
              <a:t>Review </a:t>
            </a:r>
            <a:r>
              <a:rPr lang="en-US" sz="2000" dirty="0" smtClean="0">
                <a:latin typeface="Georgia" pitchFamily="18" charset="0"/>
              </a:rPr>
              <a:t>Quizzes 4 and 5</a:t>
            </a:r>
          </a:p>
          <a:p>
            <a:pPr lvl="1" eaLnBrk="1" hangingPunct="1">
              <a:spcBef>
                <a:spcPts val="0"/>
              </a:spcBef>
            </a:pPr>
            <a:r>
              <a:rPr lang="en-US" sz="2000" dirty="0">
                <a:latin typeface="Georgia" pitchFamily="18" charset="0"/>
              </a:rPr>
              <a:t>Practical Startup </a:t>
            </a:r>
            <a:r>
              <a:rPr lang="en-US" sz="2000" dirty="0" smtClean="0">
                <a:latin typeface="Georgia" pitchFamily="18" charset="0"/>
              </a:rPr>
              <a:t>Suggestions</a:t>
            </a:r>
          </a:p>
          <a:p>
            <a:pPr lvl="1" eaLnBrk="1" hangingPunct="1">
              <a:spcBef>
                <a:spcPts val="0"/>
              </a:spcBef>
            </a:pPr>
            <a:r>
              <a:rPr lang="en-US" sz="2000" dirty="0" smtClean="0">
                <a:latin typeface="Georgia" pitchFamily="18" charset="0"/>
              </a:rPr>
              <a:t>Questions </a:t>
            </a:r>
            <a:r>
              <a:rPr lang="en-US" sz="2000" dirty="0">
                <a:latin typeface="Georgia" pitchFamily="18" charset="0"/>
              </a:rPr>
              <a:t>before </a:t>
            </a:r>
            <a:r>
              <a:rPr lang="en-US" sz="2000" dirty="0" smtClean="0">
                <a:latin typeface="Georgia" pitchFamily="18" charset="0"/>
              </a:rPr>
              <a:t>Exam #3</a:t>
            </a:r>
            <a:endParaRPr lang="en-US" sz="2000" dirty="0">
              <a:latin typeface="Georgia" pitchFamily="18" charset="0"/>
            </a:endParaRPr>
          </a:p>
          <a:p>
            <a:pPr lvl="1" eaLnBrk="1" hangingPunct="1">
              <a:spcBef>
                <a:spcPts val="0"/>
              </a:spcBef>
            </a:pPr>
            <a:r>
              <a:rPr lang="en-US" sz="2000" dirty="0" smtClean="0">
                <a:latin typeface="Georgia" pitchFamily="18" charset="0"/>
              </a:rPr>
              <a:t>Class Evaluations - Online</a:t>
            </a:r>
            <a:endParaRPr lang="en-US" sz="1800" dirty="0" smtClean="0">
              <a:latin typeface="Georgia" pitchFamily="18" charset="0"/>
            </a:endParaRPr>
          </a:p>
          <a:p>
            <a:pPr eaLnBrk="1" hangingPunct="1">
              <a:spcBef>
                <a:spcPts val="0"/>
              </a:spcBef>
            </a:pPr>
            <a:r>
              <a:rPr lang="en-US" sz="2400" dirty="0">
                <a:latin typeface="Georgia" pitchFamily="18" charset="0"/>
              </a:rPr>
              <a:t>Intellectual Property Project </a:t>
            </a:r>
            <a:r>
              <a:rPr lang="en-US" sz="2400" dirty="0" smtClean="0">
                <a:latin typeface="Georgia" pitchFamily="18" charset="0"/>
              </a:rPr>
              <a:t>Presentations</a:t>
            </a:r>
          </a:p>
          <a:p>
            <a:pPr lvl="1" eaLnBrk="1" hangingPunct="1">
              <a:spcBef>
                <a:spcPts val="0"/>
              </a:spcBef>
            </a:pPr>
            <a:r>
              <a:rPr lang="en-US" sz="2000" dirty="0" smtClean="0">
                <a:latin typeface="Georgia" pitchFamily="18" charset="0"/>
              </a:rPr>
              <a:t>Great job!</a:t>
            </a:r>
            <a:endParaRPr lang="en-US" sz="2000" dirty="0">
              <a:latin typeface="Georgia" pitchFamily="18" charset="0"/>
            </a:endParaRPr>
          </a:p>
          <a:p>
            <a:pPr lvl="1" eaLnBrk="1" hangingPunct="1">
              <a:spcBef>
                <a:spcPts val="0"/>
              </a:spcBef>
            </a:pPr>
            <a:r>
              <a:rPr lang="en-US" sz="2000" dirty="0" smtClean="0">
                <a:latin typeface="Georgia" pitchFamily="18" charset="0"/>
              </a:rPr>
              <a:t>Send me your Peer Scores!</a:t>
            </a:r>
          </a:p>
          <a:p>
            <a:pPr lvl="1" eaLnBrk="1" hangingPunct="1">
              <a:spcBef>
                <a:spcPts val="0"/>
              </a:spcBef>
            </a:pPr>
            <a:r>
              <a:rPr lang="en-US" sz="2000" dirty="0" smtClean="0">
                <a:latin typeface="Georgia" pitchFamily="18" charset="0"/>
              </a:rPr>
              <a:t>Due Wednesday 5/1 by 5pm or -10%/day</a:t>
            </a:r>
            <a:endParaRPr lang="en-US" sz="2000" dirty="0">
              <a:latin typeface="Georgia" pitchFamily="18" charset="0"/>
            </a:endParaRPr>
          </a:p>
          <a:p>
            <a:pPr eaLnBrk="1" hangingPunct="1">
              <a:spcBef>
                <a:spcPts val="0"/>
              </a:spcBef>
            </a:pPr>
            <a:r>
              <a:rPr lang="en-US" sz="2400" dirty="0" smtClean="0">
                <a:latin typeface="Georgia" pitchFamily="18" charset="0"/>
              </a:rPr>
              <a:t>Exam </a:t>
            </a:r>
            <a:r>
              <a:rPr lang="en-US" sz="2400" dirty="0">
                <a:latin typeface="Georgia" pitchFamily="18" charset="0"/>
              </a:rPr>
              <a:t>#3  </a:t>
            </a:r>
          </a:p>
          <a:p>
            <a:pPr lvl="1" eaLnBrk="1" hangingPunct="1">
              <a:spcBef>
                <a:spcPts val="0"/>
              </a:spcBef>
            </a:pPr>
            <a:r>
              <a:rPr lang="en-US" sz="2000" dirty="0">
                <a:latin typeface="Georgia" pitchFamily="18" charset="0"/>
              </a:rPr>
              <a:t>Friday, May 3</a:t>
            </a:r>
            <a:r>
              <a:rPr lang="en-US" sz="2000" baseline="30000" dirty="0">
                <a:latin typeface="Georgia" pitchFamily="18" charset="0"/>
              </a:rPr>
              <a:t>rd</a:t>
            </a:r>
            <a:r>
              <a:rPr lang="en-US" sz="2000" dirty="0">
                <a:latin typeface="Georgia" pitchFamily="18" charset="0"/>
              </a:rPr>
              <a:t> at </a:t>
            </a:r>
            <a:r>
              <a:rPr lang="en-US" sz="2000" dirty="0" smtClean="0">
                <a:latin typeface="Georgia" pitchFamily="18" charset="0"/>
              </a:rPr>
              <a:t>1pm </a:t>
            </a:r>
            <a:r>
              <a:rPr lang="en-US" sz="2000" dirty="0">
                <a:latin typeface="Georgia" pitchFamily="18" charset="0"/>
              </a:rPr>
              <a:t>via Zoom and Canvas </a:t>
            </a:r>
          </a:p>
          <a:p>
            <a:pPr lvl="2" eaLnBrk="1" hangingPunct="1">
              <a:spcBef>
                <a:spcPts val="0"/>
              </a:spcBef>
            </a:pPr>
            <a:r>
              <a:rPr lang="en-US" sz="2000" dirty="0">
                <a:latin typeface="Georgia" pitchFamily="18" charset="0"/>
              </a:rPr>
              <a:t>Conflict May 2</a:t>
            </a:r>
            <a:r>
              <a:rPr lang="en-US" sz="2000" baseline="30000" dirty="0">
                <a:latin typeface="Georgia" pitchFamily="18" charset="0"/>
              </a:rPr>
              <a:t>nd</a:t>
            </a:r>
            <a:r>
              <a:rPr lang="en-US" sz="2000" dirty="0">
                <a:latin typeface="Georgia" pitchFamily="18" charset="0"/>
              </a:rPr>
              <a:t> – must notify me by </a:t>
            </a:r>
            <a:r>
              <a:rPr lang="en-US" sz="2000" dirty="0" smtClean="0">
                <a:latin typeface="Georgia" pitchFamily="18" charset="0"/>
              </a:rPr>
              <a:t>5pm TODAY</a:t>
            </a:r>
            <a:endParaRPr lang="en-US" sz="2000" dirty="0">
              <a:latin typeface="Georgia" pitchFamily="18" charset="0"/>
            </a:endParaRPr>
          </a:p>
          <a:p>
            <a:pPr eaLnBrk="1" hangingPunct="1">
              <a:spcBef>
                <a:spcPts val="0"/>
              </a:spcBef>
            </a:pPr>
            <a:r>
              <a:rPr lang="en-US" sz="2400" dirty="0">
                <a:latin typeface="Georgia" pitchFamily="18" charset="0"/>
              </a:rPr>
              <a:t>Fall 2024– </a:t>
            </a:r>
            <a:r>
              <a:rPr lang="en-US" sz="2400" dirty="0">
                <a:latin typeface="Georgia" pitchFamily="18" charset="0"/>
              </a:rPr>
              <a:t>SE400 – Engineering </a:t>
            </a:r>
            <a:r>
              <a:rPr lang="en-US" sz="2400" dirty="0" smtClean="0">
                <a:latin typeface="Georgia" pitchFamily="18" charset="0"/>
              </a:rPr>
              <a:t>Law</a:t>
            </a:r>
            <a:endParaRPr lang="en-US" sz="2000" dirty="0">
              <a:latin typeface="Georgia" pitchFamily="18" charset="0"/>
            </a:endParaRPr>
          </a:p>
          <a:p>
            <a:pPr lvl="1" eaLnBrk="1" hangingPunct="1">
              <a:spcBef>
                <a:spcPts val="0"/>
              </a:spcBef>
            </a:pPr>
            <a:r>
              <a:rPr lang="en-US" sz="2000" dirty="0">
                <a:latin typeface="Georgia" pitchFamily="18" charset="0"/>
              </a:rPr>
              <a:t>Thursdays – 4</a:t>
            </a:r>
            <a:r>
              <a:rPr lang="en-US" sz="2000" dirty="0" smtClean="0">
                <a:latin typeface="Georgia" pitchFamily="18" charset="0"/>
              </a:rPr>
              <a:t>pm-6:20pm</a:t>
            </a:r>
            <a:endParaRPr lang="en-US" sz="2000" dirty="0">
              <a:latin typeface="Georgia" pitchFamily="18" charset="0"/>
            </a:endParaRPr>
          </a:p>
          <a:p>
            <a:pPr eaLnBrk="1" hangingPunct="1">
              <a:lnSpc>
                <a:spcPct val="90000"/>
              </a:lnSpc>
            </a:pPr>
            <a:endParaRPr lang="en-US" sz="24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dirty="0"/>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a:t>
            </a:fld>
            <a:endParaRPr lang="en-US" dirty="0"/>
          </a:p>
        </p:txBody>
      </p:sp>
    </p:spTree>
    <p:extLst>
      <p:ext uri="{BB962C8B-B14F-4D97-AF65-F5344CB8AC3E}">
        <p14:creationId xmlns:p14="http://schemas.microsoft.com/office/powerpoint/2010/main" val="699735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Provisional Horror Stories </a:t>
            </a:r>
            <a:r>
              <a:rPr lang="en-US" dirty="0" smtClean="0"/>
              <a:t>-2</a:t>
            </a:r>
            <a:endParaRPr lang="en-US" dirty="0"/>
          </a:p>
        </p:txBody>
      </p:sp>
      <p:sp>
        <p:nvSpPr>
          <p:cNvPr id="5" name="Content Placeholder 4"/>
          <p:cNvSpPr>
            <a:spLocks noGrp="1"/>
          </p:cNvSpPr>
          <p:nvPr>
            <p:ph idx="1"/>
          </p:nvPr>
        </p:nvSpPr>
        <p:spPr>
          <a:xfrm>
            <a:off x="457200" y="1266939"/>
            <a:ext cx="8229600" cy="4891489"/>
          </a:xfrm>
          <a:prstGeom prst="rect">
            <a:avLst/>
          </a:prstGeom>
        </p:spPr>
        <p:txBody>
          <a:bodyPr>
            <a:normAutofit lnSpcReduction="10000"/>
          </a:bodyPr>
          <a:lstStyle/>
          <a:p>
            <a:pPr>
              <a:defRPr/>
            </a:pPr>
            <a:r>
              <a:rPr lang="en-US" sz="2400" dirty="0" smtClean="0"/>
              <a:t>Example 2: Inventor files provisional application with only concept/idea disclosure</a:t>
            </a:r>
          </a:p>
          <a:p>
            <a:pPr>
              <a:defRPr/>
            </a:pPr>
            <a:r>
              <a:rPr lang="en-US" sz="2400" dirty="0" smtClean="0"/>
              <a:t>6 months later, inventor releases a press release or launches a website describing exactly how their invention works</a:t>
            </a:r>
          </a:p>
          <a:p>
            <a:pPr>
              <a:defRPr/>
            </a:pPr>
            <a:r>
              <a:rPr lang="en-US" sz="2400" dirty="0" smtClean="0"/>
              <a:t>At 12 months, inventor wants to file foreign applications</a:t>
            </a:r>
          </a:p>
          <a:p>
            <a:pPr>
              <a:defRPr/>
            </a:pPr>
            <a:r>
              <a:rPr lang="en-US" sz="2400" dirty="0" smtClean="0"/>
              <a:t>Result: Unfixable – can’t rely on non-enabled provisional </a:t>
            </a:r>
          </a:p>
          <a:p>
            <a:pPr>
              <a:defRPr/>
            </a:pPr>
            <a:r>
              <a:rPr lang="en-US" sz="2400" dirty="0" smtClean="0"/>
              <a:t>Inventor loses all patent rights (in many countries) to anything that was on the website or in the presentation that was not explicitly disclosed in the provisional</a:t>
            </a:r>
          </a:p>
          <a:p>
            <a:pPr lvl="1">
              <a:defRPr/>
            </a:pPr>
            <a:r>
              <a:rPr lang="en-US" sz="2000" dirty="0" smtClean="0"/>
              <a:t>Typically these are the implementation details that are missing from the provisional, but are needed for patentability.</a:t>
            </a:r>
          </a:p>
          <a:p>
            <a:pPr lvl="1">
              <a:defRPr/>
            </a:pPr>
            <a:r>
              <a:rPr lang="en-US" sz="2400" dirty="0" smtClean="0"/>
              <a:t>Result: </a:t>
            </a:r>
            <a:r>
              <a:rPr lang="en-US" sz="2400" u="sng" dirty="0"/>
              <a:t>I</a:t>
            </a:r>
            <a:r>
              <a:rPr lang="en-US" sz="2400" u="sng" dirty="0" smtClean="0"/>
              <a:t>nventor loses all patent rights in many countries</a:t>
            </a:r>
            <a:endParaRPr lang="en-US" sz="2400" dirty="0"/>
          </a:p>
        </p:txBody>
      </p:sp>
      <p:sp>
        <p:nvSpPr>
          <p:cNvPr id="3" name="Footer Placeholder 2"/>
          <p:cNvSpPr>
            <a:spLocks noGrp="1"/>
          </p:cNvSpPr>
          <p:nvPr>
            <p:ph type="ftr" sz="quarter" idx="11"/>
          </p:nvPr>
        </p:nvSpPr>
        <p:spPr/>
        <p:txBody>
          <a:bodyPr/>
          <a:lstStyle/>
          <a:p>
            <a:r>
              <a:rPr lang="en-US" smtClean="0"/>
              <a:t>© Joe Barich, 2024.</a:t>
            </a:r>
            <a:endParaRPr lang="en-US" dirty="0"/>
          </a:p>
        </p:txBody>
      </p:sp>
      <p:sp>
        <p:nvSpPr>
          <p:cNvPr id="4" name="Slide Number Placeholder 3"/>
          <p:cNvSpPr>
            <a:spLocks noGrp="1"/>
          </p:cNvSpPr>
          <p:nvPr>
            <p:ph type="sldNum" sz="quarter" idx="12"/>
          </p:nvPr>
        </p:nvSpPr>
        <p:spPr/>
        <p:txBody>
          <a:bodyPr/>
          <a:lstStyle/>
          <a:p>
            <a:pPr>
              <a:defRPr/>
            </a:pPr>
            <a:fld id="{DCDAB173-503D-4A6F-B638-4176B215B103}" type="slidenum">
              <a:rPr lang="en-US" smtClean="0"/>
              <a:pPr>
                <a:defRPr/>
              </a:pPr>
              <a:t>20</a:t>
            </a:fld>
            <a:endParaRPr lang="en-US"/>
          </a:p>
        </p:txBody>
      </p:sp>
    </p:spTree>
    <p:extLst>
      <p:ext uri="{BB962C8B-B14F-4D97-AF65-F5344CB8AC3E}">
        <p14:creationId xmlns:p14="http://schemas.microsoft.com/office/powerpoint/2010/main" val="1855970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Provisional App Hints - 3</a:t>
            </a:r>
            <a:endParaRPr lang="en-US" dirty="0"/>
          </a:p>
        </p:txBody>
      </p:sp>
      <p:sp>
        <p:nvSpPr>
          <p:cNvPr id="5" name="Content Placeholder 4"/>
          <p:cNvSpPr>
            <a:spLocks noGrp="1"/>
          </p:cNvSpPr>
          <p:nvPr>
            <p:ph idx="1"/>
          </p:nvPr>
        </p:nvSpPr>
        <p:spPr>
          <a:xfrm>
            <a:off x="457200" y="1156771"/>
            <a:ext cx="8229600" cy="4634429"/>
          </a:xfrm>
          <a:prstGeom prst="rect">
            <a:avLst/>
          </a:prstGeom>
        </p:spPr>
        <p:txBody>
          <a:bodyPr>
            <a:normAutofit fontScale="85000" lnSpcReduction="10000"/>
          </a:bodyPr>
          <a:lstStyle/>
          <a:p>
            <a:pPr>
              <a:defRPr/>
            </a:pPr>
            <a:r>
              <a:rPr lang="en-US" dirty="0" smtClean="0"/>
              <a:t>You can wrap multiple </a:t>
            </a:r>
            <a:r>
              <a:rPr lang="en-US" dirty="0" err="1"/>
              <a:t>p</a:t>
            </a:r>
            <a:r>
              <a:rPr lang="en-US" dirty="0" err="1" smtClean="0"/>
              <a:t>rovisionals</a:t>
            </a:r>
            <a:r>
              <a:rPr lang="en-US" dirty="0" smtClean="0"/>
              <a:t> into a single regular patent application</a:t>
            </a:r>
          </a:p>
          <a:p>
            <a:pPr>
              <a:defRPr/>
            </a:pPr>
            <a:r>
              <a:rPr lang="en-US" dirty="0" smtClean="0"/>
              <a:t>Useful when development is ongoing</a:t>
            </a:r>
          </a:p>
          <a:p>
            <a:pPr lvl="1">
              <a:defRPr/>
            </a:pPr>
            <a:r>
              <a:rPr lang="en-US" dirty="0" smtClean="0"/>
              <a:t>File 1</a:t>
            </a:r>
            <a:r>
              <a:rPr lang="en-US" baseline="30000" dirty="0" smtClean="0"/>
              <a:t>st</a:t>
            </a:r>
            <a:r>
              <a:rPr lang="en-US" dirty="0" smtClean="0"/>
              <a:t> provisional</a:t>
            </a:r>
          </a:p>
          <a:p>
            <a:pPr lvl="1">
              <a:defRPr/>
            </a:pPr>
            <a:r>
              <a:rPr lang="en-US" dirty="0" smtClean="0"/>
              <a:t>Significant development 6 months later</a:t>
            </a:r>
          </a:p>
          <a:p>
            <a:pPr lvl="1">
              <a:defRPr/>
            </a:pPr>
            <a:r>
              <a:rPr lang="en-US" dirty="0" smtClean="0"/>
              <a:t>File 2</a:t>
            </a:r>
            <a:r>
              <a:rPr lang="en-US" baseline="30000" dirty="0" smtClean="0"/>
              <a:t>nd</a:t>
            </a:r>
            <a:r>
              <a:rPr lang="en-US" dirty="0" smtClean="0"/>
              <a:t> provisional with improvement</a:t>
            </a:r>
          </a:p>
          <a:p>
            <a:pPr lvl="1">
              <a:defRPr/>
            </a:pPr>
            <a:r>
              <a:rPr lang="en-US" dirty="0" smtClean="0"/>
              <a:t>Wrap both 1</a:t>
            </a:r>
            <a:r>
              <a:rPr lang="en-US" baseline="30000" dirty="0" smtClean="0"/>
              <a:t>st</a:t>
            </a:r>
            <a:r>
              <a:rPr lang="en-US" dirty="0" smtClean="0"/>
              <a:t> and 2</a:t>
            </a:r>
            <a:r>
              <a:rPr lang="en-US" baseline="30000" dirty="0" smtClean="0"/>
              <a:t>nd</a:t>
            </a:r>
            <a:r>
              <a:rPr lang="en-US" dirty="0" smtClean="0"/>
              <a:t> </a:t>
            </a:r>
            <a:r>
              <a:rPr lang="en-US" dirty="0" err="1" smtClean="0"/>
              <a:t>provisionals</a:t>
            </a:r>
            <a:r>
              <a:rPr lang="en-US" dirty="0" smtClean="0"/>
              <a:t> into one regular patent application within 12 months of 1</a:t>
            </a:r>
            <a:r>
              <a:rPr lang="en-US" baseline="30000" dirty="0" smtClean="0"/>
              <a:t>st</a:t>
            </a:r>
            <a:r>
              <a:rPr lang="en-US" dirty="0" smtClean="0"/>
              <a:t> provisional</a:t>
            </a:r>
          </a:p>
          <a:p>
            <a:pPr>
              <a:defRPr/>
            </a:pPr>
            <a:r>
              <a:rPr lang="en-US" dirty="0" smtClean="0"/>
              <a:t>Remember – US is now first-to-file, so you want to file your provisional patent application quickly</a:t>
            </a:r>
          </a:p>
          <a:p>
            <a:pPr>
              <a:defRPr/>
            </a:pPr>
            <a:r>
              <a:rPr lang="en-US" dirty="0" smtClean="0"/>
              <a:t>Can also divide one provisional into multiple apps</a:t>
            </a:r>
          </a:p>
        </p:txBody>
      </p:sp>
      <p:sp>
        <p:nvSpPr>
          <p:cNvPr id="3" name="Footer Placeholder 2"/>
          <p:cNvSpPr>
            <a:spLocks noGrp="1"/>
          </p:cNvSpPr>
          <p:nvPr>
            <p:ph type="ftr" sz="quarter" idx="11"/>
          </p:nvPr>
        </p:nvSpPr>
        <p:spPr/>
        <p:txBody>
          <a:bodyPr/>
          <a:lstStyle/>
          <a:p>
            <a:r>
              <a:rPr lang="en-US" smtClean="0"/>
              <a:t>© Joe Barich, 2024.</a:t>
            </a:r>
            <a:endParaRPr lang="en-US" dirty="0"/>
          </a:p>
        </p:txBody>
      </p:sp>
      <p:sp>
        <p:nvSpPr>
          <p:cNvPr id="4" name="Slide Number Placeholder 3"/>
          <p:cNvSpPr>
            <a:spLocks noGrp="1"/>
          </p:cNvSpPr>
          <p:nvPr>
            <p:ph type="sldNum" sz="quarter" idx="12"/>
          </p:nvPr>
        </p:nvSpPr>
        <p:spPr/>
        <p:txBody>
          <a:bodyPr/>
          <a:lstStyle/>
          <a:p>
            <a:pPr>
              <a:defRPr/>
            </a:pPr>
            <a:fld id="{DCDAB173-503D-4A6F-B638-4176B215B103}" type="slidenum">
              <a:rPr lang="en-US" smtClean="0"/>
              <a:pPr>
                <a:defRPr/>
              </a:pPr>
              <a:t>21</a:t>
            </a:fld>
            <a:endParaRPr lang="en-US"/>
          </a:p>
        </p:txBody>
      </p:sp>
    </p:spTree>
    <p:extLst>
      <p:ext uri="{BB962C8B-B14F-4D97-AF65-F5344CB8AC3E}">
        <p14:creationId xmlns:p14="http://schemas.microsoft.com/office/powerpoint/2010/main" val="2906328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5015"/>
          </a:xfrm>
        </p:spPr>
        <p:txBody>
          <a:bodyPr/>
          <a:lstStyle/>
          <a:p>
            <a:pPr>
              <a:defRPr/>
            </a:pPr>
            <a:r>
              <a:rPr lang="en-US" sz="3600" dirty="0" smtClean="0"/>
              <a:t>Working With A Patent Attorney</a:t>
            </a:r>
            <a:endParaRPr lang="en-US" sz="3600" dirty="0"/>
          </a:p>
        </p:txBody>
      </p:sp>
      <p:sp>
        <p:nvSpPr>
          <p:cNvPr id="5" name="Content Placeholder 4"/>
          <p:cNvSpPr>
            <a:spLocks noGrp="1"/>
          </p:cNvSpPr>
          <p:nvPr>
            <p:ph idx="1"/>
          </p:nvPr>
        </p:nvSpPr>
        <p:spPr>
          <a:xfrm>
            <a:off x="457200" y="936434"/>
            <a:ext cx="8229600" cy="4854767"/>
          </a:xfrm>
          <a:prstGeom prst="rect">
            <a:avLst/>
          </a:prstGeom>
        </p:spPr>
        <p:txBody>
          <a:bodyPr>
            <a:normAutofit fontScale="85000" lnSpcReduction="10000"/>
          </a:bodyPr>
          <a:lstStyle/>
          <a:p>
            <a:pPr>
              <a:defRPr/>
            </a:pPr>
            <a:r>
              <a:rPr lang="en-US" dirty="0" smtClean="0"/>
              <a:t>Recognize what a Patent Attorney can/can’t do</a:t>
            </a:r>
          </a:p>
          <a:p>
            <a:pPr lvl="1">
              <a:defRPr/>
            </a:pPr>
            <a:r>
              <a:rPr lang="en-US" dirty="0" smtClean="0"/>
              <a:t>Has an engineering background, but probably not a subject matter expert in your area</a:t>
            </a:r>
          </a:p>
          <a:p>
            <a:pPr lvl="2">
              <a:defRPr/>
            </a:pPr>
            <a:r>
              <a:rPr lang="en-US" dirty="0"/>
              <a:t>L</a:t>
            </a:r>
            <a:r>
              <a:rPr lang="en-US" dirty="0" smtClean="0"/>
              <a:t>imited ability to fill in technological details because they don’t know your specific design</a:t>
            </a:r>
          </a:p>
          <a:p>
            <a:pPr lvl="2">
              <a:defRPr/>
            </a:pPr>
            <a:r>
              <a:rPr lang="en-US" dirty="0" smtClean="0"/>
              <a:t>Can’t invent it for you/build the system for you</a:t>
            </a:r>
          </a:p>
          <a:p>
            <a:pPr lvl="2">
              <a:defRPr/>
            </a:pPr>
            <a:r>
              <a:rPr lang="en-US" dirty="0" smtClean="0"/>
              <a:t>Can’t turn an idea into a machine</a:t>
            </a:r>
          </a:p>
          <a:p>
            <a:pPr lvl="2">
              <a:defRPr/>
            </a:pPr>
            <a:r>
              <a:rPr lang="en-US" dirty="0" smtClean="0"/>
              <a:t>Only really knows what you tell them</a:t>
            </a:r>
          </a:p>
          <a:p>
            <a:pPr lvl="1">
              <a:defRPr/>
            </a:pPr>
            <a:r>
              <a:rPr lang="en-US" dirty="0" smtClean="0"/>
              <a:t>Can alert you when disclosure is not legally sufficient and prod you for additional details</a:t>
            </a:r>
          </a:p>
          <a:p>
            <a:pPr lvl="2">
              <a:defRPr/>
            </a:pPr>
            <a:r>
              <a:rPr lang="en-US" sz="2100" dirty="0" smtClean="0"/>
              <a:t>Hint: Don’t get resentful.  The patent attorney is not trying to make you do extra work, they are trying to help you. No one likes writing, but people like “not getting their patent” even less.</a:t>
            </a:r>
          </a:p>
          <a:p>
            <a:pPr lvl="2">
              <a:defRPr/>
            </a:pPr>
            <a:r>
              <a:rPr lang="en-US" sz="2100" dirty="0" smtClean="0"/>
              <a:t>“You don’t know for sure that you will need the additional disclosure, so I should not have to write it.” vs. “Inventor does not know for sure that he/she won’t need it and he/she might be screwed without it, so write it out.”</a:t>
            </a:r>
          </a:p>
        </p:txBody>
      </p:sp>
      <p:sp>
        <p:nvSpPr>
          <p:cNvPr id="3" name="Footer Placeholder 2"/>
          <p:cNvSpPr>
            <a:spLocks noGrp="1"/>
          </p:cNvSpPr>
          <p:nvPr>
            <p:ph type="ftr" sz="quarter" idx="11"/>
          </p:nvPr>
        </p:nvSpPr>
        <p:spPr/>
        <p:txBody>
          <a:bodyPr/>
          <a:lstStyle/>
          <a:p>
            <a:r>
              <a:rPr lang="en-US" smtClean="0"/>
              <a:t>© Joe Barich, 2024.</a:t>
            </a:r>
            <a:endParaRPr lang="en-US" dirty="0"/>
          </a:p>
        </p:txBody>
      </p:sp>
      <p:sp>
        <p:nvSpPr>
          <p:cNvPr id="4" name="Slide Number Placeholder 3"/>
          <p:cNvSpPr>
            <a:spLocks noGrp="1"/>
          </p:cNvSpPr>
          <p:nvPr>
            <p:ph type="sldNum" sz="quarter" idx="12"/>
          </p:nvPr>
        </p:nvSpPr>
        <p:spPr/>
        <p:txBody>
          <a:bodyPr/>
          <a:lstStyle/>
          <a:p>
            <a:pPr>
              <a:defRPr/>
            </a:pPr>
            <a:fld id="{DCDAB173-503D-4A6F-B638-4176B215B103}" type="slidenum">
              <a:rPr lang="en-US" smtClean="0"/>
              <a:pPr>
                <a:defRPr/>
              </a:pPr>
              <a:t>22</a:t>
            </a:fld>
            <a:endParaRPr lang="en-US"/>
          </a:p>
        </p:txBody>
      </p:sp>
    </p:spTree>
    <p:extLst>
      <p:ext uri="{BB962C8B-B14F-4D97-AF65-F5344CB8AC3E}">
        <p14:creationId xmlns:p14="http://schemas.microsoft.com/office/powerpoint/2010/main" val="3962736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idx="4294967295"/>
          </p:nvPr>
        </p:nvSpPr>
        <p:spPr>
          <a:xfrm>
            <a:off x="444500" y="255588"/>
            <a:ext cx="8229600" cy="691863"/>
          </a:xfrm>
        </p:spPr>
        <p:txBody>
          <a:bodyPr/>
          <a:lstStyle/>
          <a:p>
            <a:pPr eaLnBrk="1" hangingPunct="1"/>
            <a:r>
              <a:rPr lang="en-US" sz="4000" dirty="0" smtClean="0">
                <a:latin typeface="Georgia" pitchFamily="18" charset="0"/>
              </a:rPr>
              <a:t>Startup Trademark Issues</a:t>
            </a:r>
          </a:p>
        </p:txBody>
      </p:sp>
      <p:sp>
        <p:nvSpPr>
          <p:cNvPr id="43012" name="Content Placeholder 2"/>
          <p:cNvSpPr>
            <a:spLocks noGrp="1"/>
          </p:cNvSpPr>
          <p:nvPr>
            <p:ph idx="4294967295"/>
          </p:nvPr>
        </p:nvSpPr>
        <p:spPr>
          <a:xfrm>
            <a:off x="441325" y="903383"/>
            <a:ext cx="8229600" cy="5662670"/>
          </a:xfrm>
        </p:spPr>
        <p:txBody>
          <a:bodyPr/>
          <a:lstStyle/>
          <a:p>
            <a:pPr>
              <a:spcBef>
                <a:spcPts val="0"/>
              </a:spcBef>
            </a:pPr>
            <a:r>
              <a:rPr lang="en-US" sz="2400" dirty="0" smtClean="0">
                <a:latin typeface="Georgia" pitchFamily="18" charset="0"/>
              </a:rPr>
              <a:t>Review USPTO records before adopting a mark</a:t>
            </a:r>
          </a:p>
          <a:p>
            <a:pPr lvl="1">
              <a:spcBef>
                <a:spcPts val="0"/>
              </a:spcBef>
            </a:pPr>
            <a:r>
              <a:rPr lang="en-US" sz="2000" dirty="0" smtClean="0">
                <a:latin typeface="Georgia" pitchFamily="18" charset="0"/>
              </a:rPr>
              <a:t>Good time to consult with attorney – earlier the better</a:t>
            </a:r>
          </a:p>
          <a:p>
            <a:pPr lvl="1">
              <a:spcBef>
                <a:spcPts val="0"/>
              </a:spcBef>
            </a:pPr>
            <a:r>
              <a:rPr lang="en-US" sz="2000" dirty="0" smtClean="0">
                <a:latin typeface="Georgia" pitchFamily="18" charset="0"/>
              </a:rPr>
              <a:t>Remember to consider consumer confusion and descriptiveness</a:t>
            </a:r>
          </a:p>
          <a:p>
            <a:pPr lvl="1">
              <a:spcBef>
                <a:spcPts val="0"/>
              </a:spcBef>
            </a:pPr>
            <a:r>
              <a:rPr lang="en-US" sz="2000" dirty="0" smtClean="0">
                <a:latin typeface="Georgia" pitchFamily="18" charset="0"/>
              </a:rPr>
              <a:t>File Intent-To-Use Applications if time permits</a:t>
            </a:r>
          </a:p>
          <a:p>
            <a:pPr lvl="1">
              <a:spcBef>
                <a:spcPts val="0"/>
              </a:spcBef>
            </a:pPr>
            <a:r>
              <a:rPr lang="en-US" sz="2000" dirty="0" smtClean="0">
                <a:latin typeface="Georgia" pitchFamily="18" charset="0"/>
              </a:rPr>
              <a:t>Don’t rely on common law marks</a:t>
            </a:r>
          </a:p>
          <a:p>
            <a:pPr lvl="1">
              <a:spcBef>
                <a:spcPts val="0"/>
              </a:spcBef>
            </a:pPr>
            <a:r>
              <a:rPr lang="en-US" sz="2000" dirty="0" smtClean="0">
                <a:latin typeface="Georgia" pitchFamily="18" charset="0"/>
              </a:rPr>
              <a:t>Reserve any marks or phrases that you want consumers to know that point to your company</a:t>
            </a:r>
          </a:p>
          <a:p>
            <a:pPr lvl="1">
              <a:spcBef>
                <a:spcPts val="0"/>
              </a:spcBef>
            </a:pPr>
            <a:r>
              <a:rPr lang="en-US" sz="2000" dirty="0" smtClean="0">
                <a:latin typeface="Georgia" pitchFamily="18" charset="0"/>
              </a:rPr>
              <a:t>Be sure to eventually register in all classes that you want rights</a:t>
            </a:r>
          </a:p>
          <a:p>
            <a:pPr lvl="1">
              <a:spcBef>
                <a:spcPts val="0"/>
              </a:spcBef>
            </a:pPr>
            <a:r>
              <a:rPr lang="en-US" sz="2000" dirty="0" smtClean="0">
                <a:latin typeface="Georgia" pitchFamily="18" charset="0"/>
              </a:rPr>
              <a:t>Mark your goods/services “TM” initially and ® when registered</a:t>
            </a:r>
          </a:p>
          <a:p>
            <a:pPr>
              <a:spcBef>
                <a:spcPts val="0"/>
              </a:spcBef>
            </a:pPr>
            <a:r>
              <a:rPr lang="en-US" sz="2400" dirty="0" smtClean="0">
                <a:latin typeface="Georgia" pitchFamily="18" charset="0"/>
              </a:rPr>
              <a:t>Must police the use of your mark</a:t>
            </a:r>
          </a:p>
          <a:p>
            <a:pPr lvl="1">
              <a:spcBef>
                <a:spcPts val="0"/>
              </a:spcBef>
            </a:pPr>
            <a:r>
              <a:rPr lang="en-US" sz="2000" dirty="0" smtClean="0">
                <a:latin typeface="Georgia" pitchFamily="18" charset="0"/>
              </a:rPr>
              <a:t>May be favorable to look for compromise rather than iron fist enforcement</a:t>
            </a:r>
          </a:p>
          <a:p>
            <a:pPr>
              <a:spcBef>
                <a:spcPts val="0"/>
              </a:spcBef>
            </a:pPr>
            <a:r>
              <a:rPr lang="en-US" sz="2400" dirty="0" smtClean="0">
                <a:latin typeface="Georgia" pitchFamily="18" charset="0"/>
              </a:rPr>
              <a:t>Be cautious if you receive a notice letter</a:t>
            </a:r>
          </a:p>
          <a:p>
            <a:pPr lvl="1">
              <a:spcBef>
                <a:spcPts val="0"/>
              </a:spcBef>
            </a:pPr>
            <a:r>
              <a:rPr lang="en-US" sz="2000" dirty="0" smtClean="0">
                <a:latin typeface="Georgia" pitchFamily="18" charset="0"/>
              </a:rPr>
              <a:t>Not everyone who claims TM rights actually has them</a:t>
            </a:r>
          </a:p>
          <a:p>
            <a:pPr lvl="1">
              <a:spcBef>
                <a:spcPts val="0"/>
              </a:spcBef>
            </a:pPr>
            <a:r>
              <a:rPr lang="en-US" sz="2000" dirty="0" smtClean="0">
                <a:latin typeface="Georgia" pitchFamily="18" charset="0"/>
              </a:rPr>
              <a:t>Consult with an attorney before taking action</a:t>
            </a:r>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t>© Joe Barich, 2024.</a:t>
            </a:r>
            <a:endParaRPr lang="en-US"/>
          </a:p>
        </p:txBody>
      </p:sp>
    </p:spTree>
    <p:extLst>
      <p:ext uri="{BB962C8B-B14F-4D97-AF65-F5344CB8AC3E}">
        <p14:creationId xmlns:p14="http://schemas.microsoft.com/office/powerpoint/2010/main" val="3600976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 Thanks!</a:t>
            </a:r>
          </a:p>
        </p:txBody>
      </p:sp>
      <p:sp>
        <p:nvSpPr>
          <p:cNvPr id="32772" name="Content Placeholder 2"/>
          <p:cNvSpPr>
            <a:spLocks noGrp="1"/>
          </p:cNvSpPr>
          <p:nvPr>
            <p:ph idx="4294967295"/>
          </p:nvPr>
        </p:nvSpPr>
        <p:spPr>
          <a:xfrm>
            <a:off x="560292" y="1147609"/>
            <a:ext cx="8054898" cy="4757431"/>
          </a:xfrm>
        </p:spPr>
        <p:txBody>
          <a:bodyPr/>
          <a:lstStyle/>
          <a:p>
            <a:pPr>
              <a:lnSpc>
                <a:spcPct val="90000"/>
              </a:lnSpc>
            </a:pPr>
            <a:r>
              <a:rPr lang="en-US" sz="2800" dirty="0" smtClean="0">
                <a:latin typeface="Georgia" pitchFamily="18" charset="0"/>
              </a:rPr>
              <a:t>And so we have come to the end of the class …  but it is just the beginning of your startup adventure!</a:t>
            </a:r>
          </a:p>
          <a:p>
            <a:pPr>
              <a:lnSpc>
                <a:spcPct val="90000"/>
              </a:lnSpc>
            </a:pPr>
            <a:r>
              <a:rPr lang="en-US" sz="2800" dirty="0" smtClean="0">
                <a:latin typeface="Georgia" pitchFamily="18" charset="0"/>
              </a:rPr>
              <a:t>Remember that you don’t have to go it alone, you don’t have to know everything – just know who you need to call and when!</a:t>
            </a:r>
          </a:p>
          <a:p>
            <a:pPr>
              <a:lnSpc>
                <a:spcPct val="90000"/>
              </a:lnSpc>
            </a:pPr>
            <a:r>
              <a:rPr lang="en-US" sz="2800" dirty="0" smtClean="0">
                <a:latin typeface="Georgia" pitchFamily="18" charset="0"/>
              </a:rPr>
              <a:t>If you need a quick insight into a hypothetical situation, you can always give me a call</a:t>
            </a:r>
          </a:p>
          <a:p>
            <a:pPr>
              <a:lnSpc>
                <a:spcPct val="90000"/>
              </a:lnSpc>
            </a:pPr>
            <a:r>
              <a:rPr lang="en-US" sz="2800" dirty="0" smtClean="0">
                <a:latin typeface="Georgia" pitchFamily="18" charset="0"/>
              </a:rPr>
              <a:t>Thanks for a great class!</a:t>
            </a:r>
          </a:p>
          <a:p>
            <a:pPr>
              <a:lnSpc>
                <a:spcPct val="90000"/>
              </a:lnSpc>
            </a:pPr>
            <a:r>
              <a:rPr lang="en-US" sz="2800" dirty="0" smtClean="0">
                <a:latin typeface="Georgia" pitchFamily="18" charset="0"/>
              </a:rPr>
              <a:t>I wish you all the best in your bright and wonderful futures!</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DCDAB173-503D-4A6F-B638-4176B215B103}" type="slidenum">
              <a:rPr lang="en-US" smtClean="0"/>
              <a:pPr>
                <a:defRPr/>
              </a:pPr>
              <a:t>24</a:t>
            </a:fld>
            <a:endParaRPr lang="en-US"/>
          </a:p>
        </p:txBody>
      </p:sp>
    </p:spTree>
    <p:extLst>
      <p:ext uri="{BB962C8B-B14F-4D97-AF65-F5344CB8AC3E}">
        <p14:creationId xmlns:p14="http://schemas.microsoft.com/office/powerpoint/2010/main" val="3193558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idx="4294967295"/>
          </p:nvPr>
        </p:nvSpPr>
        <p:spPr>
          <a:xfrm>
            <a:off x="444500" y="255588"/>
            <a:ext cx="8229600" cy="956267"/>
          </a:xfrm>
        </p:spPr>
        <p:txBody>
          <a:bodyPr/>
          <a:lstStyle/>
          <a:p>
            <a:pPr eaLnBrk="1" hangingPunct="1"/>
            <a:r>
              <a:rPr lang="en-US" sz="4000" dirty="0" smtClean="0">
                <a:latin typeface="Georgia" pitchFamily="18" charset="0"/>
              </a:rPr>
              <a:t>Practical Startup Suggestions</a:t>
            </a:r>
          </a:p>
        </p:txBody>
      </p:sp>
      <p:sp>
        <p:nvSpPr>
          <p:cNvPr id="43012" name="Content Placeholder 2"/>
          <p:cNvSpPr>
            <a:spLocks noGrp="1"/>
          </p:cNvSpPr>
          <p:nvPr>
            <p:ph idx="4294967295"/>
          </p:nvPr>
        </p:nvSpPr>
        <p:spPr>
          <a:xfrm>
            <a:off x="441325" y="1090669"/>
            <a:ext cx="8229600" cy="5221995"/>
          </a:xfrm>
        </p:spPr>
        <p:txBody>
          <a:bodyPr/>
          <a:lstStyle/>
          <a:p>
            <a:pPr>
              <a:spcBef>
                <a:spcPts val="0"/>
              </a:spcBef>
            </a:pPr>
            <a:r>
              <a:rPr lang="en-US" sz="2800" dirty="0" smtClean="0">
                <a:latin typeface="Georgia" pitchFamily="18" charset="0"/>
              </a:rPr>
              <a:t>General</a:t>
            </a:r>
          </a:p>
          <a:p>
            <a:pPr>
              <a:spcBef>
                <a:spcPts val="0"/>
              </a:spcBef>
            </a:pPr>
            <a:r>
              <a:rPr lang="en-US" sz="2800" dirty="0" smtClean="0">
                <a:latin typeface="Georgia" pitchFamily="18" charset="0"/>
              </a:rPr>
              <a:t>Incorporation/Formation</a:t>
            </a:r>
          </a:p>
          <a:p>
            <a:pPr>
              <a:spcBef>
                <a:spcPts val="0"/>
              </a:spcBef>
            </a:pPr>
            <a:r>
              <a:rPr lang="en-US" sz="2800" dirty="0" smtClean="0">
                <a:latin typeface="Georgia" pitchFamily="18" charset="0"/>
              </a:rPr>
              <a:t>Contract</a:t>
            </a:r>
          </a:p>
          <a:p>
            <a:pPr>
              <a:spcBef>
                <a:spcPts val="0"/>
              </a:spcBef>
            </a:pPr>
            <a:r>
              <a:rPr lang="en-US" sz="2800" dirty="0" smtClean="0">
                <a:latin typeface="Georgia" pitchFamily="18" charset="0"/>
              </a:rPr>
              <a:t>IP</a:t>
            </a:r>
            <a:endParaRPr lang="en-US" sz="2400" dirty="0" smtClean="0">
              <a:latin typeface="Georgia" pitchFamily="18" charset="0"/>
            </a:endParaRPr>
          </a:p>
          <a:p>
            <a:pPr marL="0" indent="0">
              <a:spcBef>
                <a:spcPts val="0"/>
              </a:spcBef>
              <a:buNone/>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3</a:t>
            </a:fld>
            <a:endParaRPr lang="en-US"/>
          </a:p>
        </p:txBody>
      </p:sp>
    </p:spTree>
    <p:extLst>
      <p:ext uri="{BB962C8B-B14F-4D97-AF65-F5344CB8AC3E}">
        <p14:creationId xmlns:p14="http://schemas.microsoft.com/office/powerpoint/2010/main" val="789374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idx="4294967295"/>
          </p:nvPr>
        </p:nvSpPr>
        <p:spPr>
          <a:xfrm>
            <a:off x="444500" y="255589"/>
            <a:ext cx="8229600" cy="735930"/>
          </a:xfrm>
        </p:spPr>
        <p:txBody>
          <a:bodyPr/>
          <a:lstStyle/>
          <a:p>
            <a:pPr eaLnBrk="1" hangingPunct="1"/>
            <a:r>
              <a:rPr lang="en-US" sz="4000" dirty="0" smtClean="0">
                <a:latin typeface="Georgia" pitchFamily="18" charset="0"/>
              </a:rPr>
              <a:t>General Suggestions - 1</a:t>
            </a:r>
          </a:p>
        </p:txBody>
      </p:sp>
      <p:sp>
        <p:nvSpPr>
          <p:cNvPr id="43012" name="Content Placeholder 2"/>
          <p:cNvSpPr>
            <a:spLocks noGrp="1"/>
          </p:cNvSpPr>
          <p:nvPr>
            <p:ph idx="4294967295"/>
          </p:nvPr>
        </p:nvSpPr>
        <p:spPr>
          <a:xfrm>
            <a:off x="441325" y="936435"/>
            <a:ext cx="8229600" cy="5376230"/>
          </a:xfrm>
        </p:spPr>
        <p:txBody>
          <a:bodyPr/>
          <a:lstStyle/>
          <a:p>
            <a:pPr>
              <a:spcBef>
                <a:spcPts val="0"/>
              </a:spcBef>
            </a:pPr>
            <a:r>
              <a:rPr lang="en-US" sz="2800" dirty="0" smtClean="0">
                <a:latin typeface="Georgia" pitchFamily="18" charset="0"/>
              </a:rPr>
              <a:t>Clarity and documentation</a:t>
            </a:r>
          </a:p>
          <a:p>
            <a:pPr lvl="1">
              <a:spcBef>
                <a:spcPts val="0"/>
              </a:spcBef>
            </a:pPr>
            <a:r>
              <a:rPr lang="en-US" sz="2400" dirty="0" smtClean="0">
                <a:latin typeface="Georgia" pitchFamily="18" charset="0"/>
              </a:rPr>
              <a:t>Don’t assume that everything will run smoothly</a:t>
            </a:r>
          </a:p>
          <a:p>
            <a:pPr lvl="1">
              <a:spcBef>
                <a:spcPts val="0"/>
              </a:spcBef>
            </a:pPr>
            <a:r>
              <a:rPr lang="en-US" sz="2400" dirty="0" smtClean="0">
                <a:latin typeface="Georgia" pitchFamily="18" charset="0"/>
              </a:rPr>
              <a:t>Don’t assume that people have the same goals and understanding you do – or if they do now that they will stay that way forever.</a:t>
            </a:r>
          </a:p>
          <a:p>
            <a:pPr lvl="1">
              <a:spcBef>
                <a:spcPts val="0"/>
              </a:spcBef>
            </a:pPr>
            <a:r>
              <a:rPr lang="en-US" sz="2400" dirty="0" smtClean="0">
                <a:latin typeface="Georgia" pitchFamily="18" charset="0"/>
              </a:rPr>
              <a:t>If there is a disagreement and you can’t immediately prove your point through good documentation, it will be expensive to do so through a lawsuit</a:t>
            </a:r>
          </a:p>
          <a:p>
            <a:pPr lvl="1">
              <a:spcBef>
                <a:spcPts val="0"/>
              </a:spcBef>
            </a:pPr>
            <a:r>
              <a:rPr lang="en-US" sz="2400" dirty="0" smtClean="0">
                <a:latin typeface="Georgia" pitchFamily="18" charset="0"/>
              </a:rPr>
              <a:t>Don’t try to be “informal” – no clarity</a:t>
            </a:r>
          </a:p>
          <a:p>
            <a:pPr lvl="1">
              <a:spcBef>
                <a:spcPts val="0"/>
              </a:spcBef>
            </a:pPr>
            <a:r>
              <a:rPr lang="en-US" sz="2400" dirty="0" smtClean="0">
                <a:latin typeface="Georgia" pitchFamily="18" charset="0"/>
              </a:rPr>
              <a:t>Also, getting things in writing helps to make sure everyone is on the same page – avoid loss aversion!</a:t>
            </a:r>
            <a:endParaRPr lang="en-US" sz="2000" dirty="0">
              <a:latin typeface="Georgia" pitchFamily="18" charset="0"/>
            </a:endParaRPr>
          </a:p>
          <a:p>
            <a:pPr lvl="2">
              <a:spcBef>
                <a:spcPts val="0"/>
              </a:spcBef>
            </a:pPr>
            <a:r>
              <a:rPr lang="en-US" sz="2000" dirty="0" smtClean="0">
                <a:latin typeface="Georgia" pitchFamily="18" charset="0"/>
              </a:rPr>
              <a:t>Big danger is when someone feels cheated</a:t>
            </a:r>
          </a:p>
          <a:p>
            <a:pPr lvl="2">
              <a:spcBef>
                <a:spcPts val="0"/>
              </a:spcBef>
            </a:pPr>
            <a:r>
              <a:rPr lang="en-US" sz="2000" dirty="0" smtClean="0">
                <a:latin typeface="Georgia" pitchFamily="18" charset="0"/>
              </a:rPr>
              <a:t>“I just want to make sure that everyone knows exactly what they must do and what they are being promised because I want to make sure that I live up to what people expect.”</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4</a:t>
            </a:fld>
            <a:endParaRPr lang="en-US" dirty="0"/>
          </a:p>
        </p:txBody>
      </p:sp>
    </p:spTree>
    <p:extLst>
      <p:ext uri="{BB962C8B-B14F-4D97-AF65-F5344CB8AC3E}">
        <p14:creationId xmlns:p14="http://schemas.microsoft.com/office/powerpoint/2010/main" val="4199870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idx="4294967295"/>
          </p:nvPr>
        </p:nvSpPr>
        <p:spPr>
          <a:xfrm>
            <a:off x="444500" y="255588"/>
            <a:ext cx="8229600" cy="956267"/>
          </a:xfrm>
        </p:spPr>
        <p:txBody>
          <a:bodyPr/>
          <a:lstStyle/>
          <a:p>
            <a:pPr eaLnBrk="1" hangingPunct="1"/>
            <a:r>
              <a:rPr lang="en-US" sz="4000" dirty="0" smtClean="0">
                <a:latin typeface="Georgia" pitchFamily="18" charset="0"/>
              </a:rPr>
              <a:t>General Suggestions - 2</a:t>
            </a:r>
          </a:p>
        </p:txBody>
      </p:sp>
      <p:sp>
        <p:nvSpPr>
          <p:cNvPr id="43012" name="Content Placeholder 2"/>
          <p:cNvSpPr>
            <a:spLocks noGrp="1"/>
          </p:cNvSpPr>
          <p:nvPr>
            <p:ph idx="4294967295"/>
          </p:nvPr>
        </p:nvSpPr>
        <p:spPr>
          <a:xfrm>
            <a:off x="441325" y="1090669"/>
            <a:ext cx="8229600" cy="5221995"/>
          </a:xfrm>
        </p:spPr>
        <p:txBody>
          <a:bodyPr/>
          <a:lstStyle/>
          <a:p>
            <a:pPr>
              <a:lnSpc>
                <a:spcPct val="90000"/>
              </a:lnSpc>
              <a:spcBef>
                <a:spcPts val="600"/>
              </a:spcBef>
            </a:pPr>
            <a:r>
              <a:rPr lang="en-US" sz="2800" dirty="0" smtClean="0">
                <a:latin typeface="Georgia" pitchFamily="18" charset="0"/>
              </a:rPr>
              <a:t>Get help when you need it</a:t>
            </a:r>
          </a:p>
          <a:p>
            <a:pPr lvl="1">
              <a:lnSpc>
                <a:spcPct val="90000"/>
              </a:lnSpc>
              <a:spcBef>
                <a:spcPts val="600"/>
              </a:spcBef>
            </a:pPr>
            <a:r>
              <a:rPr lang="en-US" sz="2400" dirty="0" smtClean="0">
                <a:latin typeface="Georgia" pitchFamily="18" charset="0"/>
              </a:rPr>
              <a:t>You are super smart, but you will be low on time and need to delegate tasks that can be delegated</a:t>
            </a:r>
          </a:p>
          <a:p>
            <a:pPr lvl="2">
              <a:lnSpc>
                <a:spcPct val="90000"/>
              </a:lnSpc>
              <a:spcBef>
                <a:spcPts val="600"/>
              </a:spcBef>
            </a:pPr>
            <a:r>
              <a:rPr lang="en-US" sz="2000" dirty="0">
                <a:latin typeface="Georgia" pitchFamily="18" charset="0"/>
              </a:rPr>
              <a:t>F</a:t>
            </a:r>
            <a:r>
              <a:rPr lang="en-US" sz="2000" dirty="0" smtClean="0">
                <a:latin typeface="Georgia" pitchFamily="18" charset="0"/>
              </a:rPr>
              <a:t>ocus on your strengths – someone else may be better at HR</a:t>
            </a:r>
            <a:endParaRPr lang="en-US" sz="2400" dirty="0" smtClean="0">
              <a:latin typeface="Georgia" pitchFamily="18" charset="0"/>
            </a:endParaRPr>
          </a:p>
          <a:p>
            <a:pPr lvl="1">
              <a:lnSpc>
                <a:spcPct val="90000"/>
              </a:lnSpc>
              <a:spcBef>
                <a:spcPts val="600"/>
              </a:spcBef>
            </a:pPr>
            <a:r>
              <a:rPr lang="en-US" sz="2400" dirty="0" smtClean="0">
                <a:latin typeface="Georgia" pitchFamily="18" charset="0"/>
              </a:rPr>
              <a:t>Don’t </a:t>
            </a:r>
            <a:r>
              <a:rPr lang="en-US" sz="2400" dirty="0">
                <a:latin typeface="Georgia" pitchFamily="18" charset="0"/>
              </a:rPr>
              <a:t>be afraid to get help or admit you don’t know </a:t>
            </a:r>
            <a:r>
              <a:rPr lang="en-US" sz="2400" dirty="0" smtClean="0">
                <a:latin typeface="Georgia" pitchFamily="18" charset="0"/>
              </a:rPr>
              <a:t>something</a:t>
            </a:r>
          </a:p>
          <a:p>
            <a:pPr lvl="2">
              <a:lnSpc>
                <a:spcPct val="90000"/>
              </a:lnSpc>
              <a:spcBef>
                <a:spcPts val="600"/>
              </a:spcBef>
            </a:pPr>
            <a:r>
              <a:rPr lang="en-US" sz="2000" dirty="0">
                <a:latin typeface="Georgia" pitchFamily="18" charset="0"/>
              </a:rPr>
              <a:t>I</a:t>
            </a:r>
            <a:r>
              <a:rPr lang="en-US" sz="2000" dirty="0" smtClean="0">
                <a:latin typeface="Georgia" pitchFamily="18" charset="0"/>
              </a:rPr>
              <a:t>t </a:t>
            </a:r>
            <a:r>
              <a:rPr lang="en-US" sz="2000" dirty="0">
                <a:latin typeface="Georgia" pitchFamily="18" charset="0"/>
              </a:rPr>
              <a:t>is not a failing or a </a:t>
            </a:r>
            <a:r>
              <a:rPr lang="en-US" sz="2000" dirty="0" smtClean="0">
                <a:latin typeface="Georgia" pitchFamily="18" charset="0"/>
              </a:rPr>
              <a:t>lack, just hire someone</a:t>
            </a:r>
            <a:endParaRPr lang="en-US" sz="2000" dirty="0">
              <a:latin typeface="Georgia" pitchFamily="18" charset="0"/>
            </a:endParaRPr>
          </a:p>
          <a:p>
            <a:pPr lvl="1">
              <a:lnSpc>
                <a:spcPct val="90000"/>
              </a:lnSpc>
              <a:spcBef>
                <a:spcPts val="600"/>
              </a:spcBef>
            </a:pPr>
            <a:r>
              <a:rPr lang="en-US" sz="2400" dirty="0" smtClean="0">
                <a:latin typeface="Georgia" pitchFamily="18" charset="0"/>
              </a:rPr>
              <a:t>Watch out for “engineer” weaknesses</a:t>
            </a:r>
          </a:p>
          <a:p>
            <a:pPr lvl="2">
              <a:lnSpc>
                <a:spcPct val="90000"/>
              </a:lnSpc>
              <a:spcBef>
                <a:spcPts val="600"/>
              </a:spcBef>
            </a:pPr>
            <a:r>
              <a:rPr lang="en-US" sz="2000" dirty="0" smtClean="0">
                <a:latin typeface="Georgia" pitchFamily="18" charset="0"/>
              </a:rPr>
              <a:t>Misled by numbers</a:t>
            </a:r>
          </a:p>
          <a:p>
            <a:pPr lvl="2">
              <a:lnSpc>
                <a:spcPct val="90000"/>
              </a:lnSpc>
              <a:spcBef>
                <a:spcPts val="600"/>
              </a:spcBef>
            </a:pPr>
            <a:r>
              <a:rPr lang="en-US" sz="2000" dirty="0" smtClean="0">
                <a:latin typeface="Georgia" pitchFamily="18" charset="0"/>
              </a:rPr>
              <a:t>Can’t admit they don’t know, choose from available choices</a:t>
            </a:r>
          </a:p>
          <a:p>
            <a:pPr lvl="2">
              <a:lnSpc>
                <a:spcPct val="90000"/>
              </a:lnSpc>
              <a:spcBef>
                <a:spcPts val="600"/>
              </a:spcBef>
            </a:pPr>
            <a:r>
              <a:rPr lang="en-US" sz="2000" dirty="0" smtClean="0">
                <a:latin typeface="Georgia" pitchFamily="18" charset="0"/>
              </a:rPr>
              <a:t>Erroneously assume unbiased accuracy from others</a:t>
            </a:r>
          </a:p>
          <a:p>
            <a:pPr lvl="2">
              <a:lnSpc>
                <a:spcPct val="90000"/>
              </a:lnSpc>
              <a:spcBef>
                <a:spcPts val="600"/>
              </a:spcBef>
            </a:pPr>
            <a:r>
              <a:rPr lang="en-US" sz="2000" dirty="0" smtClean="0">
                <a:latin typeface="Georgia" pitchFamily="18" charset="0"/>
              </a:rPr>
              <a:t>Pattern recognition blindness</a:t>
            </a:r>
          </a:p>
          <a:p>
            <a:pPr lvl="1">
              <a:lnSpc>
                <a:spcPct val="90000"/>
              </a:lnSpc>
              <a:spcBef>
                <a:spcPts val="600"/>
              </a:spcBef>
            </a:pPr>
            <a:r>
              <a:rPr lang="en-US" sz="2400" dirty="0" smtClean="0">
                <a:latin typeface="Georgia" pitchFamily="18" charset="0"/>
              </a:rPr>
              <a:t>Dealing </a:t>
            </a:r>
            <a:r>
              <a:rPr lang="en-US" sz="2400" dirty="0">
                <a:latin typeface="Georgia" pitchFamily="18" charset="0"/>
              </a:rPr>
              <a:t>with unknowns – Identify and solve or delegate, don’t just pretend they don’t exist </a:t>
            </a:r>
          </a:p>
          <a:p>
            <a:pPr marL="0" indent="0">
              <a:spcBef>
                <a:spcPts val="0"/>
              </a:spcBef>
              <a:buNone/>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5</a:t>
            </a:fld>
            <a:endParaRPr lang="en-US"/>
          </a:p>
        </p:txBody>
      </p:sp>
    </p:spTree>
    <p:extLst>
      <p:ext uri="{BB962C8B-B14F-4D97-AF65-F5344CB8AC3E}">
        <p14:creationId xmlns:p14="http://schemas.microsoft.com/office/powerpoint/2010/main" val="209610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idx="4294967295"/>
          </p:nvPr>
        </p:nvSpPr>
        <p:spPr>
          <a:xfrm>
            <a:off x="444500" y="255588"/>
            <a:ext cx="8229600" cy="956267"/>
          </a:xfrm>
        </p:spPr>
        <p:txBody>
          <a:bodyPr/>
          <a:lstStyle/>
          <a:p>
            <a:pPr eaLnBrk="1" hangingPunct="1"/>
            <a:r>
              <a:rPr lang="en-US" sz="4000" dirty="0" smtClean="0">
                <a:latin typeface="Georgia" pitchFamily="18" charset="0"/>
              </a:rPr>
              <a:t>General Suggestions - 3</a:t>
            </a:r>
          </a:p>
        </p:txBody>
      </p:sp>
      <p:sp>
        <p:nvSpPr>
          <p:cNvPr id="43012" name="Content Placeholder 2"/>
          <p:cNvSpPr>
            <a:spLocks noGrp="1"/>
          </p:cNvSpPr>
          <p:nvPr>
            <p:ph idx="4294967295"/>
          </p:nvPr>
        </p:nvSpPr>
        <p:spPr>
          <a:xfrm>
            <a:off x="441325" y="1090669"/>
            <a:ext cx="8229600" cy="5221995"/>
          </a:xfrm>
        </p:spPr>
        <p:txBody>
          <a:bodyPr/>
          <a:lstStyle/>
          <a:p>
            <a:pPr>
              <a:lnSpc>
                <a:spcPct val="90000"/>
              </a:lnSpc>
              <a:spcBef>
                <a:spcPts val="600"/>
              </a:spcBef>
            </a:pPr>
            <a:r>
              <a:rPr lang="en-US" sz="2800" dirty="0" smtClean="0">
                <a:latin typeface="Georgia" pitchFamily="18" charset="0"/>
              </a:rPr>
              <a:t>Do right by people</a:t>
            </a:r>
          </a:p>
          <a:p>
            <a:pPr lvl="1">
              <a:lnSpc>
                <a:spcPct val="90000"/>
              </a:lnSpc>
              <a:spcBef>
                <a:spcPts val="600"/>
              </a:spcBef>
            </a:pPr>
            <a:r>
              <a:rPr lang="en-US" sz="2400" dirty="0" smtClean="0">
                <a:latin typeface="Georgia" pitchFamily="18" charset="0"/>
              </a:rPr>
              <a:t>Most startups do not succeed, so you will likely be working with/needing the same people again</a:t>
            </a:r>
          </a:p>
          <a:p>
            <a:pPr lvl="2">
              <a:lnSpc>
                <a:spcPct val="90000"/>
              </a:lnSpc>
              <a:spcBef>
                <a:spcPts val="600"/>
              </a:spcBef>
            </a:pPr>
            <a:r>
              <a:rPr lang="en-US" sz="2000" dirty="0" smtClean="0">
                <a:latin typeface="Georgia" pitchFamily="18" charset="0"/>
              </a:rPr>
              <a:t>They can be a valuable network</a:t>
            </a:r>
          </a:p>
          <a:p>
            <a:pPr lvl="2">
              <a:lnSpc>
                <a:spcPct val="90000"/>
              </a:lnSpc>
              <a:spcBef>
                <a:spcPts val="600"/>
              </a:spcBef>
            </a:pPr>
            <a:r>
              <a:rPr lang="en-US" sz="2000" dirty="0" smtClean="0">
                <a:latin typeface="Georgia" pitchFamily="18" charset="0"/>
              </a:rPr>
              <a:t>Corollary – You will likely be in several businesses that fail before one succeeds.  Establish a reputation that makes investors want to bring you on board for their next venture. </a:t>
            </a:r>
          </a:p>
          <a:p>
            <a:pPr lvl="1">
              <a:lnSpc>
                <a:spcPct val="90000"/>
              </a:lnSpc>
              <a:spcBef>
                <a:spcPts val="600"/>
              </a:spcBef>
            </a:pPr>
            <a:r>
              <a:rPr lang="en-US" sz="2400" dirty="0" smtClean="0">
                <a:latin typeface="Georgia" pitchFamily="18" charset="0"/>
              </a:rPr>
              <a:t>Experienced investors know that not every business works out, but they want someone that they can trust</a:t>
            </a:r>
          </a:p>
          <a:p>
            <a:pPr lvl="2">
              <a:lnSpc>
                <a:spcPct val="90000"/>
              </a:lnSpc>
              <a:spcBef>
                <a:spcPts val="600"/>
              </a:spcBef>
            </a:pPr>
            <a:r>
              <a:rPr lang="en-US" sz="2000" dirty="0" smtClean="0">
                <a:latin typeface="Georgia" pitchFamily="18" charset="0"/>
              </a:rPr>
              <a:t>Accurate and timely information with regard to how the business is performing</a:t>
            </a:r>
          </a:p>
          <a:p>
            <a:pPr lvl="2">
              <a:lnSpc>
                <a:spcPct val="90000"/>
              </a:lnSpc>
              <a:spcBef>
                <a:spcPts val="600"/>
              </a:spcBef>
            </a:pPr>
            <a:r>
              <a:rPr lang="en-US" sz="2000" dirty="0" smtClean="0">
                <a:latin typeface="Georgia" pitchFamily="18" charset="0"/>
              </a:rPr>
              <a:t>“Getting to failure quickly” – if it’s not going to work, get there spending as little time and money as possible so that you can re-deploy resources for another venture</a:t>
            </a:r>
          </a:p>
          <a:p>
            <a:pPr lvl="2">
              <a:lnSpc>
                <a:spcPct val="90000"/>
              </a:lnSpc>
              <a:spcBef>
                <a:spcPts val="600"/>
              </a:spcBef>
            </a:pPr>
            <a:r>
              <a:rPr lang="en-US" sz="2000" dirty="0" smtClean="0">
                <a:latin typeface="Georgia" pitchFamily="18" charset="0"/>
              </a:rPr>
              <a:t>They will look to work with people they can trust on the next company</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6</a:t>
            </a:fld>
            <a:endParaRPr lang="en-US"/>
          </a:p>
        </p:txBody>
      </p:sp>
    </p:spTree>
    <p:extLst>
      <p:ext uri="{BB962C8B-B14F-4D97-AF65-F5344CB8AC3E}">
        <p14:creationId xmlns:p14="http://schemas.microsoft.com/office/powerpoint/2010/main" val="2399694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idx="4294967295"/>
          </p:nvPr>
        </p:nvSpPr>
        <p:spPr>
          <a:xfrm>
            <a:off x="444500" y="255588"/>
            <a:ext cx="8229600" cy="956267"/>
          </a:xfrm>
        </p:spPr>
        <p:txBody>
          <a:bodyPr/>
          <a:lstStyle/>
          <a:p>
            <a:pPr eaLnBrk="1" hangingPunct="1"/>
            <a:r>
              <a:rPr lang="en-US" sz="4000" dirty="0" smtClean="0">
                <a:latin typeface="Georgia" pitchFamily="18" charset="0"/>
              </a:rPr>
              <a:t>Practical Incorporation Suggestions</a:t>
            </a:r>
          </a:p>
        </p:txBody>
      </p:sp>
      <p:sp>
        <p:nvSpPr>
          <p:cNvPr id="43012" name="Content Placeholder 2"/>
          <p:cNvSpPr>
            <a:spLocks noGrp="1"/>
          </p:cNvSpPr>
          <p:nvPr>
            <p:ph idx="4294967295"/>
          </p:nvPr>
        </p:nvSpPr>
        <p:spPr>
          <a:xfrm>
            <a:off x="441325" y="1090669"/>
            <a:ext cx="8229600" cy="5221995"/>
          </a:xfrm>
        </p:spPr>
        <p:txBody>
          <a:bodyPr/>
          <a:lstStyle/>
          <a:p>
            <a:pPr>
              <a:spcBef>
                <a:spcPts val="0"/>
              </a:spcBef>
            </a:pPr>
            <a:r>
              <a:rPr lang="en-US" sz="2800" dirty="0" smtClean="0">
                <a:latin typeface="Georgia" pitchFamily="18" charset="0"/>
              </a:rPr>
              <a:t>Get incorporated/LLC</a:t>
            </a:r>
          </a:p>
          <a:p>
            <a:pPr lvl="1">
              <a:spcBef>
                <a:spcPts val="0"/>
              </a:spcBef>
            </a:pPr>
            <a:r>
              <a:rPr lang="en-US" sz="2400" dirty="0" smtClean="0">
                <a:latin typeface="Georgia" pitchFamily="18" charset="0"/>
              </a:rPr>
              <a:t>Sooner the better</a:t>
            </a:r>
          </a:p>
          <a:p>
            <a:pPr lvl="1">
              <a:spcBef>
                <a:spcPts val="0"/>
              </a:spcBef>
            </a:pPr>
            <a:r>
              <a:rPr lang="en-US" sz="2400" dirty="0" smtClean="0">
                <a:latin typeface="Georgia" pitchFamily="18" charset="0"/>
              </a:rPr>
              <a:t>Don’t fall into a general partnership</a:t>
            </a:r>
          </a:p>
          <a:p>
            <a:pPr lvl="1">
              <a:spcBef>
                <a:spcPts val="0"/>
              </a:spcBef>
            </a:pPr>
            <a:r>
              <a:rPr lang="en-US" sz="2400" dirty="0" smtClean="0">
                <a:latin typeface="Georgia" pitchFamily="18" charset="0"/>
              </a:rPr>
              <a:t>You want liability protection</a:t>
            </a:r>
          </a:p>
          <a:p>
            <a:pPr lvl="1">
              <a:spcBef>
                <a:spcPts val="0"/>
              </a:spcBef>
            </a:pPr>
            <a:r>
              <a:rPr lang="en-US" sz="2400" dirty="0" smtClean="0">
                <a:latin typeface="Georgia" pitchFamily="18" charset="0"/>
              </a:rPr>
              <a:t>Clarity of ownership percentages and obligations</a:t>
            </a:r>
          </a:p>
          <a:p>
            <a:pPr lvl="1">
              <a:spcBef>
                <a:spcPts val="0"/>
              </a:spcBef>
            </a:pPr>
            <a:r>
              <a:rPr lang="en-US" sz="2400" dirty="0" smtClean="0">
                <a:latin typeface="Georgia" pitchFamily="18" charset="0"/>
              </a:rPr>
              <a:t>Want to have an entity to assign IP</a:t>
            </a:r>
          </a:p>
          <a:p>
            <a:pPr>
              <a:spcBef>
                <a:spcPts val="0"/>
              </a:spcBef>
            </a:pPr>
            <a:r>
              <a:rPr lang="en-US" sz="2800" dirty="0" smtClean="0">
                <a:latin typeface="Georgia" pitchFamily="18" charset="0"/>
              </a:rPr>
              <a:t>Funding</a:t>
            </a:r>
          </a:p>
          <a:p>
            <a:pPr lvl="1">
              <a:spcBef>
                <a:spcPts val="0"/>
              </a:spcBef>
            </a:pPr>
            <a:r>
              <a:rPr lang="en-US" sz="2400" dirty="0" smtClean="0">
                <a:latin typeface="Georgia" pitchFamily="18" charset="0"/>
              </a:rPr>
              <a:t>Accept investment from the right people only</a:t>
            </a:r>
          </a:p>
          <a:p>
            <a:pPr lvl="1">
              <a:spcBef>
                <a:spcPts val="0"/>
              </a:spcBef>
            </a:pPr>
            <a:r>
              <a:rPr lang="en-US" sz="2400" dirty="0" smtClean="0">
                <a:latin typeface="Georgia" pitchFamily="18" charset="0"/>
              </a:rPr>
              <a:t>Be cautious who you allow to have equity</a:t>
            </a:r>
          </a:p>
          <a:p>
            <a:pPr lvl="1">
              <a:spcBef>
                <a:spcPts val="0"/>
              </a:spcBef>
            </a:pPr>
            <a:r>
              <a:rPr lang="en-US" sz="2400" dirty="0" smtClean="0">
                <a:latin typeface="Georgia" pitchFamily="18" charset="0"/>
              </a:rPr>
              <a:t>Remember debt may be preferable to equity</a:t>
            </a:r>
          </a:p>
          <a:p>
            <a:pPr>
              <a:spcBef>
                <a:spcPts val="0"/>
              </a:spcBef>
            </a:pPr>
            <a:r>
              <a:rPr lang="en-US" sz="2800" dirty="0" smtClean="0">
                <a:latin typeface="Georgia" pitchFamily="18" charset="0"/>
              </a:rPr>
              <a:t>Plan for if/when people move on</a:t>
            </a:r>
          </a:p>
          <a:p>
            <a:pPr lvl="1">
              <a:spcBef>
                <a:spcPts val="0"/>
              </a:spcBef>
            </a:pPr>
            <a:r>
              <a:rPr lang="en-US" sz="2400" dirty="0" smtClean="0">
                <a:latin typeface="Georgia" pitchFamily="18" charset="0"/>
              </a:rPr>
              <a:t>Use vesting schedules</a:t>
            </a:r>
          </a:p>
          <a:p>
            <a:pPr lvl="1">
              <a:spcBef>
                <a:spcPts val="0"/>
              </a:spcBef>
            </a:pPr>
            <a:r>
              <a:rPr lang="en-US" sz="2400" dirty="0" smtClean="0">
                <a:latin typeface="Georgia" pitchFamily="18" charset="0"/>
              </a:rPr>
              <a:t>Upfront agreement about what happens when leaving</a:t>
            </a:r>
          </a:p>
          <a:p>
            <a:pPr marL="0" indent="0">
              <a:spcBef>
                <a:spcPts val="0"/>
              </a:spcBef>
              <a:buNone/>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7</a:t>
            </a:fld>
            <a:endParaRPr lang="en-US"/>
          </a:p>
        </p:txBody>
      </p:sp>
    </p:spTree>
    <p:extLst>
      <p:ext uri="{BB962C8B-B14F-4D97-AF65-F5344CB8AC3E}">
        <p14:creationId xmlns:p14="http://schemas.microsoft.com/office/powerpoint/2010/main" val="2981861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idx="4294967295"/>
          </p:nvPr>
        </p:nvSpPr>
        <p:spPr>
          <a:xfrm>
            <a:off x="444500" y="255588"/>
            <a:ext cx="8229600" cy="956267"/>
          </a:xfrm>
        </p:spPr>
        <p:txBody>
          <a:bodyPr/>
          <a:lstStyle/>
          <a:p>
            <a:pPr eaLnBrk="1" hangingPunct="1"/>
            <a:r>
              <a:rPr lang="en-US" sz="4000" dirty="0" smtClean="0">
                <a:latin typeface="Georgia" pitchFamily="18" charset="0"/>
              </a:rPr>
              <a:t>Practical Contract Suggestions</a:t>
            </a:r>
          </a:p>
        </p:txBody>
      </p:sp>
      <p:sp>
        <p:nvSpPr>
          <p:cNvPr id="43012" name="Content Placeholder 2"/>
          <p:cNvSpPr>
            <a:spLocks noGrp="1"/>
          </p:cNvSpPr>
          <p:nvPr>
            <p:ph idx="4294967295"/>
          </p:nvPr>
        </p:nvSpPr>
        <p:spPr>
          <a:xfrm>
            <a:off x="441325" y="1090669"/>
            <a:ext cx="8229600" cy="5221995"/>
          </a:xfrm>
        </p:spPr>
        <p:txBody>
          <a:bodyPr/>
          <a:lstStyle/>
          <a:p>
            <a:pPr>
              <a:spcBef>
                <a:spcPts val="0"/>
              </a:spcBef>
            </a:pPr>
            <a:r>
              <a:rPr lang="en-US" sz="2800" dirty="0" smtClean="0">
                <a:latin typeface="Georgia" pitchFamily="18" charset="0"/>
              </a:rPr>
              <a:t>Get it in writing, get it in writing, get it in writing</a:t>
            </a:r>
          </a:p>
          <a:p>
            <a:pPr lvl="1">
              <a:spcBef>
                <a:spcPts val="0"/>
              </a:spcBef>
            </a:pPr>
            <a:r>
              <a:rPr lang="en-US" sz="2400" dirty="0" smtClean="0">
                <a:latin typeface="Georgia" pitchFamily="18" charset="0"/>
              </a:rPr>
              <a:t>Helps with clarity as to the specific terms</a:t>
            </a:r>
          </a:p>
          <a:p>
            <a:pPr lvl="1">
              <a:spcBef>
                <a:spcPts val="0"/>
              </a:spcBef>
            </a:pPr>
            <a:r>
              <a:rPr lang="en-US" sz="2400" dirty="0" smtClean="0">
                <a:latin typeface="Georgia" pitchFamily="18" charset="0"/>
              </a:rPr>
              <a:t>Want to prevent even having to have a lawsuit </a:t>
            </a:r>
          </a:p>
          <a:p>
            <a:pPr>
              <a:spcBef>
                <a:spcPts val="0"/>
              </a:spcBef>
            </a:pPr>
            <a:r>
              <a:rPr lang="en-US" sz="2800" dirty="0" smtClean="0">
                <a:latin typeface="Georgia" pitchFamily="18" charset="0"/>
              </a:rPr>
              <a:t>Clarity</a:t>
            </a:r>
          </a:p>
          <a:p>
            <a:pPr lvl="1">
              <a:spcBef>
                <a:spcPts val="0"/>
              </a:spcBef>
            </a:pPr>
            <a:r>
              <a:rPr lang="en-US" sz="2400" dirty="0" smtClean="0">
                <a:latin typeface="Georgia" pitchFamily="18" charset="0"/>
              </a:rPr>
              <a:t>Read thoroughly – Use individualized performance</a:t>
            </a:r>
          </a:p>
          <a:p>
            <a:pPr lvl="1">
              <a:spcBef>
                <a:spcPts val="0"/>
              </a:spcBef>
            </a:pPr>
            <a:r>
              <a:rPr lang="en-US" sz="2400" dirty="0" smtClean="0">
                <a:latin typeface="Georgia" pitchFamily="18" charset="0"/>
              </a:rPr>
              <a:t>Make sure you understand all contract terms </a:t>
            </a:r>
          </a:p>
          <a:p>
            <a:pPr lvl="1">
              <a:spcBef>
                <a:spcPts val="0"/>
              </a:spcBef>
            </a:pPr>
            <a:r>
              <a:rPr lang="en-US" sz="2400" dirty="0" smtClean="0">
                <a:latin typeface="Georgia" pitchFamily="18" charset="0"/>
              </a:rPr>
              <a:t>Try not to use vague/subject to interpretation terms</a:t>
            </a:r>
          </a:p>
          <a:p>
            <a:pPr lvl="1">
              <a:spcBef>
                <a:spcPts val="0"/>
              </a:spcBef>
            </a:pPr>
            <a:r>
              <a:rPr lang="en-US" sz="2400" dirty="0" smtClean="0">
                <a:latin typeface="Georgia" pitchFamily="18" charset="0"/>
              </a:rPr>
              <a:t>Want to lock down what the other party expects from you – as well as what you want from them</a:t>
            </a:r>
          </a:p>
          <a:p>
            <a:pPr>
              <a:spcBef>
                <a:spcPts val="0"/>
              </a:spcBef>
            </a:pPr>
            <a:r>
              <a:rPr lang="en-US" sz="2800" dirty="0" smtClean="0">
                <a:latin typeface="Georgia" pitchFamily="18" charset="0"/>
              </a:rPr>
              <a:t>Contracts are not laws of nature</a:t>
            </a:r>
          </a:p>
          <a:p>
            <a:pPr lvl="1">
              <a:spcBef>
                <a:spcPts val="0"/>
              </a:spcBef>
            </a:pPr>
            <a:r>
              <a:rPr lang="en-US" sz="2400" dirty="0" smtClean="0">
                <a:latin typeface="Georgia" pitchFamily="18" charset="0"/>
              </a:rPr>
              <a:t>Be prepared to renegotiate</a:t>
            </a:r>
          </a:p>
          <a:p>
            <a:pPr lvl="1">
              <a:spcBef>
                <a:spcPts val="0"/>
              </a:spcBef>
            </a:pPr>
            <a:r>
              <a:rPr lang="en-US" sz="2400" dirty="0" smtClean="0">
                <a:latin typeface="Georgia" pitchFamily="18" charset="0"/>
              </a:rPr>
              <a:t>Try to make your deals fair and mutually beneficial </a:t>
            </a:r>
          </a:p>
          <a:p>
            <a:pPr lvl="1">
              <a:spcBef>
                <a:spcPts val="0"/>
              </a:spcBef>
            </a:pPr>
            <a:r>
              <a:rPr lang="en-US" sz="2400" dirty="0" smtClean="0">
                <a:latin typeface="Georgia" pitchFamily="18" charset="0"/>
              </a:rPr>
              <a:t>Non-Disclosures are not iron clad, so only disclose what is absolutely necessary</a:t>
            </a:r>
          </a:p>
          <a:p>
            <a:pPr marL="0" indent="0">
              <a:spcBef>
                <a:spcPts val="0"/>
              </a:spcBef>
              <a:buNone/>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8</a:t>
            </a:fld>
            <a:endParaRPr lang="en-US"/>
          </a:p>
        </p:txBody>
      </p:sp>
    </p:spTree>
    <p:extLst>
      <p:ext uri="{BB962C8B-B14F-4D97-AF65-F5344CB8AC3E}">
        <p14:creationId xmlns:p14="http://schemas.microsoft.com/office/powerpoint/2010/main" val="2981861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idx="4294967295"/>
          </p:nvPr>
        </p:nvSpPr>
        <p:spPr>
          <a:xfrm>
            <a:off x="444500" y="255588"/>
            <a:ext cx="8229600" cy="956267"/>
          </a:xfrm>
        </p:spPr>
        <p:txBody>
          <a:bodyPr/>
          <a:lstStyle/>
          <a:p>
            <a:pPr eaLnBrk="1" hangingPunct="1"/>
            <a:r>
              <a:rPr lang="en-US" sz="4000" dirty="0" smtClean="0">
                <a:latin typeface="Georgia" pitchFamily="18" charset="0"/>
              </a:rPr>
              <a:t>Practical IP Suggestions</a:t>
            </a:r>
          </a:p>
        </p:txBody>
      </p:sp>
      <p:sp>
        <p:nvSpPr>
          <p:cNvPr id="43012" name="Content Placeholder 2"/>
          <p:cNvSpPr>
            <a:spLocks noGrp="1"/>
          </p:cNvSpPr>
          <p:nvPr>
            <p:ph idx="4294967295"/>
          </p:nvPr>
        </p:nvSpPr>
        <p:spPr>
          <a:xfrm>
            <a:off x="441325" y="1090669"/>
            <a:ext cx="8229600" cy="5221995"/>
          </a:xfrm>
        </p:spPr>
        <p:txBody>
          <a:bodyPr/>
          <a:lstStyle/>
          <a:p>
            <a:pPr>
              <a:spcBef>
                <a:spcPts val="0"/>
              </a:spcBef>
            </a:pPr>
            <a:r>
              <a:rPr lang="en-US" sz="2800" dirty="0" smtClean="0">
                <a:latin typeface="Georgia" pitchFamily="18" charset="0"/>
              </a:rPr>
              <a:t>IP is constantly being created and used</a:t>
            </a:r>
          </a:p>
          <a:p>
            <a:pPr lvl="1">
              <a:spcBef>
                <a:spcPts val="0"/>
              </a:spcBef>
            </a:pPr>
            <a:r>
              <a:rPr lang="en-US" sz="2400" dirty="0" smtClean="0">
                <a:latin typeface="Georgia" pitchFamily="18" charset="0"/>
              </a:rPr>
              <a:t>Educate everybody in your company about IP</a:t>
            </a:r>
          </a:p>
          <a:p>
            <a:pPr lvl="1">
              <a:spcBef>
                <a:spcPts val="0"/>
              </a:spcBef>
            </a:pPr>
            <a:r>
              <a:rPr lang="en-US" sz="2400" dirty="0" smtClean="0">
                <a:latin typeface="Georgia" pitchFamily="18" charset="0"/>
              </a:rPr>
              <a:t>Don’t expect people to realize what IP is, when it has been created, and what represents the IP of others</a:t>
            </a:r>
            <a:endParaRPr lang="en-US" sz="2800" dirty="0" smtClean="0">
              <a:latin typeface="Georgia" pitchFamily="18" charset="0"/>
            </a:endParaRPr>
          </a:p>
          <a:p>
            <a:pPr>
              <a:spcBef>
                <a:spcPts val="0"/>
              </a:spcBef>
            </a:pPr>
            <a:r>
              <a:rPr lang="en-US" sz="2800" dirty="0" smtClean="0">
                <a:latin typeface="Georgia" pitchFamily="18" charset="0"/>
              </a:rPr>
              <a:t>Confirm ownership of IP by startup</a:t>
            </a:r>
          </a:p>
          <a:p>
            <a:pPr lvl="1">
              <a:spcBef>
                <a:spcPts val="0"/>
              </a:spcBef>
            </a:pPr>
            <a:r>
              <a:rPr lang="en-US" sz="2400" dirty="0" smtClean="0">
                <a:latin typeface="Georgia" pitchFamily="18" charset="0"/>
              </a:rPr>
              <a:t>Employment agreements </a:t>
            </a:r>
          </a:p>
          <a:p>
            <a:pPr lvl="1">
              <a:spcBef>
                <a:spcPts val="0"/>
              </a:spcBef>
            </a:pPr>
            <a:r>
              <a:rPr lang="en-US" sz="2400" dirty="0" smtClean="0">
                <a:latin typeface="Georgia" pitchFamily="18" charset="0"/>
              </a:rPr>
              <a:t>Bylaws/Operating agreement</a:t>
            </a:r>
          </a:p>
          <a:p>
            <a:pPr lvl="1">
              <a:spcBef>
                <a:spcPts val="0"/>
              </a:spcBef>
            </a:pPr>
            <a:r>
              <a:rPr lang="en-US" sz="2400" dirty="0" smtClean="0">
                <a:latin typeface="Georgia" pitchFamily="18" charset="0"/>
              </a:rPr>
              <a:t>Assignments </a:t>
            </a:r>
            <a:endParaRPr lang="en-US" sz="2800" dirty="0" smtClean="0">
              <a:latin typeface="Georgia" pitchFamily="18" charset="0"/>
            </a:endParaRPr>
          </a:p>
          <a:p>
            <a:pPr>
              <a:spcBef>
                <a:spcPts val="0"/>
              </a:spcBef>
            </a:pPr>
            <a:r>
              <a:rPr lang="en-US" sz="2400" dirty="0" smtClean="0">
                <a:latin typeface="Georgia" pitchFamily="18" charset="0"/>
              </a:rPr>
              <a:t>Patents – remember disclosure </a:t>
            </a:r>
            <a:r>
              <a:rPr lang="en-US" sz="2400" u="sng" dirty="0" smtClean="0">
                <a:latin typeface="Georgia" pitchFamily="18" charset="0"/>
              </a:rPr>
              <a:t>or</a:t>
            </a:r>
            <a:r>
              <a:rPr lang="en-US" sz="2400" dirty="0" smtClean="0">
                <a:latin typeface="Georgia" pitchFamily="18" charset="0"/>
              </a:rPr>
              <a:t> commercialization starts the clock in the US and kills you in some countries</a:t>
            </a:r>
          </a:p>
          <a:p>
            <a:pPr lvl="1">
              <a:spcBef>
                <a:spcPts val="0"/>
              </a:spcBef>
            </a:pPr>
            <a:r>
              <a:rPr lang="en-US" sz="2000" dirty="0" smtClean="0">
                <a:latin typeface="Georgia" pitchFamily="18" charset="0"/>
              </a:rPr>
              <a:t>Have a U.S. Provisional on file beforehand </a:t>
            </a:r>
          </a:p>
          <a:p>
            <a:pPr>
              <a:spcBef>
                <a:spcPts val="0"/>
              </a:spcBef>
            </a:pPr>
            <a:r>
              <a:rPr lang="en-US" sz="2400" dirty="0" smtClean="0">
                <a:latin typeface="Georgia" pitchFamily="18" charset="0"/>
              </a:rPr>
              <a:t>More Patent and Trademark startup issues below</a:t>
            </a:r>
          </a:p>
          <a:p>
            <a:pPr marL="0" indent="0">
              <a:spcBef>
                <a:spcPts val="0"/>
              </a:spcBef>
              <a:buNone/>
            </a:pPr>
            <a:endParaRPr lang="en-US" sz="2400" dirty="0" smtClean="0">
              <a:latin typeface="Georgia" pitchFamily="18" charset="0"/>
            </a:endParaRPr>
          </a:p>
          <a:p>
            <a:pPr marL="0" indent="0">
              <a:spcBef>
                <a:spcPts val="0"/>
              </a:spcBef>
              <a:buNone/>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9</a:t>
            </a:fld>
            <a:endParaRPr lang="en-US"/>
          </a:p>
        </p:txBody>
      </p:sp>
    </p:spTree>
    <p:extLst>
      <p:ext uri="{BB962C8B-B14F-4D97-AF65-F5344CB8AC3E}">
        <p14:creationId xmlns:p14="http://schemas.microsoft.com/office/powerpoint/2010/main" val="2981861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3005E1B6946A49860AC028463CB5B4" ma:contentTypeVersion="0" ma:contentTypeDescription="Create a new document." ma:contentTypeScope="" ma:versionID="06e9223f9de236c00a74fa9015bd68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72C679-056E-436F-A51C-2FF053CC9D2A}">
  <ds:schemaRefs>
    <ds:schemaRef ds:uri="http://purl.org/dc/terms/"/>
    <ds:schemaRef ds:uri="http://schemas.openxmlformats.org/package/2006/metadata/core-properties"/>
    <ds:schemaRef ds:uri="http://schemas.microsoft.com/office/2006/documentManagement/types"/>
    <ds:schemaRef ds:uri="http://www.w3.org/XML/1998/namespace"/>
    <ds:schemaRef ds:uri="http://purl.org/dc/elements/1.1/"/>
    <ds:schemaRef ds:uri="http://purl.org/dc/dcmityp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73DB8052-7862-4301-9AD1-B8997676FABE}">
  <ds:schemaRefs>
    <ds:schemaRef ds:uri="http://schemas.microsoft.com/sharepoint/v3/contenttype/forms"/>
  </ds:schemaRefs>
</ds:datastoreItem>
</file>

<file path=customXml/itemProps3.xml><?xml version="1.0" encoding="utf-8"?>
<ds:datastoreItem xmlns:ds="http://schemas.openxmlformats.org/officeDocument/2006/customXml" ds:itemID="{8792B519-750E-4654-976E-9EE3133098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32124</TotalTime>
  <Words>2483</Words>
  <Application>Microsoft Office PowerPoint</Application>
  <PresentationFormat>On-screen Show (4:3)</PresentationFormat>
  <Paragraphs>284</Paragraphs>
  <Slides>24</Slides>
  <Notes>17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Startups: Incorporation, Funding, Contracts, and Intellectual Property</vt:lpstr>
      <vt:lpstr>Reminders</vt:lpstr>
      <vt:lpstr>Practical Startup Suggestions</vt:lpstr>
      <vt:lpstr>General Suggestions - 1</vt:lpstr>
      <vt:lpstr>General Suggestions - 2</vt:lpstr>
      <vt:lpstr>General Suggestions - 3</vt:lpstr>
      <vt:lpstr>Practical Incorporation Suggestions</vt:lpstr>
      <vt:lpstr>Practical Contract Suggestions</vt:lpstr>
      <vt:lpstr>Practical IP Suggestions</vt:lpstr>
      <vt:lpstr>Startup Patent Issues</vt:lpstr>
      <vt:lpstr>Patent Use In Startups - 1</vt:lpstr>
      <vt:lpstr>Patent Use In Startups - 2</vt:lpstr>
      <vt:lpstr>Patent Not Issued Yet? - 1</vt:lpstr>
      <vt:lpstr>Patent Not Issued Yet? - 2</vt:lpstr>
      <vt:lpstr>Regular vs. Provisional App</vt:lpstr>
      <vt:lpstr>Provisional Application Hints - 1</vt:lpstr>
      <vt:lpstr>Provisional Application Hints - 2</vt:lpstr>
      <vt:lpstr>Provisional Application Hints - 3</vt:lpstr>
      <vt:lpstr>Provisional Horror Stories -1</vt:lpstr>
      <vt:lpstr>Provisional Horror Stories -2</vt:lpstr>
      <vt:lpstr>Provisional App Hints - 3</vt:lpstr>
      <vt:lpstr>Working With A Patent Attorney</vt:lpstr>
      <vt:lpstr>Startup Trademark Issues</vt:lpstr>
      <vt:lpstr> Thanks!</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169</cp:revision>
  <cp:lastPrinted>2016-04-25T03:23:20Z</cp:lastPrinted>
  <dcterms:created xsi:type="dcterms:W3CDTF">2009-09-14T01:06:34Z</dcterms:created>
  <dcterms:modified xsi:type="dcterms:W3CDTF">2024-04-22T22:12:07Z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0x010100313005E1B6946A49860AC028463CB5B4</vt:lpwstr>
  </property>
</Properties>
</file>