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9"/>
  </p:notesMasterIdLst>
  <p:handoutMasterIdLst>
    <p:handoutMasterId r:id="rId40"/>
  </p:handoutMasterIdLst>
  <p:sldIdLst>
    <p:sldId id="684" r:id="rId5"/>
    <p:sldId id="651" r:id="rId6"/>
    <p:sldId id="685" r:id="rId7"/>
    <p:sldId id="687" r:id="rId8"/>
    <p:sldId id="688" r:id="rId9"/>
    <p:sldId id="689" r:id="rId10"/>
    <p:sldId id="656" r:id="rId11"/>
    <p:sldId id="690" r:id="rId12"/>
    <p:sldId id="691" r:id="rId13"/>
    <p:sldId id="692" r:id="rId14"/>
    <p:sldId id="695" r:id="rId15"/>
    <p:sldId id="696" r:id="rId16"/>
    <p:sldId id="661" r:id="rId17"/>
    <p:sldId id="662" r:id="rId18"/>
    <p:sldId id="663" r:id="rId19"/>
    <p:sldId id="664" r:id="rId20"/>
    <p:sldId id="666" r:id="rId21"/>
    <p:sldId id="668" r:id="rId22"/>
    <p:sldId id="669" r:id="rId23"/>
    <p:sldId id="670" r:id="rId24"/>
    <p:sldId id="671" r:id="rId25"/>
    <p:sldId id="672" r:id="rId26"/>
    <p:sldId id="673" r:id="rId27"/>
    <p:sldId id="674" r:id="rId28"/>
    <p:sldId id="675" r:id="rId29"/>
    <p:sldId id="676" r:id="rId30"/>
    <p:sldId id="677" r:id="rId31"/>
    <p:sldId id="678" r:id="rId32"/>
    <p:sldId id="679" r:id="rId33"/>
    <p:sldId id="680" r:id="rId34"/>
    <p:sldId id="681" r:id="rId35"/>
    <p:sldId id="682" r:id="rId36"/>
    <p:sldId id="683" r:id="rId37"/>
    <p:sldId id="665" r:id="rId38"/>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39" autoAdjust="0"/>
    <p:restoredTop sz="94660"/>
  </p:normalViewPr>
  <p:slideViewPr>
    <p:cSldViewPr snapToGrid="0">
      <p:cViewPr varScale="1">
        <p:scale>
          <a:sx n="86" d="100"/>
          <a:sy n="86" d="100"/>
        </p:scale>
        <p:origin x="-137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170583" cy="480388"/>
          </a:xfrm>
          <a:prstGeom prst="rect">
            <a:avLst/>
          </a:prstGeom>
          <a:noFill/>
          <a:ln w="9525">
            <a:noFill/>
            <a:miter lim="800000"/>
            <a:headEnd/>
            <a:tailEnd/>
          </a:ln>
        </p:spPr>
        <p:txBody>
          <a:bodyPr vert="horz" wrap="square" lIns="96653" tIns="48327" rIns="96653" bIns="48327" numCol="1" anchor="t" anchorCtr="0" compatLnSpc="1">
            <a:prstTxWarp prst="textNoShape">
              <a:avLst/>
            </a:prstTxWarp>
          </a:bodyPr>
          <a:lstStyle>
            <a:lvl1pPr defTabSz="482488">
              <a:defRPr sz="1200"/>
            </a:lvl1pPr>
          </a:lstStyle>
          <a:p>
            <a:pPr>
              <a:defRPr/>
            </a:pPr>
            <a:endParaRPr lang="en-US"/>
          </a:p>
        </p:txBody>
      </p:sp>
      <p:sp>
        <p:nvSpPr>
          <p:cNvPr id="38915" name="Rectangle 3"/>
          <p:cNvSpPr>
            <a:spLocks noGrp="1" noChangeArrowheads="1"/>
          </p:cNvSpPr>
          <p:nvPr>
            <p:ph type="dt" sz="quarter" idx="1"/>
          </p:nvPr>
        </p:nvSpPr>
        <p:spPr bwMode="auto">
          <a:xfrm>
            <a:off x="4142962" y="0"/>
            <a:ext cx="3170583" cy="480388"/>
          </a:xfrm>
          <a:prstGeom prst="rect">
            <a:avLst/>
          </a:prstGeom>
          <a:noFill/>
          <a:ln w="9525">
            <a:noFill/>
            <a:miter lim="800000"/>
            <a:headEnd/>
            <a:tailEnd/>
          </a:ln>
        </p:spPr>
        <p:txBody>
          <a:bodyPr vert="horz" wrap="square" lIns="96653" tIns="48327" rIns="96653" bIns="48327" numCol="1" anchor="t" anchorCtr="0" compatLnSpc="1">
            <a:prstTxWarp prst="textNoShape">
              <a:avLst/>
            </a:prstTxWarp>
          </a:bodyPr>
          <a:lstStyle>
            <a:lvl1pPr algn="r" defTabSz="482488">
              <a:defRPr sz="1200"/>
            </a:lvl1pPr>
          </a:lstStyle>
          <a:p>
            <a:pPr>
              <a:defRPr/>
            </a:pPr>
            <a:fld id="{DE5E8F54-B7A2-4659-A053-4791C62C9C29}" type="datetimeFigureOut">
              <a:rPr lang="en-US"/>
              <a:pPr>
                <a:defRPr/>
              </a:pPr>
              <a:t>4/16/2024</a:t>
            </a:fld>
            <a:endParaRPr lang="en-US"/>
          </a:p>
        </p:txBody>
      </p:sp>
      <p:sp>
        <p:nvSpPr>
          <p:cNvPr id="38916" name="Rectangle 4"/>
          <p:cNvSpPr>
            <a:spLocks noGrp="1" noChangeArrowheads="1"/>
          </p:cNvSpPr>
          <p:nvPr>
            <p:ph type="ftr" sz="quarter" idx="2"/>
          </p:nvPr>
        </p:nvSpPr>
        <p:spPr bwMode="auto">
          <a:xfrm>
            <a:off x="0" y="9119173"/>
            <a:ext cx="3170583" cy="480388"/>
          </a:xfrm>
          <a:prstGeom prst="rect">
            <a:avLst/>
          </a:prstGeom>
          <a:noFill/>
          <a:ln w="9525">
            <a:noFill/>
            <a:miter lim="800000"/>
            <a:headEnd/>
            <a:tailEnd/>
          </a:ln>
        </p:spPr>
        <p:txBody>
          <a:bodyPr vert="horz" wrap="square" lIns="96653" tIns="48327" rIns="96653" bIns="48327" numCol="1" anchor="b" anchorCtr="0" compatLnSpc="1">
            <a:prstTxWarp prst="textNoShape">
              <a:avLst/>
            </a:prstTxWarp>
          </a:bodyPr>
          <a:lstStyle>
            <a:lvl1pPr defTabSz="482488">
              <a:defRPr sz="1200"/>
            </a:lvl1pPr>
          </a:lstStyle>
          <a:p>
            <a:pPr>
              <a:defRPr/>
            </a:pPr>
            <a:endParaRPr lang="en-US"/>
          </a:p>
        </p:txBody>
      </p:sp>
      <p:sp>
        <p:nvSpPr>
          <p:cNvPr id="38917" name="Rectangle 5"/>
          <p:cNvSpPr>
            <a:spLocks noGrp="1" noChangeArrowheads="1"/>
          </p:cNvSpPr>
          <p:nvPr>
            <p:ph type="sldNum" sz="quarter" idx="3"/>
          </p:nvPr>
        </p:nvSpPr>
        <p:spPr bwMode="auto">
          <a:xfrm>
            <a:off x="4142962" y="9119173"/>
            <a:ext cx="3170583" cy="480388"/>
          </a:xfrm>
          <a:prstGeom prst="rect">
            <a:avLst/>
          </a:prstGeom>
          <a:noFill/>
          <a:ln w="9525">
            <a:noFill/>
            <a:miter lim="800000"/>
            <a:headEnd/>
            <a:tailEnd/>
          </a:ln>
        </p:spPr>
        <p:txBody>
          <a:bodyPr vert="horz" wrap="square" lIns="96653" tIns="48327" rIns="96653" bIns="48327" numCol="1" anchor="b" anchorCtr="0" compatLnSpc="1">
            <a:prstTxWarp prst="textNoShape">
              <a:avLst/>
            </a:prstTxWarp>
          </a:bodyPr>
          <a:lstStyle>
            <a:lvl1pPr algn="r" defTabSz="482488">
              <a:defRPr sz="1200"/>
            </a:lvl1pPr>
          </a:lstStyle>
          <a:p>
            <a:pPr>
              <a:defRPr/>
            </a:pPr>
            <a:fld id="{007E61DF-1F30-4679-A4DD-2CA801AABFB1}" type="slidenum">
              <a:rPr lang="en-US"/>
              <a:pPr>
                <a:defRPr/>
              </a:pPr>
              <a:t>‹#›</a:t>
            </a:fld>
            <a:endParaRPr lang="en-US"/>
          </a:p>
        </p:txBody>
      </p:sp>
    </p:spTree>
    <p:extLst>
      <p:ext uri="{BB962C8B-B14F-4D97-AF65-F5344CB8AC3E}">
        <p14:creationId xmlns:p14="http://schemas.microsoft.com/office/powerpoint/2010/main" val="4108835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170583" cy="480388"/>
          </a:xfrm>
          <a:prstGeom prst="rect">
            <a:avLst/>
          </a:prstGeom>
          <a:noFill/>
          <a:ln w="9525">
            <a:noFill/>
            <a:miter lim="800000"/>
            <a:headEnd/>
            <a:tailEnd/>
          </a:ln>
        </p:spPr>
        <p:txBody>
          <a:bodyPr vert="horz" wrap="square" lIns="96653" tIns="48327" rIns="96653" bIns="48327" numCol="1" anchor="t" anchorCtr="0" compatLnSpc="1">
            <a:prstTxWarp prst="textNoShape">
              <a:avLst/>
            </a:prstTxWarp>
          </a:bodyPr>
          <a:lstStyle>
            <a:lvl1pPr defTabSz="482488">
              <a:defRPr sz="1200"/>
            </a:lvl1pPr>
          </a:lstStyle>
          <a:p>
            <a:pPr>
              <a:defRPr/>
            </a:pPr>
            <a:endParaRPr lang="en-US"/>
          </a:p>
        </p:txBody>
      </p:sp>
      <p:sp>
        <p:nvSpPr>
          <p:cNvPr id="51203" name="Rectangle 3"/>
          <p:cNvSpPr>
            <a:spLocks noGrp="1" noChangeArrowheads="1"/>
          </p:cNvSpPr>
          <p:nvPr>
            <p:ph type="dt" idx="1"/>
          </p:nvPr>
        </p:nvSpPr>
        <p:spPr bwMode="auto">
          <a:xfrm>
            <a:off x="4142962" y="0"/>
            <a:ext cx="3170583" cy="480388"/>
          </a:xfrm>
          <a:prstGeom prst="rect">
            <a:avLst/>
          </a:prstGeom>
          <a:noFill/>
          <a:ln w="9525">
            <a:noFill/>
            <a:miter lim="800000"/>
            <a:headEnd/>
            <a:tailEnd/>
          </a:ln>
        </p:spPr>
        <p:txBody>
          <a:bodyPr vert="horz" wrap="square" lIns="96653" tIns="48327" rIns="96653" bIns="48327" numCol="1" anchor="t" anchorCtr="0" compatLnSpc="1">
            <a:prstTxWarp prst="textNoShape">
              <a:avLst/>
            </a:prstTxWarp>
          </a:bodyPr>
          <a:lstStyle>
            <a:lvl1pPr algn="r" defTabSz="482488">
              <a:defRPr sz="1200"/>
            </a:lvl1pPr>
          </a:lstStyle>
          <a:p>
            <a:pPr>
              <a:defRPr/>
            </a:pPr>
            <a:fld id="{39720E36-FF7A-418E-9C6E-16901BDA5CEF}" type="datetimeFigureOut">
              <a:rPr lang="en-US"/>
              <a:pPr>
                <a:defRPr/>
              </a:pPr>
              <a:t>4/16/2024</a:t>
            </a:fld>
            <a:endParaRPr lang="en-US"/>
          </a:p>
        </p:txBody>
      </p:sp>
      <p:sp>
        <p:nvSpPr>
          <p:cNvPr id="1331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732183" y="4561226"/>
            <a:ext cx="5850835" cy="4320213"/>
          </a:xfrm>
          <a:prstGeom prst="rect">
            <a:avLst/>
          </a:prstGeom>
          <a:noFill/>
          <a:ln w="9525">
            <a:noFill/>
            <a:miter lim="800000"/>
            <a:headEnd/>
            <a:tailEnd/>
          </a:ln>
        </p:spPr>
        <p:txBody>
          <a:bodyPr vert="horz" wrap="square" lIns="96653" tIns="48327" rIns="96653" bIns="4832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0" y="9119173"/>
            <a:ext cx="3170583" cy="480388"/>
          </a:xfrm>
          <a:prstGeom prst="rect">
            <a:avLst/>
          </a:prstGeom>
          <a:noFill/>
          <a:ln w="9525">
            <a:noFill/>
            <a:miter lim="800000"/>
            <a:headEnd/>
            <a:tailEnd/>
          </a:ln>
        </p:spPr>
        <p:txBody>
          <a:bodyPr vert="horz" wrap="square" lIns="96653" tIns="48327" rIns="96653" bIns="48327" numCol="1" anchor="b" anchorCtr="0" compatLnSpc="1">
            <a:prstTxWarp prst="textNoShape">
              <a:avLst/>
            </a:prstTxWarp>
          </a:bodyPr>
          <a:lstStyle>
            <a:lvl1pPr defTabSz="482488">
              <a:defRPr sz="1200"/>
            </a:lvl1pPr>
          </a:lstStyle>
          <a:p>
            <a:pPr>
              <a:defRPr/>
            </a:pPr>
            <a:endParaRPr lang="en-US"/>
          </a:p>
        </p:txBody>
      </p:sp>
      <p:sp>
        <p:nvSpPr>
          <p:cNvPr id="51207" name="Rectangle 7"/>
          <p:cNvSpPr>
            <a:spLocks noGrp="1" noChangeArrowheads="1"/>
          </p:cNvSpPr>
          <p:nvPr>
            <p:ph type="sldNum" sz="quarter" idx="5"/>
          </p:nvPr>
        </p:nvSpPr>
        <p:spPr bwMode="auto">
          <a:xfrm>
            <a:off x="4142962" y="9119173"/>
            <a:ext cx="3170583" cy="480388"/>
          </a:xfrm>
          <a:prstGeom prst="rect">
            <a:avLst/>
          </a:prstGeom>
          <a:noFill/>
          <a:ln w="9525">
            <a:noFill/>
            <a:miter lim="800000"/>
            <a:headEnd/>
            <a:tailEnd/>
          </a:ln>
        </p:spPr>
        <p:txBody>
          <a:bodyPr vert="horz" wrap="square" lIns="96653" tIns="48327" rIns="96653" bIns="48327" numCol="1" anchor="b" anchorCtr="0" compatLnSpc="1">
            <a:prstTxWarp prst="textNoShape">
              <a:avLst/>
            </a:prstTxWarp>
          </a:bodyPr>
          <a:lstStyle>
            <a:lvl1pPr algn="r" defTabSz="482488">
              <a:defRPr sz="1200"/>
            </a:lvl1pPr>
          </a:lstStyle>
          <a:p>
            <a:pPr>
              <a:defRPr/>
            </a:pPr>
            <a:fld id="{405A17B2-82BE-4AA1-B0F7-219BC4D0F8C5}" type="slidenum">
              <a:rPr lang="en-US"/>
              <a:pPr>
                <a:defRPr/>
              </a:pPr>
              <a:t>‹#›</a:t>
            </a:fld>
            <a:endParaRPr lang="en-US"/>
          </a:p>
        </p:txBody>
      </p:sp>
    </p:spTree>
    <p:extLst>
      <p:ext uri="{BB962C8B-B14F-4D97-AF65-F5344CB8AC3E}">
        <p14:creationId xmlns:p14="http://schemas.microsoft.com/office/powerpoint/2010/main" val="1874948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0775"/>
            <a:ext cx="7772400" cy="1470025"/>
          </a:xfrm>
        </p:spPr>
        <p:txBody>
          <a:bodyPr>
            <a:normAutofit/>
          </a:bodyPr>
          <a:lstStyle>
            <a:lvl1pPr algn="l">
              <a:defRPr sz="3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209800"/>
            <a:ext cx="6400800" cy="1752600"/>
          </a:xfr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C0CDC30B-E7DA-4648-AE1B-EA950DF6E4BB}" type="datetime1">
              <a:rPr lang="en-US" smtClean="0"/>
              <a:t>4/16/2024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4BFFCBAE-C256-4574-9082-BD53F70587F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492B47-A482-43B9-B067-936568FEC1F2}" type="datetime1">
              <a:rPr lang="en-US" smtClean="0"/>
              <a:t>4/16/2024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5849051B-1DE1-4E0D-85D0-64F89A5A04B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BC6F47-89DF-407B-A7DF-C921D58583AA}" type="datetime1">
              <a:rPr lang="en-US" smtClean="0"/>
              <a:t>4/16/2024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048C810F-28C2-471E-B948-5D20E9D23AC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286000" y="6356350"/>
            <a:ext cx="2133600" cy="365125"/>
          </a:xfrm>
        </p:spPr>
        <p:txBody>
          <a:bodyPr/>
          <a:lstStyle>
            <a:lvl1pPr>
              <a:defRPr/>
            </a:lvl1pPr>
          </a:lstStyle>
          <a:p>
            <a:pPr>
              <a:defRPr/>
            </a:pPr>
            <a:fld id="{AD1815F3-8689-4981-BB04-9F5F7A73A579}" type="datetime1">
              <a:rPr lang="en-US" smtClean="0"/>
              <a:t>4/16/2024</a:t>
            </a:fld>
            <a:endParaRPr lang="en-US"/>
          </a:p>
        </p:txBody>
      </p:sp>
      <p:sp>
        <p:nvSpPr>
          <p:cNvPr id="5" name="Footer Placeholder 4"/>
          <p:cNvSpPr>
            <a:spLocks noGrp="1"/>
          </p:cNvSpPr>
          <p:nvPr>
            <p:ph type="ftr" sz="quarter" idx="11"/>
          </p:nvPr>
        </p:nvSpPr>
        <p:spPr>
          <a:xfrm>
            <a:off x="4572000" y="6356350"/>
            <a:ext cx="2895600" cy="365125"/>
          </a:xfrm>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a:xfrm>
            <a:off x="7620000" y="6356350"/>
            <a:ext cx="1066800" cy="365125"/>
          </a:xfrm>
        </p:spPr>
        <p:txBody>
          <a:bodyPr/>
          <a:lstStyle>
            <a:lvl1pPr>
              <a:defRPr/>
            </a:lvl1pPr>
          </a:lstStyle>
          <a:p>
            <a:pPr>
              <a:defRPr/>
            </a:pPr>
            <a:fld id="{DCDAB173-503D-4A6F-B638-4176B215B10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4BA2791-228B-4091-BD86-5A4F7B5FDA13}" type="datetime1">
              <a:rPr lang="en-US" smtClean="0"/>
              <a:t>4/16/2024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0DAB195E-C386-4CEC-A871-BD08EF7BE5C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4C9A0AA-0F65-4A8A-970C-8D26667A1D11}" type="datetime1">
              <a:rPr lang="en-US" smtClean="0"/>
              <a:t>4/16/2024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7" name="Slide Number Placeholder 5"/>
          <p:cNvSpPr>
            <a:spLocks noGrp="1"/>
          </p:cNvSpPr>
          <p:nvPr>
            <p:ph type="sldNum" sz="quarter" idx="12"/>
          </p:nvPr>
        </p:nvSpPr>
        <p:spPr/>
        <p:txBody>
          <a:bodyPr/>
          <a:lstStyle>
            <a:lvl1pPr>
              <a:defRPr/>
            </a:lvl1pPr>
          </a:lstStyle>
          <a:p>
            <a:pPr>
              <a:defRPr/>
            </a:pPr>
            <a:fld id="{45C07579-B4DD-4DC7-AD97-4A7EFD85B3B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09532FD-CF12-4045-BDB8-46802AC6368B}" type="datetime1">
              <a:rPr lang="en-US" smtClean="0"/>
              <a:t>4/16/2024</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9" name="Slide Number Placeholder 5"/>
          <p:cNvSpPr>
            <a:spLocks noGrp="1"/>
          </p:cNvSpPr>
          <p:nvPr>
            <p:ph type="sldNum" sz="quarter" idx="12"/>
          </p:nvPr>
        </p:nvSpPr>
        <p:spPr/>
        <p:txBody>
          <a:bodyPr/>
          <a:lstStyle>
            <a:lvl1pPr>
              <a:defRPr/>
            </a:lvl1pPr>
          </a:lstStyle>
          <a:p>
            <a:pPr>
              <a:defRPr/>
            </a:pPr>
            <a:fld id="{C9CF1831-9871-4C8A-93C9-41F8DCB2CFC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0774856-2CD0-443D-8024-9E17339572EF}" type="datetime1">
              <a:rPr lang="en-US" smtClean="0"/>
              <a:t>4/16/2024</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5" name="Slide Number Placeholder 5"/>
          <p:cNvSpPr>
            <a:spLocks noGrp="1"/>
          </p:cNvSpPr>
          <p:nvPr>
            <p:ph type="sldNum" sz="quarter" idx="12"/>
          </p:nvPr>
        </p:nvSpPr>
        <p:spPr/>
        <p:txBody>
          <a:bodyPr/>
          <a:lstStyle>
            <a:lvl1pPr>
              <a:defRPr/>
            </a:lvl1pPr>
          </a:lstStyle>
          <a:p>
            <a:pPr>
              <a:defRPr/>
            </a:pPr>
            <a:fld id="{05038B88-44FB-4A54-86A9-BB7F71B0D74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2F9B225-DA71-42D2-A697-C4B116CB8EEE}" type="datetime1">
              <a:rPr lang="en-US" smtClean="0"/>
              <a:t>4/16/2024</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4" name="Slide Number Placeholder 5"/>
          <p:cNvSpPr>
            <a:spLocks noGrp="1"/>
          </p:cNvSpPr>
          <p:nvPr>
            <p:ph type="sldNum" sz="quarter" idx="12"/>
          </p:nvPr>
        </p:nvSpPr>
        <p:spPr/>
        <p:txBody>
          <a:bodyPr/>
          <a:lstStyle>
            <a:lvl1pPr>
              <a:defRPr/>
            </a:lvl1pPr>
          </a:lstStyle>
          <a:p>
            <a:pPr>
              <a:defRPr/>
            </a:pPr>
            <a:fld id="{A9088710-5183-4DD0-A6F8-BF969B4D8A1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18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6D90D2B-D838-4822-A9F4-4BD07852D83A}" type="datetime1">
              <a:rPr lang="en-US" smtClean="0"/>
              <a:t>4/16/2024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7" name="Slide Number Placeholder 5"/>
          <p:cNvSpPr>
            <a:spLocks noGrp="1"/>
          </p:cNvSpPr>
          <p:nvPr>
            <p:ph type="sldNum" sz="quarter" idx="12"/>
          </p:nvPr>
        </p:nvSpPr>
        <p:spPr/>
        <p:txBody>
          <a:bodyPr/>
          <a:lstStyle>
            <a:lvl1pPr>
              <a:defRPr/>
            </a:lvl1pPr>
          </a:lstStyle>
          <a:p>
            <a:pPr>
              <a:defRPr/>
            </a:pPr>
            <a:fld id="{C47EE717-2EC6-4C1A-B03A-92D2FB9DEC9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60A032D-B285-488B-B62B-FB0DB4038603}" type="datetime1">
              <a:rPr lang="en-US" smtClean="0"/>
              <a:t>4/16/2024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7" name="Slide Number Placeholder 5"/>
          <p:cNvSpPr>
            <a:spLocks noGrp="1"/>
          </p:cNvSpPr>
          <p:nvPr>
            <p:ph type="sldNum" sz="quarter" idx="12"/>
          </p:nvPr>
        </p:nvSpPr>
        <p:spPr/>
        <p:txBody>
          <a:bodyPr/>
          <a:lstStyle>
            <a:lvl1pPr>
              <a:defRPr/>
            </a:lvl1pPr>
          </a:lstStyle>
          <a:p>
            <a:pPr>
              <a:defRPr/>
            </a:pPr>
            <a:fld id="{9E83233D-763A-4F7B-BCDD-479C90F70C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C065E98-0D64-4535-A278-1286868E3B70}" type="datetime1">
              <a:rPr lang="en-US" smtClean="0"/>
              <a:t>4/16/2024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US" smtClean="0"/>
              <a:t>© Joe Barich, 2024.</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BCDE062-DF63-4AD6-8EB4-E5472BC1525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dt="0"/>
  <p:txStyles>
    <p:titleStyle>
      <a:lvl1pPr algn="ctr" defTabSz="457200" rtl="0" eaLnBrk="0" fontAlgn="base" hangingPunct="0">
        <a:spcBef>
          <a:spcPct val="0"/>
        </a:spcBef>
        <a:spcAft>
          <a:spcPct val="0"/>
        </a:spcAft>
        <a:defRPr sz="4400" kern="1200">
          <a:solidFill>
            <a:schemeClr val="tx1"/>
          </a:solidFill>
          <a:latin typeface="Georgia"/>
          <a:ea typeface="+mj-ea"/>
          <a:cs typeface="Georgia"/>
        </a:defRPr>
      </a:lvl1pPr>
      <a:lvl2pPr algn="ctr" defTabSz="457200" rtl="0" eaLnBrk="0" fontAlgn="base" hangingPunct="0">
        <a:spcBef>
          <a:spcPct val="0"/>
        </a:spcBef>
        <a:spcAft>
          <a:spcPct val="0"/>
        </a:spcAft>
        <a:defRPr sz="4400">
          <a:solidFill>
            <a:schemeClr val="tx1"/>
          </a:solidFill>
          <a:latin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eorgia"/>
          <a:ea typeface="+mn-ea"/>
          <a:cs typeface="Georgi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eorgia"/>
          <a:ea typeface="+mn-ea"/>
          <a:cs typeface="Georgi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eorgia"/>
          <a:ea typeface="+mn-ea"/>
          <a:cs typeface="Georgi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uspto.gov/trademarks/notices/international.jsp"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tmep.uspto.gov/RDMS/detail/manual/TMEP/current/d1e2.xml#/manual/TMEP/current/TMEP-800d1e2927.x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304800" y="533400"/>
            <a:ext cx="7772400" cy="1470025"/>
          </a:xfrm>
        </p:spPr>
        <p:txBody>
          <a:bodyPr>
            <a:normAutofit/>
          </a:bodyPr>
          <a:lstStyle/>
          <a:p>
            <a:pPr eaLnBrk="1" hangingPunct="1"/>
            <a:r>
              <a:rPr lang="en-US" altLang="en-US" sz="3200" dirty="0" smtClean="0">
                <a:latin typeface="Georgia" pitchFamily="18" charset="0"/>
                <a:cs typeface="Georgia" pitchFamily="18" charset="0"/>
              </a:rPr>
              <a:t>Startups: Incorporation, Funding, Contracts, and Intellectual Property</a:t>
            </a:r>
          </a:p>
        </p:txBody>
      </p:sp>
      <p:sp>
        <p:nvSpPr>
          <p:cNvPr id="4099" name="Subtitle 2"/>
          <p:cNvSpPr>
            <a:spLocks noGrp="1"/>
          </p:cNvSpPr>
          <p:nvPr>
            <p:ph type="subTitle" idx="1"/>
          </p:nvPr>
        </p:nvSpPr>
        <p:spPr>
          <a:xfrm>
            <a:off x="284018" y="2020743"/>
            <a:ext cx="6400800" cy="1752600"/>
          </a:xfrm>
        </p:spPr>
        <p:txBody>
          <a:bodyPr/>
          <a:lstStyle/>
          <a:p>
            <a:pPr eaLnBrk="1" hangingPunct="1">
              <a:lnSpc>
                <a:spcPct val="80000"/>
              </a:lnSpc>
            </a:pPr>
            <a:r>
              <a:rPr lang="en-US" altLang="en-US" sz="3200" dirty="0" smtClean="0">
                <a:latin typeface="Georgia" pitchFamily="18" charset="0"/>
                <a:cs typeface="Georgia" pitchFamily="18" charset="0"/>
              </a:rPr>
              <a:t>Professor Barich</a:t>
            </a:r>
          </a:p>
          <a:p>
            <a:pPr eaLnBrk="1" hangingPunct="1">
              <a:lnSpc>
                <a:spcPct val="80000"/>
              </a:lnSpc>
            </a:pPr>
            <a:r>
              <a:rPr lang="en-US" altLang="en-US" sz="3200" dirty="0" smtClean="0">
                <a:latin typeface="Georgia" pitchFamily="18" charset="0"/>
                <a:cs typeface="Georgia" pitchFamily="18" charset="0"/>
              </a:rPr>
              <a:t>Class 13</a:t>
            </a:r>
          </a:p>
          <a:p>
            <a:pPr eaLnBrk="1" hangingPunct="1">
              <a:lnSpc>
                <a:spcPct val="80000"/>
              </a:lnSpc>
            </a:pPr>
            <a:endParaRPr lang="en-US" altLang="en-US" sz="3600" dirty="0" smtClean="0">
              <a:latin typeface="Georgia" pitchFamily="18" charset="0"/>
              <a:cs typeface="Georgia" pitchFamily="18" charset="0"/>
            </a:endParaRPr>
          </a:p>
        </p:txBody>
      </p:sp>
    </p:spTree>
    <p:extLst>
      <p:ext uri="{BB962C8B-B14F-4D97-AF65-F5344CB8AC3E}">
        <p14:creationId xmlns:p14="http://schemas.microsoft.com/office/powerpoint/2010/main" val="1771266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p:cNvSpPr>
            <a:spLocks noGrp="1"/>
          </p:cNvSpPr>
          <p:nvPr>
            <p:ph type="title" idx="4294967295"/>
          </p:nvPr>
        </p:nvSpPr>
        <p:spPr>
          <a:xfrm>
            <a:off x="431800" y="0"/>
            <a:ext cx="8229600" cy="1143000"/>
          </a:xfrm>
        </p:spPr>
        <p:txBody>
          <a:bodyPr/>
          <a:lstStyle/>
          <a:p>
            <a:pPr eaLnBrk="1" hangingPunct="1"/>
            <a:r>
              <a:rPr lang="en-US" smtClean="0">
                <a:latin typeface="Georgia" pitchFamily="18" charset="0"/>
              </a:rPr>
              <a:t>Can’t Register</a:t>
            </a:r>
          </a:p>
        </p:txBody>
      </p:sp>
      <p:sp>
        <p:nvSpPr>
          <p:cNvPr id="32772" name="Content Placeholder 2"/>
          <p:cNvSpPr>
            <a:spLocks noGrp="1"/>
          </p:cNvSpPr>
          <p:nvPr>
            <p:ph idx="4294967295"/>
          </p:nvPr>
        </p:nvSpPr>
        <p:spPr>
          <a:xfrm>
            <a:off x="535296" y="881086"/>
            <a:ext cx="8229600" cy="5355941"/>
          </a:xfrm>
        </p:spPr>
        <p:txBody>
          <a:bodyPr/>
          <a:lstStyle/>
          <a:p>
            <a:pPr>
              <a:lnSpc>
                <a:spcPct val="90000"/>
              </a:lnSpc>
            </a:pPr>
            <a:r>
              <a:rPr lang="en-US" sz="2800" dirty="0" smtClean="0">
                <a:latin typeface="Georgia" pitchFamily="18" charset="0"/>
              </a:rPr>
              <a:t>15 USC 1052</a:t>
            </a:r>
          </a:p>
          <a:p>
            <a:pPr lvl="1">
              <a:lnSpc>
                <a:spcPct val="90000"/>
              </a:lnSpc>
            </a:pPr>
            <a:r>
              <a:rPr lang="en-US" dirty="0" smtClean="0">
                <a:latin typeface="Georgia" pitchFamily="18" charset="0"/>
              </a:rPr>
              <a:t>Flag or insignia of US, state, city</a:t>
            </a:r>
          </a:p>
          <a:p>
            <a:pPr lvl="1">
              <a:lnSpc>
                <a:spcPct val="90000"/>
              </a:lnSpc>
            </a:pPr>
            <a:r>
              <a:rPr lang="en-US" dirty="0" smtClean="0">
                <a:latin typeface="Georgia" pitchFamily="18" charset="0"/>
              </a:rPr>
              <a:t>Name/identity of living person without their consent</a:t>
            </a:r>
          </a:p>
          <a:p>
            <a:pPr lvl="1">
              <a:lnSpc>
                <a:spcPct val="90000"/>
              </a:lnSpc>
            </a:pPr>
            <a:r>
              <a:rPr lang="en-US" dirty="0" smtClean="0">
                <a:latin typeface="Georgia" pitchFamily="18" charset="0"/>
              </a:rPr>
              <a:t>Non-distinctive marks or generic marks</a:t>
            </a:r>
          </a:p>
          <a:p>
            <a:pPr lvl="2">
              <a:lnSpc>
                <a:spcPct val="90000"/>
              </a:lnSpc>
            </a:pPr>
            <a:r>
              <a:rPr lang="en-US" dirty="0" smtClean="0">
                <a:latin typeface="Georgia" pitchFamily="18" charset="0"/>
              </a:rPr>
              <a:t>“Meat</a:t>
            </a:r>
            <a:r>
              <a:rPr lang="en-US" baseline="30000" dirty="0" smtClean="0">
                <a:latin typeface="Georgia" pitchFamily="18" charset="0"/>
              </a:rPr>
              <a:t>®</a:t>
            </a:r>
            <a:r>
              <a:rPr lang="en-US" dirty="0" smtClean="0">
                <a:latin typeface="Georgia" pitchFamily="18" charset="0"/>
              </a:rPr>
              <a:t>” for use with steak</a:t>
            </a:r>
          </a:p>
          <a:p>
            <a:pPr lvl="2">
              <a:lnSpc>
                <a:spcPct val="90000"/>
              </a:lnSpc>
            </a:pPr>
            <a:r>
              <a:rPr lang="en-US" dirty="0" smtClean="0">
                <a:latin typeface="Georgia" pitchFamily="18" charset="0"/>
              </a:rPr>
              <a:t>But!  Could </a:t>
            </a:r>
            <a:r>
              <a:rPr lang="en-US" dirty="0">
                <a:latin typeface="Georgia" pitchFamily="18" charset="0"/>
              </a:rPr>
              <a:t>register “Meat</a:t>
            </a:r>
            <a:r>
              <a:rPr lang="en-US" baseline="30000" dirty="0" smtClean="0">
                <a:latin typeface="Georgia" pitchFamily="18" charset="0"/>
              </a:rPr>
              <a:t>®</a:t>
            </a:r>
            <a:r>
              <a:rPr lang="en-US" dirty="0" smtClean="0">
                <a:latin typeface="Georgia" pitchFamily="18" charset="0"/>
              </a:rPr>
              <a:t>” for phones</a:t>
            </a:r>
          </a:p>
          <a:p>
            <a:pPr lvl="1">
              <a:lnSpc>
                <a:spcPct val="90000"/>
              </a:lnSpc>
            </a:pPr>
            <a:r>
              <a:rPr lang="en-US" dirty="0" smtClean="0">
                <a:latin typeface="Georgia" pitchFamily="18" charset="0"/>
              </a:rPr>
              <a:t>Mark causing confusion with another mark</a:t>
            </a:r>
          </a:p>
          <a:p>
            <a:pPr lvl="2">
              <a:lnSpc>
                <a:spcPct val="90000"/>
              </a:lnSpc>
            </a:pPr>
            <a:r>
              <a:rPr lang="en-US" dirty="0" smtClean="0">
                <a:latin typeface="Georgia" pitchFamily="18" charset="0"/>
              </a:rPr>
              <a:t>Most common rejection by Examiner</a:t>
            </a:r>
          </a:p>
          <a:p>
            <a:pPr lvl="2">
              <a:lnSpc>
                <a:spcPct val="90000"/>
              </a:lnSpc>
            </a:pPr>
            <a:r>
              <a:rPr lang="en-US" dirty="0" smtClean="0">
                <a:latin typeface="Georgia" pitchFamily="18" charset="0"/>
              </a:rPr>
              <a:t>May adjust mark or class of goods so as to eliminate confusion</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10</a:t>
            </a:fld>
            <a:endParaRPr lang="en-US"/>
          </a:p>
        </p:txBody>
      </p:sp>
    </p:spTree>
    <p:extLst>
      <p:ext uri="{BB962C8B-B14F-4D97-AF65-F5344CB8AC3E}">
        <p14:creationId xmlns:p14="http://schemas.microsoft.com/office/powerpoint/2010/main" val="4215192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p:cNvSpPr>
            <a:spLocks noGrp="1"/>
          </p:cNvSpPr>
          <p:nvPr>
            <p:ph type="title" idx="4294967295"/>
          </p:nvPr>
        </p:nvSpPr>
        <p:spPr>
          <a:xfrm>
            <a:off x="431800" y="0"/>
            <a:ext cx="8229600" cy="1143000"/>
          </a:xfrm>
        </p:spPr>
        <p:txBody>
          <a:bodyPr/>
          <a:lstStyle/>
          <a:p>
            <a:pPr eaLnBrk="1" hangingPunct="1"/>
            <a:r>
              <a:rPr lang="en-US" dirty="0" smtClean="0">
                <a:latin typeface="Georgia" pitchFamily="18" charset="0"/>
              </a:rPr>
              <a:t>The Slants Case</a:t>
            </a:r>
          </a:p>
        </p:txBody>
      </p:sp>
      <p:sp>
        <p:nvSpPr>
          <p:cNvPr id="32772" name="Content Placeholder 2"/>
          <p:cNvSpPr>
            <a:spLocks noGrp="1"/>
          </p:cNvSpPr>
          <p:nvPr>
            <p:ph idx="4294967295"/>
          </p:nvPr>
        </p:nvSpPr>
        <p:spPr>
          <a:xfrm>
            <a:off x="568346" y="870069"/>
            <a:ext cx="8229600" cy="5355941"/>
          </a:xfrm>
        </p:spPr>
        <p:txBody>
          <a:bodyPr/>
          <a:lstStyle/>
          <a:p>
            <a:pPr>
              <a:lnSpc>
                <a:spcPct val="90000"/>
              </a:lnSpc>
            </a:pPr>
            <a:r>
              <a:rPr lang="en-US" sz="2800" dirty="0" smtClean="0">
                <a:latin typeface="Georgia" pitchFamily="18" charset="0"/>
              </a:rPr>
              <a:t>Previously could not register</a:t>
            </a:r>
          </a:p>
          <a:p>
            <a:pPr lvl="1">
              <a:lnSpc>
                <a:spcPct val="90000"/>
              </a:lnSpc>
            </a:pPr>
            <a:r>
              <a:rPr lang="en-US" sz="2400" dirty="0" smtClean="0">
                <a:latin typeface="Georgia" pitchFamily="18" charset="0"/>
              </a:rPr>
              <a:t>Immoral</a:t>
            </a:r>
            <a:r>
              <a:rPr lang="en-US" sz="2400" dirty="0">
                <a:latin typeface="Georgia" pitchFamily="18" charset="0"/>
              </a:rPr>
              <a:t>, deceptive, </a:t>
            </a:r>
            <a:r>
              <a:rPr lang="en-US" sz="2400" dirty="0" smtClean="0">
                <a:latin typeface="Georgia" pitchFamily="18" charset="0"/>
              </a:rPr>
              <a:t>disparaging, scandalous matter </a:t>
            </a:r>
          </a:p>
          <a:p>
            <a:pPr>
              <a:lnSpc>
                <a:spcPct val="90000"/>
              </a:lnSpc>
            </a:pPr>
            <a:r>
              <a:rPr lang="en-US" sz="2800" dirty="0" smtClean="0">
                <a:latin typeface="Georgia" pitchFamily="18" charset="0"/>
              </a:rPr>
              <a:t>“The Slants” – Asian rock band, attempts to register name to “reclaim” the term</a:t>
            </a:r>
          </a:p>
          <a:p>
            <a:pPr lvl="1">
              <a:lnSpc>
                <a:spcPct val="90000"/>
              </a:lnSpc>
            </a:pPr>
            <a:r>
              <a:rPr lang="en-US" sz="2400" dirty="0" smtClean="0">
                <a:latin typeface="Georgia" pitchFamily="18" charset="0"/>
              </a:rPr>
              <a:t>Examiner denied, PTO Appeal denied</a:t>
            </a:r>
          </a:p>
          <a:p>
            <a:pPr lvl="1">
              <a:lnSpc>
                <a:spcPct val="90000"/>
              </a:lnSpc>
            </a:pPr>
            <a:r>
              <a:rPr lang="en-US" sz="2400" dirty="0" smtClean="0">
                <a:latin typeface="Georgia" pitchFamily="18" charset="0"/>
              </a:rPr>
              <a:t>Appeal to Fed Circuit – PTO decision found unconstitutional, violation of 1</a:t>
            </a:r>
            <a:r>
              <a:rPr lang="en-US" sz="2400" baseline="30000" dirty="0" smtClean="0">
                <a:latin typeface="Georgia" pitchFamily="18" charset="0"/>
              </a:rPr>
              <a:t>st</a:t>
            </a:r>
            <a:r>
              <a:rPr lang="en-US" sz="2400" dirty="0" smtClean="0">
                <a:latin typeface="Georgia" pitchFamily="18" charset="0"/>
              </a:rPr>
              <a:t> Amendment</a:t>
            </a:r>
          </a:p>
          <a:p>
            <a:pPr lvl="1">
              <a:lnSpc>
                <a:spcPct val="90000"/>
              </a:lnSpc>
            </a:pPr>
            <a:r>
              <a:rPr lang="en-US" sz="2400" i="1" dirty="0" smtClean="0">
                <a:latin typeface="Georgia" pitchFamily="18" charset="0"/>
              </a:rPr>
              <a:t>Cert</a:t>
            </a:r>
            <a:r>
              <a:rPr lang="en-US" sz="2400" dirty="0" smtClean="0">
                <a:latin typeface="Georgia" pitchFamily="18" charset="0"/>
              </a:rPr>
              <a:t> to Supreme Court – Decision in June 2017</a:t>
            </a:r>
          </a:p>
          <a:p>
            <a:pPr lvl="1">
              <a:lnSpc>
                <a:spcPct val="90000"/>
              </a:lnSpc>
            </a:pPr>
            <a:r>
              <a:rPr lang="en-US" sz="2400" dirty="0" smtClean="0">
                <a:latin typeface="Georgia" pitchFamily="18" charset="0"/>
              </a:rPr>
              <a:t>PTO informs examiners they can no longer reject on these grounds under </a:t>
            </a:r>
            <a:r>
              <a:rPr lang="en-US" sz="2400" dirty="0">
                <a:latin typeface="Georgia" pitchFamily="18" charset="0"/>
              </a:rPr>
              <a:t>the 1</a:t>
            </a:r>
            <a:r>
              <a:rPr lang="en-US" sz="2400" baseline="30000" dirty="0">
                <a:latin typeface="Georgia" pitchFamily="18" charset="0"/>
              </a:rPr>
              <a:t>st</a:t>
            </a:r>
            <a:r>
              <a:rPr lang="en-US" sz="2400" dirty="0">
                <a:latin typeface="Georgia" pitchFamily="18" charset="0"/>
              </a:rPr>
              <a:t> Amendment</a:t>
            </a:r>
            <a:endParaRPr lang="en-US" sz="2400" dirty="0" smtClean="0">
              <a:latin typeface="Georgia" pitchFamily="18" charset="0"/>
            </a:endParaRPr>
          </a:p>
          <a:p>
            <a:pPr>
              <a:lnSpc>
                <a:spcPct val="90000"/>
              </a:lnSpc>
            </a:pPr>
            <a:r>
              <a:rPr lang="en-US" sz="2800" dirty="0" smtClean="0">
                <a:latin typeface="Georgia" pitchFamily="18" charset="0"/>
              </a:rPr>
              <a:t>Additional Impact: Case against the Washington Redskins trademark is dropped</a:t>
            </a:r>
          </a:p>
          <a:p>
            <a:pPr marL="457200" lvl="1" indent="0">
              <a:lnSpc>
                <a:spcPct val="90000"/>
              </a:lnSpc>
              <a:buNone/>
            </a:pPr>
            <a:endParaRPr lang="en-US" dirty="0" smtClean="0">
              <a:latin typeface="Georgia" pitchFamily="18" charset="0"/>
            </a:endParaRPr>
          </a:p>
          <a:p>
            <a:pPr lvl="1">
              <a:lnSpc>
                <a:spcPct val="9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11</a:t>
            </a:fld>
            <a:endParaRPr lang="en-US"/>
          </a:p>
        </p:txBody>
      </p:sp>
    </p:spTree>
    <p:extLst>
      <p:ext uri="{BB962C8B-B14F-4D97-AF65-F5344CB8AC3E}">
        <p14:creationId xmlns:p14="http://schemas.microsoft.com/office/powerpoint/2010/main" val="14578421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idx="4294967295"/>
          </p:nvPr>
        </p:nvSpPr>
        <p:spPr>
          <a:xfrm>
            <a:off x="444500" y="255588"/>
            <a:ext cx="8229600" cy="1143000"/>
          </a:xfrm>
        </p:spPr>
        <p:txBody>
          <a:bodyPr/>
          <a:lstStyle/>
          <a:p>
            <a:pPr eaLnBrk="1" hangingPunct="1"/>
            <a:r>
              <a:rPr lang="en-US" smtClean="0">
                <a:latin typeface="Georgia" pitchFamily="18" charset="0"/>
              </a:rPr>
              <a:t>Supplemental Register</a:t>
            </a:r>
          </a:p>
        </p:txBody>
      </p:sp>
      <p:sp>
        <p:nvSpPr>
          <p:cNvPr id="34820" name="Content Placeholder 2"/>
          <p:cNvSpPr>
            <a:spLocks noGrp="1"/>
          </p:cNvSpPr>
          <p:nvPr>
            <p:ph idx="4294967295"/>
          </p:nvPr>
        </p:nvSpPr>
        <p:spPr>
          <a:xfrm>
            <a:off x="563870" y="1164324"/>
            <a:ext cx="8229600" cy="4540250"/>
          </a:xfrm>
        </p:spPr>
        <p:txBody>
          <a:bodyPr/>
          <a:lstStyle/>
          <a:p>
            <a:pPr>
              <a:spcBef>
                <a:spcPts val="600"/>
              </a:spcBef>
            </a:pPr>
            <a:r>
              <a:rPr lang="en-US" sz="2800" dirty="0">
                <a:latin typeface="Georgia" pitchFamily="18" charset="0"/>
              </a:rPr>
              <a:t>Non-distinctive marks can be placed on the Supplemental </a:t>
            </a:r>
            <a:r>
              <a:rPr lang="en-US" sz="2800" dirty="0" smtClean="0">
                <a:latin typeface="Georgia" pitchFamily="18" charset="0"/>
              </a:rPr>
              <a:t>Register</a:t>
            </a:r>
          </a:p>
          <a:p>
            <a:pPr>
              <a:spcBef>
                <a:spcPts val="600"/>
              </a:spcBef>
            </a:pPr>
            <a:r>
              <a:rPr lang="en-US" sz="2800" dirty="0">
                <a:latin typeface="Georgia" pitchFamily="18" charset="0"/>
              </a:rPr>
              <a:t>Non-distinctive marks may include:</a:t>
            </a:r>
          </a:p>
          <a:p>
            <a:pPr lvl="1">
              <a:spcBef>
                <a:spcPts val="600"/>
              </a:spcBef>
            </a:pPr>
            <a:r>
              <a:rPr lang="en-US" sz="2400" dirty="0">
                <a:latin typeface="Georgia" pitchFamily="18" charset="0"/>
              </a:rPr>
              <a:t>Geographic </a:t>
            </a:r>
            <a:r>
              <a:rPr lang="en-US" sz="2400" dirty="0" smtClean="0">
                <a:latin typeface="Georgia" pitchFamily="18" charset="0"/>
              </a:rPr>
              <a:t>description, Surname </a:t>
            </a:r>
            <a:endParaRPr lang="en-US" sz="2400" dirty="0">
              <a:latin typeface="Georgia" pitchFamily="18" charset="0"/>
            </a:endParaRPr>
          </a:p>
          <a:p>
            <a:pPr>
              <a:spcBef>
                <a:spcPts val="600"/>
              </a:spcBef>
            </a:pPr>
            <a:r>
              <a:rPr lang="en-US" sz="2400" dirty="0" smtClean="0">
                <a:latin typeface="Georgia" pitchFamily="18" charset="0"/>
              </a:rPr>
              <a:t>Good -  Can still use ®; can still sue in </a:t>
            </a:r>
            <a:r>
              <a:rPr lang="en-US" sz="2400" smtClean="0">
                <a:latin typeface="Georgia" pitchFamily="18" charset="0"/>
              </a:rPr>
              <a:t>federal court; </a:t>
            </a:r>
            <a:r>
              <a:rPr lang="en-US" sz="2400" dirty="0" smtClean="0">
                <a:latin typeface="Georgia" pitchFamily="18" charset="0"/>
              </a:rPr>
              <a:t>can be cited by PTO to reject later–filed TM application</a:t>
            </a:r>
          </a:p>
          <a:p>
            <a:pPr>
              <a:spcBef>
                <a:spcPts val="600"/>
              </a:spcBef>
            </a:pPr>
            <a:r>
              <a:rPr lang="en-US" sz="2400" dirty="0" smtClean="0">
                <a:latin typeface="Georgia" pitchFamily="18" charset="0"/>
              </a:rPr>
              <a:t>Bad – No presumption of ownership/existence/validity of mark, must prove it in court – like common law TM</a:t>
            </a:r>
          </a:p>
          <a:p>
            <a:pPr lvl="1">
              <a:spcBef>
                <a:spcPts val="600"/>
              </a:spcBef>
            </a:pPr>
            <a:r>
              <a:rPr lang="en-US" sz="2400" dirty="0" smtClean="0">
                <a:latin typeface="Georgia" pitchFamily="18" charset="0"/>
              </a:rPr>
              <a:t>Can’t use to seize goods at customs</a:t>
            </a:r>
            <a:endParaRPr lang="en-US" sz="2400" dirty="0">
              <a:latin typeface="Georgia" pitchFamily="18" charset="0"/>
            </a:endParaRPr>
          </a:p>
          <a:p>
            <a:pPr>
              <a:spcBef>
                <a:spcPts val="600"/>
              </a:spcBef>
            </a:pPr>
            <a:r>
              <a:rPr lang="en-US" sz="2400" dirty="0" smtClean="0">
                <a:latin typeface="Georgia" pitchFamily="18" charset="0"/>
              </a:rPr>
              <a:t>But! Non-distinctive marks can be added to the Principal register after 5 years of use in commerce</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12</a:t>
            </a:fld>
            <a:endParaRPr lang="en-US"/>
          </a:p>
        </p:txBody>
      </p:sp>
    </p:spTree>
    <p:extLst>
      <p:ext uri="{BB962C8B-B14F-4D97-AF65-F5344CB8AC3E}">
        <p14:creationId xmlns:p14="http://schemas.microsoft.com/office/powerpoint/2010/main" val="3777239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tle 1"/>
          <p:cNvSpPr>
            <a:spLocks noGrp="1"/>
          </p:cNvSpPr>
          <p:nvPr>
            <p:ph type="title" idx="4294967295"/>
          </p:nvPr>
        </p:nvSpPr>
        <p:spPr>
          <a:xfrm>
            <a:off x="444500" y="255588"/>
            <a:ext cx="8229600" cy="808937"/>
          </a:xfrm>
        </p:spPr>
        <p:txBody>
          <a:bodyPr/>
          <a:lstStyle/>
          <a:p>
            <a:pPr eaLnBrk="1" hangingPunct="1"/>
            <a:r>
              <a:rPr lang="en-US" dirty="0" smtClean="0">
                <a:latin typeface="Georgia" pitchFamily="18" charset="0"/>
              </a:rPr>
              <a:t>Mark Your Goods</a:t>
            </a:r>
          </a:p>
        </p:txBody>
      </p:sp>
      <p:sp>
        <p:nvSpPr>
          <p:cNvPr id="36868" name="Content Placeholder 2"/>
          <p:cNvSpPr>
            <a:spLocks noGrp="1"/>
          </p:cNvSpPr>
          <p:nvPr>
            <p:ph idx="4294967295"/>
          </p:nvPr>
        </p:nvSpPr>
        <p:spPr>
          <a:xfrm>
            <a:off x="522288" y="913972"/>
            <a:ext cx="8229600" cy="5343609"/>
          </a:xfrm>
        </p:spPr>
        <p:txBody>
          <a:bodyPr/>
          <a:lstStyle/>
          <a:p>
            <a:pPr>
              <a:lnSpc>
                <a:spcPct val="90000"/>
              </a:lnSpc>
            </a:pPr>
            <a:r>
              <a:rPr lang="en-US" sz="2400" dirty="0" smtClean="0">
                <a:latin typeface="Georgia" pitchFamily="18" charset="0"/>
              </a:rPr>
              <a:t>Must mark your product or give actual notice</a:t>
            </a:r>
          </a:p>
          <a:p>
            <a:pPr>
              <a:lnSpc>
                <a:spcPct val="90000"/>
              </a:lnSpc>
            </a:pPr>
            <a:r>
              <a:rPr lang="en-US" sz="2400" dirty="0" smtClean="0">
                <a:latin typeface="Georgia" pitchFamily="18" charset="0"/>
              </a:rPr>
              <a:t>15 USC 1111</a:t>
            </a:r>
          </a:p>
          <a:p>
            <a:pPr lvl="1">
              <a:lnSpc>
                <a:spcPct val="90000"/>
              </a:lnSpc>
            </a:pPr>
            <a:r>
              <a:rPr lang="en-US" sz="2000" dirty="0" smtClean="0">
                <a:latin typeface="Georgia" pitchFamily="18" charset="0"/>
              </a:rPr>
              <a:t>[I]n any suit for infringement under this chapter by such a registrant failing to give such notice of registration, no profits and no damages shall be recovered under the provisions of this chapter unless the defendant had actual notice of the registration. </a:t>
            </a:r>
          </a:p>
          <a:p>
            <a:pPr>
              <a:lnSpc>
                <a:spcPct val="90000"/>
              </a:lnSpc>
            </a:pPr>
            <a:r>
              <a:rPr lang="en-US" sz="2400" dirty="0" smtClean="0">
                <a:latin typeface="Georgia" pitchFamily="18" charset="0"/>
              </a:rPr>
              <a:t>In short, unless you mark your product, no damages are accruing until you actually inform them of your mark</a:t>
            </a:r>
          </a:p>
          <a:p>
            <a:pPr lvl="1">
              <a:lnSpc>
                <a:spcPct val="90000"/>
              </a:lnSpc>
            </a:pPr>
            <a:r>
              <a:rPr lang="en-US" sz="2400" dirty="0" smtClean="0">
                <a:latin typeface="Georgia" pitchFamily="18" charset="0"/>
              </a:rPr>
              <a:t>Contrast with common law mark – can get damages in some cases even if not marked</a:t>
            </a:r>
          </a:p>
          <a:p>
            <a:pPr lvl="1">
              <a:lnSpc>
                <a:spcPct val="90000"/>
              </a:lnSpc>
            </a:pPr>
            <a:r>
              <a:rPr lang="en-US" sz="2400" dirty="0" smtClean="0">
                <a:latin typeface="Georgia" pitchFamily="18" charset="0"/>
              </a:rPr>
              <a:t>Note: Just because mark is federally registered does not mean you are or are not entitled to common law rights</a:t>
            </a:r>
          </a:p>
          <a:p>
            <a:pPr lvl="1">
              <a:lnSpc>
                <a:spcPct val="90000"/>
              </a:lnSpc>
            </a:pPr>
            <a:r>
              <a:rPr lang="en-US" sz="2400" dirty="0" smtClean="0">
                <a:latin typeface="Georgia" pitchFamily="18" charset="0"/>
              </a:rPr>
              <a:t>Common law TM rights may still be enforceable</a:t>
            </a:r>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13</a:t>
            </a:fld>
            <a:endParaRPr lang="en-US"/>
          </a:p>
        </p:txBody>
      </p:sp>
      <p:sp>
        <p:nvSpPr>
          <p:cNvPr id="5" name="Footer Placeholder 4"/>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1474165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idx="4294967295"/>
          </p:nvPr>
        </p:nvSpPr>
        <p:spPr>
          <a:xfrm>
            <a:off x="444500" y="255588"/>
            <a:ext cx="8229600" cy="1143000"/>
          </a:xfrm>
        </p:spPr>
        <p:txBody>
          <a:bodyPr/>
          <a:lstStyle/>
          <a:p>
            <a:pPr eaLnBrk="1" hangingPunct="1"/>
            <a:r>
              <a:rPr lang="en-US" smtClean="0">
                <a:latin typeface="Georgia" pitchFamily="18" charset="0"/>
              </a:rPr>
              <a:t>Statutory Damages</a:t>
            </a:r>
          </a:p>
        </p:txBody>
      </p:sp>
      <p:sp>
        <p:nvSpPr>
          <p:cNvPr id="38916" name="Content Placeholder 2"/>
          <p:cNvSpPr>
            <a:spLocks noGrp="1"/>
          </p:cNvSpPr>
          <p:nvPr>
            <p:ph idx="4294967295"/>
          </p:nvPr>
        </p:nvSpPr>
        <p:spPr>
          <a:xfrm>
            <a:off x="441325" y="1244600"/>
            <a:ext cx="8229600" cy="4540250"/>
          </a:xfrm>
        </p:spPr>
        <p:txBody>
          <a:bodyPr/>
          <a:lstStyle/>
          <a:p>
            <a:r>
              <a:rPr lang="en-US" sz="2800" dirty="0" smtClean="0">
                <a:latin typeface="Georgia" pitchFamily="18" charset="0"/>
              </a:rPr>
              <a:t>15 USC (c) 1117 - Statutory damages for use of counterfeit marks</a:t>
            </a:r>
          </a:p>
          <a:p>
            <a:r>
              <a:rPr lang="en-US" sz="2400" dirty="0" smtClean="0">
                <a:latin typeface="Georgia" pitchFamily="18" charset="0"/>
              </a:rPr>
              <a:t>(1) not less than $1,000 or more than $200,000 per counterfeit mark per type of goods or services sold, offered for sale, or distributed, </a:t>
            </a:r>
          </a:p>
          <a:p>
            <a:r>
              <a:rPr lang="en-US" sz="2400" dirty="0" smtClean="0">
                <a:latin typeface="Georgia" pitchFamily="18" charset="0"/>
              </a:rPr>
              <a:t>(2) if the court finds that the use of the counterfeit mark was willful, not more than $2,000,000 per counterfeit mark per type of goods or services sold, offered for sale, or distributed</a:t>
            </a:r>
            <a:r>
              <a:rPr lang="en-US" dirty="0" smtClean="0">
                <a:latin typeface="Georgia" pitchFamily="18" charset="0"/>
              </a:rPr>
              <a:t> </a:t>
            </a:r>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14</a:t>
            </a:fld>
            <a:endParaRPr lang="en-US"/>
          </a:p>
        </p:txBody>
      </p:sp>
      <p:sp>
        <p:nvSpPr>
          <p:cNvPr id="5" name="Footer Placeholder 4"/>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30716726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idx="4294967295"/>
          </p:nvPr>
        </p:nvSpPr>
        <p:spPr>
          <a:xfrm>
            <a:off x="444500" y="255588"/>
            <a:ext cx="8229600" cy="849881"/>
          </a:xfrm>
        </p:spPr>
        <p:txBody>
          <a:bodyPr/>
          <a:lstStyle/>
          <a:p>
            <a:pPr eaLnBrk="1" hangingPunct="1"/>
            <a:r>
              <a:rPr lang="en-US" dirty="0" smtClean="0">
                <a:latin typeface="Georgia" pitchFamily="18" charset="0"/>
              </a:rPr>
              <a:t>Limitations on TM Rights</a:t>
            </a:r>
          </a:p>
        </p:txBody>
      </p:sp>
      <p:sp>
        <p:nvSpPr>
          <p:cNvPr id="40964" name="Content Placeholder 2"/>
          <p:cNvSpPr>
            <a:spLocks noGrp="1"/>
          </p:cNvSpPr>
          <p:nvPr>
            <p:ph idx="4294967295"/>
          </p:nvPr>
        </p:nvSpPr>
        <p:spPr>
          <a:xfrm>
            <a:off x="441325" y="1012587"/>
            <a:ext cx="8229600" cy="5197143"/>
          </a:xfrm>
        </p:spPr>
        <p:txBody>
          <a:bodyPr/>
          <a:lstStyle/>
          <a:p>
            <a:r>
              <a:rPr lang="en-US" sz="2800" dirty="0" smtClean="0">
                <a:latin typeface="Georgia" pitchFamily="18" charset="0"/>
              </a:rPr>
              <a:t>Fair Use - “Nominative” uses that refer to the actual product or its source</a:t>
            </a:r>
          </a:p>
          <a:p>
            <a:pPr lvl="1"/>
            <a:r>
              <a:rPr lang="en-US" sz="2400" dirty="0" smtClean="0">
                <a:latin typeface="Georgia" pitchFamily="18" charset="0"/>
              </a:rPr>
              <a:t>Includes product criticism and analysis </a:t>
            </a:r>
          </a:p>
          <a:p>
            <a:pPr lvl="2"/>
            <a:r>
              <a:rPr lang="en-US" sz="2000" dirty="0" smtClean="0">
                <a:latin typeface="Georgia" pitchFamily="18" charset="0"/>
              </a:rPr>
              <a:t>Ex: Article - “Apple’s iPhone® has several useful features …”</a:t>
            </a:r>
          </a:p>
          <a:p>
            <a:pPr lvl="1"/>
            <a:r>
              <a:rPr lang="en-US" sz="2400" dirty="0" smtClean="0">
                <a:latin typeface="Georgia" pitchFamily="18" charset="0"/>
              </a:rPr>
              <a:t>No consumer confusion as to source</a:t>
            </a:r>
          </a:p>
          <a:p>
            <a:r>
              <a:rPr lang="en-US" sz="2800" dirty="0" smtClean="0">
                <a:latin typeface="Georgia" pitchFamily="18" charset="0"/>
              </a:rPr>
              <a:t>Mark becomes generic description for entire class of goods or products</a:t>
            </a:r>
          </a:p>
          <a:p>
            <a:pPr lvl="1"/>
            <a:r>
              <a:rPr lang="en-US" sz="2400" dirty="0">
                <a:latin typeface="Georgia" pitchFamily="18" charset="0"/>
              </a:rPr>
              <a:t>L</a:t>
            </a:r>
            <a:r>
              <a:rPr lang="en-US" sz="2400" dirty="0" smtClean="0">
                <a:latin typeface="Georgia" pitchFamily="18" charset="0"/>
              </a:rPr>
              <a:t>ose exclusive rights and others can use mark</a:t>
            </a:r>
          </a:p>
          <a:p>
            <a:pPr lvl="1"/>
            <a:r>
              <a:rPr lang="en-US" sz="2400" dirty="0" smtClean="0">
                <a:latin typeface="Georgia" pitchFamily="18" charset="0"/>
              </a:rPr>
              <a:t>Fight it! - “Kleenex-brand facial tissues”</a:t>
            </a:r>
          </a:p>
          <a:p>
            <a:pPr lvl="2"/>
            <a:r>
              <a:rPr lang="en-US" sz="2000" dirty="0" smtClean="0">
                <a:latin typeface="Georgia" pitchFamily="18" charset="0"/>
              </a:rPr>
              <a:t>“Xerox photocopy”</a:t>
            </a:r>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15</a:t>
            </a:fld>
            <a:endParaRPr lang="en-US"/>
          </a:p>
        </p:txBody>
      </p:sp>
      <p:sp>
        <p:nvSpPr>
          <p:cNvPr id="5" name="Footer Placeholder 4"/>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14380946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1"/>
          <p:cNvSpPr>
            <a:spLocks noGrp="1"/>
          </p:cNvSpPr>
          <p:nvPr>
            <p:ph type="title" idx="4294967295"/>
          </p:nvPr>
        </p:nvSpPr>
        <p:spPr>
          <a:xfrm>
            <a:off x="444500" y="255588"/>
            <a:ext cx="8229600" cy="1143000"/>
          </a:xfrm>
        </p:spPr>
        <p:txBody>
          <a:bodyPr/>
          <a:lstStyle/>
          <a:p>
            <a:pPr eaLnBrk="1" hangingPunct="1"/>
            <a:r>
              <a:rPr lang="en-US" smtClean="0">
                <a:latin typeface="Georgia" pitchFamily="18" charset="0"/>
              </a:rPr>
              <a:t>Other TM Aspects</a:t>
            </a:r>
          </a:p>
        </p:txBody>
      </p:sp>
      <p:sp>
        <p:nvSpPr>
          <p:cNvPr id="43012" name="Content Placeholder 2"/>
          <p:cNvSpPr>
            <a:spLocks noGrp="1"/>
          </p:cNvSpPr>
          <p:nvPr>
            <p:ph idx="4294967295"/>
          </p:nvPr>
        </p:nvSpPr>
        <p:spPr>
          <a:xfrm>
            <a:off x="441325" y="1244600"/>
            <a:ext cx="8229600" cy="4540250"/>
          </a:xfrm>
        </p:spPr>
        <p:txBody>
          <a:bodyPr/>
          <a:lstStyle/>
          <a:p>
            <a:r>
              <a:rPr lang="en-US" sz="2800" dirty="0" smtClean="0">
                <a:latin typeface="Georgia" pitchFamily="18" charset="0"/>
              </a:rPr>
              <a:t>Abandonment</a:t>
            </a:r>
          </a:p>
          <a:p>
            <a:pPr lvl="1"/>
            <a:r>
              <a:rPr lang="en-US" sz="2400" dirty="0" smtClean="0">
                <a:latin typeface="Georgia" pitchFamily="18" charset="0"/>
              </a:rPr>
              <a:t>TM rights cease if not used for 5 consecutive years</a:t>
            </a:r>
          </a:p>
          <a:p>
            <a:r>
              <a:rPr lang="en-US" sz="2800" dirty="0" smtClean="0">
                <a:latin typeface="Georgia" pitchFamily="18" charset="0"/>
              </a:rPr>
              <a:t>“Intent-To-Use” Application</a:t>
            </a:r>
          </a:p>
          <a:p>
            <a:pPr lvl="1"/>
            <a:r>
              <a:rPr lang="en-US" sz="2400" dirty="0" smtClean="0">
                <a:latin typeface="Georgia" pitchFamily="18" charset="0"/>
              </a:rPr>
              <a:t>Can file a TM application before you begin use of TM, must later establish use</a:t>
            </a:r>
          </a:p>
          <a:p>
            <a:r>
              <a:rPr lang="en-US" dirty="0" smtClean="0">
                <a:latin typeface="Georgia" pitchFamily="18" charset="0"/>
              </a:rPr>
              <a:t>Can search TMs at PTO </a:t>
            </a:r>
          </a:p>
          <a:p>
            <a:pPr lvl="1"/>
            <a:r>
              <a:rPr lang="en-US" dirty="0">
                <a:latin typeface="Georgia" pitchFamily="18" charset="0"/>
              </a:rPr>
              <a:t>Trademark Search</a:t>
            </a:r>
          </a:p>
          <a:p>
            <a:pPr lvl="1"/>
            <a:r>
              <a:rPr lang="en-US" u="sng" dirty="0">
                <a:latin typeface="Georgia" pitchFamily="18" charset="0"/>
              </a:rPr>
              <a:t>tmsearch.uspto.gov/search/search-information</a:t>
            </a:r>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16</a:t>
            </a:fld>
            <a:endParaRPr lang="en-US"/>
          </a:p>
        </p:txBody>
      </p:sp>
      <p:sp>
        <p:nvSpPr>
          <p:cNvPr id="5" name="Footer Placeholder 4"/>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38734899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1"/>
          <p:cNvSpPr>
            <a:spLocks noGrp="1"/>
          </p:cNvSpPr>
          <p:nvPr>
            <p:ph type="title" idx="4294967295"/>
          </p:nvPr>
        </p:nvSpPr>
        <p:spPr>
          <a:xfrm>
            <a:off x="444500" y="255588"/>
            <a:ext cx="8229600" cy="691863"/>
          </a:xfrm>
        </p:spPr>
        <p:txBody>
          <a:bodyPr/>
          <a:lstStyle/>
          <a:p>
            <a:pPr eaLnBrk="1" hangingPunct="1"/>
            <a:r>
              <a:rPr lang="en-US" sz="4000" dirty="0" smtClean="0">
                <a:latin typeface="Georgia" pitchFamily="18" charset="0"/>
              </a:rPr>
              <a:t>Trademarks For Startups</a:t>
            </a:r>
          </a:p>
        </p:txBody>
      </p:sp>
      <p:sp>
        <p:nvSpPr>
          <p:cNvPr id="43012" name="Content Placeholder 2"/>
          <p:cNvSpPr>
            <a:spLocks noGrp="1"/>
          </p:cNvSpPr>
          <p:nvPr>
            <p:ph idx="4294967295"/>
          </p:nvPr>
        </p:nvSpPr>
        <p:spPr>
          <a:xfrm>
            <a:off x="441325" y="903383"/>
            <a:ext cx="8229600" cy="5662670"/>
          </a:xfrm>
        </p:spPr>
        <p:txBody>
          <a:bodyPr/>
          <a:lstStyle/>
          <a:p>
            <a:pPr>
              <a:spcBef>
                <a:spcPts val="0"/>
              </a:spcBef>
            </a:pPr>
            <a:r>
              <a:rPr lang="en-US" sz="2400" dirty="0" smtClean="0">
                <a:latin typeface="Georgia" pitchFamily="18" charset="0"/>
              </a:rPr>
              <a:t>Review USPTO records before determining your company name and other marks</a:t>
            </a:r>
          </a:p>
          <a:p>
            <a:pPr lvl="1">
              <a:spcBef>
                <a:spcPts val="0"/>
              </a:spcBef>
            </a:pPr>
            <a:r>
              <a:rPr lang="en-US" sz="2000" dirty="0" smtClean="0">
                <a:latin typeface="Georgia" pitchFamily="18" charset="0"/>
              </a:rPr>
              <a:t>Good time to consult with attorney</a:t>
            </a:r>
          </a:p>
          <a:p>
            <a:pPr lvl="1">
              <a:spcBef>
                <a:spcPts val="0"/>
              </a:spcBef>
            </a:pPr>
            <a:r>
              <a:rPr lang="en-US" sz="2000" dirty="0" smtClean="0">
                <a:latin typeface="Georgia" pitchFamily="18" charset="0"/>
              </a:rPr>
              <a:t>Remember to consider consumer confusion</a:t>
            </a:r>
          </a:p>
          <a:p>
            <a:pPr>
              <a:spcBef>
                <a:spcPts val="0"/>
              </a:spcBef>
            </a:pPr>
            <a:r>
              <a:rPr lang="en-US" sz="2400" dirty="0" smtClean="0">
                <a:latin typeface="Georgia" pitchFamily="18" charset="0"/>
              </a:rPr>
              <a:t>File Intent-To-Use Applications</a:t>
            </a:r>
          </a:p>
          <a:p>
            <a:pPr lvl="1">
              <a:spcBef>
                <a:spcPts val="0"/>
              </a:spcBef>
            </a:pPr>
            <a:r>
              <a:rPr lang="en-US" sz="2000" dirty="0" smtClean="0">
                <a:latin typeface="Georgia" pitchFamily="18" charset="0"/>
              </a:rPr>
              <a:t>Find out whether you will be rejected before you spend big money on advertising </a:t>
            </a:r>
          </a:p>
          <a:p>
            <a:pPr lvl="1">
              <a:spcBef>
                <a:spcPts val="0"/>
              </a:spcBef>
            </a:pPr>
            <a:r>
              <a:rPr lang="en-US" sz="2000" dirty="0" smtClean="0">
                <a:latin typeface="Georgia" pitchFamily="18" charset="0"/>
              </a:rPr>
              <a:t>Don’t rely on common law marks</a:t>
            </a:r>
          </a:p>
          <a:p>
            <a:pPr lvl="1">
              <a:spcBef>
                <a:spcPts val="0"/>
              </a:spcBef>
            </a:pPr>
            <a:r>
              <a:rPr lang="en-US" sz="2000" dirty="0" smtClean="0">
                <a:latin typeface="Georgia" pitchFamily="18" charset="0"/>
              </a:rPr>
              <a:t>Reserve any marks or phrases that you want consumers to know that point to your company</a:t>
            </a:r>
          </a:p>
          <a:p>
            <a:pPr lvl="1">
              <a:spcBef>
                <a:spcPts val="0"/>
              </a:spcBef>
            </a:pPr>
            <a:r>
              <a:rPr lang="en-US" sz="2000" dirty="0" smtClean="0">
                <a:latin typeface="Georgia" pitchFamily="18" charset="0"/>
              </a:rPr>
              <a:t>Be sure to register in all classes that you want rights</a:t>
            </a:r>
          </a:p>
          <a:p>
            <a:pPr>
              <a:spcBef>
                <a:spcPts val="0"/>
              </a:spcBef>
            </a:pPr>
            <a:r>
              <a:rPr lang="en-US" sz="2400" dirty="0" smtClean="0">
                <a:latin typeface="Georgia" pitchFamily="18" charset="0"/>
              </a:rPr>
              <a:t>Must police the use of your mark</a:t>
            </a:r>
          </a:p>
          <a:p>
            <a:pPr lvl="1">
              <a:spcBef>
                <a:spcPts val="0"/>
              </a:spcBef>
            </a:pPr>
            <a:r>
              <a:rPr lang="en-US" sz="2000" dirty="0" smtClean="0">
                <a:latin typeface="Georgia" pitchFamily="18" charset="0"/>
              </a:rPr>
              <a:t>May be favorable to look for compromise rather than iron fist enforcement</a:t>
            </a:r>
          </a:p>
          <a:p>
            <a:pPr>
              <a:spcBef>
                <a:spcPts val="0"/>
              </a:spcBef>
            </a:pPr>
            <a:r>
              <a:rPr lang="en-US" sz="2400" dirty="0" smtClean="0">
                <a:latin typeface="Georgia" pitchFamily="18" charset="0"/>
              </a:rPr>
              <a:t>Be cautious if you receive a notice letter</a:t>
            </a:r>
          </a:p>
          <a:p>
            <a:pPr lvl="1">
              <a:spcBef>
                <a:spcPts val="0"/>
              </a:spcBef>
            </a:pPr>
            <a:r>
              <a:rPr lang="en-US" sz="2000" dirty="0" smtClean="0">
                <a:latin typeface="Georgia" pitchFamily="18" charset="0"/>
              </a:rPr>
              <a:t>Not everyone who claims TM rights actually has them</a:t>
            </a:r>
          </a:p>
          <a:p>
            <a:pPr lvl="1">
              <a:spcBef>
                <a:spcPts val="0"/>
              </a:spcBef>
            </a:pPr>
            <a:r>
              <a:rPr lang="en-US" sz="2000" dirty="0" smtClean="0">
                <a:latin typeface="Georgia" pitchFamily="18" charset="0"/>
              </a:rPr>
              <a:t>Consult with an attorney</a:t>
            </a:r>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17</a:t>
            </a:fld>
            <a:endParaRPr lang="en-US"/>
          </a:p>
        </p:txBody>
      </p:sp>
      <p:sp>
        <p:nvSpPr>
          <p:cNvPr id="5" name="Footer Placeholder 4"/>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789374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idx="4294967295"/>
          </p:nvPr>
        </p:nvSpPr>
        <p:spPr>
          <a:xfrm>
            <a:off x="444500" y="0"/>
            <a:ext cx="8229600" cy="1143000"/>
          </a:xfrm>
        </p:spPr>
        <p:txBody>
          <a:bodyPr/>
          <a:lstStyle/>
          <a:p>
            <a:pPr eaLnBrk="1" hangingPunct="1"/>
            <a:r>
              <a:rPr lang="en-US" sz="4000" dirty="0" smtClean="0">
                <a:latin typeface="Georgia" pitchFamily="18" charset="0"/>
              </a:rPr>
              <a:t>Initial Trademark Selection - 1</a:t>
            </a:r>
          </a:p>
        </p:txBody>
      </p:sp>
      <p:sp>
        <p:nvSpPr>
          <p:cNvPr id="30724" name="Content Placeholder 2"/>
          <p:cNvSpPr>
            <a:spLocks noGrp="1"/>
          </p:cNvSpPr>
          <p:nvPr>
            <p:ph idx="4294967295"/>
          </p:nvPr>
        </p:nvSpPr>
        <p:spPr>
          <a:xfrm>
            <a:off x="549275" y="990599"/>
            <a:ext cx="8229600" cy="5575454"/>
          </a:xfrm>
        </p:spPr>
        <p:txBody>
          <a:bodyPr/>
          <a:lstStyle/>
          <a:p>
            <a:r>
              <a:rPr lang="en-US" sz="2800" dirty="0" smtClean="0">
                <a:latin typeface="Georgia" pitchFamily="18" charset="0"/>
              </a:rPr>
              <a:t>Recall the two main Examiner rejections</a:t>
            </a:r>
          </a:p>
          <a:p>
            <a:pPr lvl="1"/>
            <a:r>
              <a:rPr lang="en-US" sz="2400" dirty="0" smtClean="0">
                <a:latin typeface="Georgia" pitchFamily="18" charset="0"/>
              </a:rPr>
              <a:t>Consumer Confusion</a:t>
            </a:r>
          </a:p>
          <a:p>
            <a:pPr lvl="1"/>
            <a:r>
              <a:rPr lang="en-US" sz="2400" dirty="0" smtClean="0">
                <a:latin typeface="Georgia" pitchFamily="18" charset="0"/>
              </a:rPr>
              <a:t>Merely Descriptive</a:t>
            </a:r>
          </a:p>
          <a:p>
            <a:r>
              <a:rPr lang="en-US" sz="2800" dirty="0" smtClean="0">
                <a:latin typeface="Georgia" pitchFamily="18" charset="0"/>
              </a:rPr>
              <a:t>Both rejections are class-dependent</a:t>
            </a:r>
          </a:p>
          <a:p>
            <a:pPr lvl="1"/>
            <a:r>
              <a:rPr lang="en-US" dirty="0" smtClean="0">
                <a:latin typeface="Georgia" pitchFamily="18" charset="0"/>
              </a:rPr>
              <a:t>Conflict – you likely want to register your mark in several classes, but increasing the number of classes includes the odds that the Examiner may raise consumer confusion or descriptiveness.</a:t>
            </a:r>
          </a:p>
          <a:p>
            <a:pPr lvl="2"/>
            <a:r>
              <a:rPr lang="en-US" dirty="0" smtClean="0">
                <a:latin typeface="Georgia" pitchFamily="18" charset="0"/>
              </a:rPr>
              <a:t>Multiple classes also raise costs ~$300/class in PTO fees plus attorneys fees</a:t>
            </a:r>
          </a:p>
          <a:p>
            <a:pPr lvl="1">
              <a:lnSpc>
                <a:spcPct val="80000"/>
              </a:lnSpc>
            </a:pPr>
            <a:endParaRPr lang="en-US" sz="2400" dirty="0" smtClean="0">
              <a:latin typeface="Georgia" pitchFamily="18" charset="0"/>
            </a:endParaRPr>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18</a:t>
            </a:fld>
            <a:endParaRPr lang="en-US"/>
          </a:p>
        </p:txBody>
      </p:sp>
      <p:sp>
        <p:nvSpPr>
          <p:cNvPr id="5" name="Footer Placeholder 4"/>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21291665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idx="4294967295"/>
          </p:nvPr>
        </p:nvSpPr>
        <p:spPr>
          <a:xfrm>
            <a:off x="444500" y="0"/>
            <a:ext cx="8229600" cy="1143000"/>
          </a:xfrm>
        </p:spPr>
        <p:txBody>
          <a:bodyPr/>
          <a:lstStyle/>
          <a:p>
            <a:pPr eaLnBrk="1" hangingPunct="1"/>
            <a:r>
              <a:rPr lang="en-US" sz="4000" dirty="0" smtClean="0">
                <a:latin typeface="Georgia" pitchFamily="18" charset="0"/>
              </a:rPr>
              <a:t>Initial Trademark Selection - 2</a:t>
            </a:r>
          </a:p>
        </p:txBody>
      </p:sp>
      <p:sp>
        <p:nvSpPr>
          <p:cNvPr id="30724" name="Content Placeholder 2"/>
          <p:cNvSpPr>
            <a:spLocks noGrp="1"/>
          </p:cNvSpPr>
          <p:nvPr>
            <p:ph idx="4294967295"/>
          </p:nvPr>
        </p:nvSpPr>
        <p:spPr>
          <a:xfrm>
            <a:off x="549275" y="990599"/>
            <a:ext cx="8229600" cy="5575454"/>
          </a:xfrm>
        </p:spPr>
        <p:txBody>
          <a:bodyPr/>
          <a:lstStyle/>
          <a:p>
            <a:pPr>
              <a:spcBef>
                <a:spcPts val="0"/>
              </a:spcBef>
            </a:pPr>
            <a:r>
              <a:rPr lang="en-US" sz="2800" dirty="0" smtClean="0">
                <a:latin typeface="Georgia" pitchFamily="18" charset="0"/>
              </a:rPr>
              <a:t>You can register:</a:t>
            </a:r>
          </a:p>
          <a:p>
            <a:pPr lvl="1">
              <a:spcBef>
                <a:spcPts val="0"/>
              </a:spcBef>
            </a:pPr>
            <a:r>
              <a:rPr lang="en-US" sz="2000" dirty="0">
                <a:latin typeface="Georgia" pitchFamily="18" charset="0"/>
              </a:rPr>
              <a:t>T</a:t>
            </a:r>
            <a:r>
              <a:rPr lang="en-US" sz="2000" dirty="0" smtClean="0">
                <a:latin typeface="Georgia" pitchFamily="18" charset="0"/>
              </a:rPr>
              <a:t>ext and/or </a:t>
            </a:r>
          </a:p>
          <a:p>
            <a:pPr lvl="1">
              <a:spcBef>
                <a:spcPts val="0"/>
              </a:spcBef>
            </a:pPr>
            <a:r>
              <a:rPr lang="en-US" sz="2000" dirty="0" smtClean="0">
                <a:latin typeface="Georgia" pitchFamily="18" charset="0"/>
              </a:rPr>
              <a:t>Graphical/stylized/logo/special form marks</a:t>
            </a:r>
          </a:p>
          <a:p>
            <a:pPr lvl="2">
              <a:spcBef>
                <a:spcPts val="0"/>
              </a:spcBef>
            </a:pPr>
            <a:r>
              <a:rPr lang="en-US" sz="2000" dirty="0" smtClean="0">
                <a:latin typeface="Georgia" pitchFamily="18" charset="0"/>
              </a:rPr>
              <a:t>Black and white (covers all colors)</a:t>
            </a:r>
          </a:p>
          <a:p>
            <a:pPr lvl="2">
              <a:spcBef>
                <a:spcPts val="0"/>
              </a:spcBef>
            </a:pPr>
            <a:r>
              <a:rPr lang="en-US" sz="2000" dirty="0" smtClean="0">
                <a:latin typeface="Georgia" pitchFamily="18" charset="0"/>
              </a:rPr>
              <a:t>Particular colors</a:t>
            </a:r>
            <a:endParaRPr lang="en-US" sz="1600" dirty="0" smtClean="0">
              <a:latin typeface="Georgia" pitchFamily="18" charset="0"/>
            </a:endParaRPr>
          </a:p>
          <a:p>
            <a:pPr>
              <a:spcBef>
                <a:spcPts val="0"/>
              </a:spcBef>
            </a:pPr>
            <a:r>
              <a:rPr lang="en-US" sz="2400" dirty="0" smtClean="0">
                <a:latin typeface="Georgia" pitchFamily="18" charset="0"/>
              </a:rPr>
              <a:t>Text marks may be broader because they may cover any usage/appearance of the text</a:t>
            </a:r>
          </a:p>
          <a:p>
            <a:pPr lvl="1">
              <a:spcBef>
                <a:spcPts val="0"/>
              </a:spcBef>
            </a:pPr>
            <a:r>
              <a:rPr lang="en-US" sz="2000" dirty="0" smtClean="0">
                <a:latin typeface="Georgia" pitchFamily="18" charset="0"/>
              </a:rPr>
              <a:t>Conversely, it may be more difficult to argue against a consumer confusion rejection or descriptiveness rejection of a prior mark</a:t>
            </a:r>
          </a:p>
          <a:p>
            <a:pPr>
              <a:spcBef>
                <a:spcPts val="0"/>
              </a:spcBef>
            </a:pPr>
            <a:r>
              <a:rPr lang="en-US" sz="2400" dirty="0" smtClean="0">
                <a:latin typeface="Georgia" pitchFamily="18" charset="0"/>
              </a:rPr>
              <a:t>Logo marks can be useful if your mark has a distinct graphical element</a:t>
            </a:r>
          </a:p>
          <a:p>
            <a:pPr lvl="1">
              <a:spcBef>
                <a:spcPts val="0"/>
              </a:spcBef>
            </a:pPr>
            <a:r>
              <a:rPr lang="en-US" sz="2000" dirty="0" smtClean="0">
                <a:latin typeface="Georgia" pitchFamily="18" charset="0"/>
              </a:rPr>
              <a:t>Example: Competitor uses slightly different words, but in your special font and with a similar graphic, they may still infringe</a:t>
            </a:r>
          </a:p>
          <a:p>
            <a:pPr lvl="1">
              <a:spcBef>
                <a:spcPts val="0"/>
              </a:spcBef>
            </a:pPr>
            <a:r>
              <a:rPr lang="en-US" sz="2000" dirty="0" smtClean="0">
                <a:latin typeface="Georgia" pitchFamily="18" charset="0"/>
              </a:rPr>
              <a:t>Use of color in mark also lessens scope of mark, but may be useful to capture a specific color scheme </a:t>
            </a:r>
          </a:p>
          <a:p>
            <a:pPr lvl="1">
              <a:lnSpc>
                <a:spcPct val="80000"/>
              </a:lnSpc>
              <a:spcBef>
                <a:spcPts val="0"/>
              </a:spcBef>
            </a:pPr>
            <a:endParaRPr lang="en-US" sz="2400" dirty="0" smtClean="0">
              <a:latin typeface="Georgia" pitchFamily="18" charset="0"/>
            </a:endParaRPr>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19</a:t>
            </a:fld>
            <a:endParaRPr lang="en-US"/>
          </a:p>
        </p:txBody>
      </p:sp>
      <p:sp>
        <p:nvSpPr>
          <p:cNvPr id="5" name="Footer Placeholder 4"/>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3540691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idx="4294967295"/>
          </p:nvPr>
        </p:nvSpPr>
        <p:spPr>
          <a:xfrm>
            <a:off x="444500" y="207963"/>
            <a:ext cx="8229600" cy="1143000"/>
          </a:xfrm>
        </p:spPr>
        <p:txBody>
          <a:bodyPr/>
          <a:lstStyle/>
          <a:p>
            <a:pPr eaLnBrk="1" hangingPunct="1"/>
            <a:r>
              <a:rPr lang="en-US">
                <a:latin typeface="Georgia" pitchFamily="18" charset="0"/>
              </a:rPr>
              <a:t>Reminders</a:t>
            </a:r>
            <a:endParaRPr lang="en-US" dirty="0" smtClean="0">
              <a:latin typeface="Georgia" pitchFamily="18" charset="0"/>
            </a:endParaRPr>
          </a:p>
        </p:txBody>
      </p:sp>
      <p:sp>
        <p:nvSpPr>
          <p:cNvPr id="16388" name="Content Placeholder 2"/>
          <p:cNvSpPr>
            <a:spLocks noGrp="1"/>
          </p:cNvSpPr>
          <p:nvPr>
            <p:ph idx="4294967295"/>
          </p:nvPr>
        </p:nvSpPr>
        <p:spPr>
          <a:xfrm>
            <a:off x="457200" y="1023582"/>
            <a:ext cx="8229600" cy="5112813"/>
          </a:xfrm>
        </p:spPr>
        <p:txBody>
          <a:bodyPr/>
          <a:lstStyle/>
          <a:p>
            <a:pPr eaLnBrk="1" hangingPunct="1">
              <a:lnSpc>
                <a:spcPct val="90000"/>
              </a:lnSpc>
            </a:pPr>
            <a:r>
              <a:rPr lang="en-US" sz="2400" dirty="0">
                <a:latin typeface="Georgia" pitchFamily="18" charset="0"/>
              </a:rPr>
              <a:t>T</a:t>
            </a:r>
            <a:r>
              <a:rPr lang="en-US" sz="2000" dirty="0">
                <a:latin typeface="Georgia" pitchFamily="18" charset="0"/>
              </a:rPr>
              <a:t>oday </a:t>
            </a:r>
            <a:endParaRPr lang="en-US" sz="2000" dirty="0" smtClean="0">
              <a:latin typeface="Georgia" pitchFamily="18" charset="0"/>
            </a:endParaRPr>
          </a:p>
          <a:p>
            <a:pPr lvl="1" eaLnBrk="1" hangingPunct="1">
              <a:lnSpc>
                <a:spcPct val="90000"/>
              </a:lnSpc>
            </a:pPr>
            <a:r>
              <a:rPr lang="en-US" sz="2000" dirty="0" smtClean="0">
                <a:latin typeface="Georgia" pitchFamily="18" charset="0"/>
              </a:rPr>
              <a:t>Class </a:t>
            </a:r>
            <a:r>
              <a:rPr lang="en-US" sz="2000" dirty="0">
                <a:latin typeface="Georgia" pitchFamily="18" charset="0"/>
              </a:rPr>
              <a:t>13 </a:t>
            </a:r>
          </a:p>
          <a:p>
            <a:pPr lvl="1" eaLnBrk="1" hangingPunct="1">
              <a:lnSpc>
                <a:spcPct val="90000"/>
              </a:lnSpc>
            </a:pPr>
            <a:r>
              <a:rPr lang="en-US" sz="2000" dirty="0" smtClean="0">
                <a:latin typeface="Georgia" pitchFamily="18" charset="0"/>
              </a:rPr>
              <a:t>Quiz </a:t>
            </a:r>
            <a:r>
              <a:rPr lang="en-US" sz="2000" dirty="0">
                <a:latin typeface="Georgia" pitchFamily="18" charset="0"/>
              </a:rPr>
              <a:t>#5</a:t>
            </a:r>
          </a:p>
          <a:p>
            <a:pPr lvl="1" eaLnBrk="1" hangingPunct="1">
              <a:lnSpc>
                <a:spcPct val="90000"/>
              </a:lnSpc>
            </a:pPr>
            <a:r>
              <a:rPr lang="en-US" sz="2000" dirty="0">
                <a:latin typeface="Georgia" pitchFamily="18" charset="0"/>
              </a:rPr>
              <a:t>Review Quiz #4 if time permits – if not, review during Class 14</a:t>
            </a:r>
          </a:p>
          <a:p>
            <a:pPr eaLnBrk="1" hangingPunct="1">
              <a:spcBef>
                <a:spcPts val="0"/>
              </a:spcBef>
            </a:pPr>
            <a:r>
              <a:rPr lang="en-US" sz="2400" dirty="0" smtClean="0">
                <a:latin typeface="Georgia" pitchFamily="18" charset="0"/>
              </a:rPr>
              <a:t>Intellectual </a:t>
            </a:r>
            <a:r>
              <a:rPr lang="en-US" sz="2400" dirty="0">
                <a:latin typeface="Georgia" pitchFamily="18" charset="0"/>
              </a:rPr>
              <a:t>Property Project </a:t>
            </a:r>
            <a:r>
              <a:rPr lang="en-US" sz="2400" dirty="0" smtClean="0">
                <a:latin typeface="Georgia" pitchFamily="18" charset="0"/>
              </a:rPr>
              <a:t>Presentations</a:t>
            </a:r>
          </a:p>
          <a:p>
            <a:pPr lvl="1" eaLnBrk="1" hangingPunct="1">
              <a:spcBef>
                <a:spcPts val="0"/>
              </a:spcBef>
            </a:pPr>
            <a:r>
              <a:rPr lang="en-US" sz="2000" dirty="0" smtClean="0">
                <a:latin typeface="Georgia" pitchFamily="18" charset="0"/>
              </a:rPr>
              <a:t>Person ABC selections due TODAY by 5pm -10%/day if late</a:t>
            </a:r>
            <a:endParaRPr lang="en-US" sz="2000" dirty="0">
              <a:latin typeface="Georgia" pitchFamily="18" charset="0"/>
            </a:endParaRPr>
          </a:p>
          <a:p>
            <a:pPr lvl="1" eaLnBrk="1" hangingPunct="1">
              <a:spcBef>
                <a:spcPts val="0"/>
              </a:spcBef>
            </a:pPr>
            <a:r>
              <a:rPr lang="en-US" sz="2000" dirty="0">
                <a:latin typeface="Georgia" pitchFamily="18" charset="0"/>
              </a:rPr>
              <a:t>Thursday, </a:t>
            </a:r>
            <a:r>
              <a:rPr lang="en-US" sz="2000" dirty="0" smtClean="0">
                <a:latin typeface="Georgia" pitchFamily="18" charset="0"/>
              </a:rPr>
              <a:t>April 25</a:t>
            </a:r>
            <a:r>
              <a:rPr lang="en-US" sz="2000" baseline="30000" dirty="0" smtClean="0">
                <a:latin typeface="Georgia" pitchFamily="18" charset="0"/>
              </a:rPr>
              <a:t>th</a:t>
            </a:r>
            <a:r>
              <a:rPr lang="en-US" sz="2000" dirty="0" smtClean="0">
                <a:latin typeface="Georgia" pitchFamily="18" charset="0"/>
              </a:rPr>
              <a:t> at 7pm at 106B1 </a:t>
            </a:r>
            <a:r>
              <a:rPr lang="en-US" sz="2000" dirty="0">
                <a:latin typeface="Georgia" pitchFamily="18" charset="0"/>
              </a:rPr>
              <a:t>Engineering Hall</a:t>
            </a:r>
          </a:p>
          <a:p>
            <a:pPr lvl="1" eaLnBrk="1" hangingPunct="1">
              <a:spcBef>
                <a:spcPts val="0"/>
              </a:spcBef>
            </a:pPr>
            <a:r>
              <a:rPr lang="en-US" sz="2000" dirty="0">
                <a:latin typeface="Georgia" pitchFamily="18" charset="0"/>
              </a:rPr>
              <a:t>Email your presentation to me </a:t>
            </a:r>
            <a:r>
              <a:rPr lang="en-US" sz="2000" dirty="0" smtClean="0">
                <a:latin typeface="Georgia" pitchFamily="18" charset="0"/>
              </a:rPr>
              <a:t>that day after 5pm</a:t>
            </a:r>
          </a:p>
          <a:p>
            <a:pPr eaLnBrk="1" hangingPunct="1">
              <a:spcBef>
                <a:spcPts val="0"/>
              </a:spcBef>
            </a:pPr>
            <a:r>
              <a:rPr lang="en-US" sz="2400" dirty="0" smtClean="0">
                <a:latin typeface="Georgia" pitchFamily="18" charset="0"/>
              </a:rPr>
              <a:t>Class 14 – Last Class!</a:t>
            </a:r>
            <a:endParaRPr lang="en-US" sz="2400" dirty="0">
              <a:latin typeface="Georgia" pitchFamily="18" charset="0"/>
            </a:endParaRPr>
          </a:p>
          <a:p>
            <a:pPr lvl="1" eaLnBrk="1" hangingPunct="1">
              <a:spcBef>
                <a:spcPts val="0"/>
              </a:spcBef>
            </a:pPr>
            <a:r>
              <a:rPr lang="en-US" sz="2000" dirty="0" smtClean="0">
                <a:latin typeface="Georgia" pitchFamily="18" charset="0"/>
              </a:rPr>
              <a:t>Review Quiz </a:t>
            </a:r>
            <a:r>
              <a:rPr lang="en-US" sz="2000" dirty="0">
                <a:latin typeface="Georgia" pitchFamily="18" charset="0"/>
              </a:rPr>
              <a:t>5 (and Quiz #4 if needed)</a:t>
            </a:r>
            <a:endParaRPr lang="en-US" sz="2000" dirty="0" smtClean="0">
              <a:latin typeface="Georgia" pitchFamily="18" charset="0"/>
            </a:endParaRPr>
          </a:p>
          <a:p>
            <a:pPr lvl="1" eaLnBrk="1" hangingPunct="1">
              <a:spcBef>
                <a:spcPts val="0"/>
              </a:spcBef>
            </a:pPr>
            <a:r>
              <a:rPr lang="en-US" sz="2000" dirty="0" smtClean="0">
                <a:latin typeface="Georgia" pitchFamily="18" charset="0"/>
              </a:rPr>
              <a:t>Practical Startup Suggestions</a:t>
            </a:r>
          </a:p>
          <a:p>
            <a:pPr lvl="1" eaLnBrk="1" hangingPunct="1">
              <a:spcBef>
                <a:spcPts val="0"/>
              </a:spcBef>
            </a:pPr>
            <a:r>
              <a:rPr lang="en-US" sz="2000" dirty="0" smtClean="0">
                <a:latin typeface="Georgia" pitchFamily="18" charset="0"/>
              </a:rPr>
              <a:t>Questions before Exam</a:t>
            </a:r>
          </a:p>
          <a:p>
            <a:pPr eaLnBrk="1" hangingPunct="1">
              <a:spcBef>
                <a:spcPts val="0"/>
              </a:spcBef>
            </a:pPr>
            <a:r>
              <a:rPr lang="en-US" sz="2400" dirty="0" smtClean="0">
                <a:latin typeface="Georgia" pitchFamily="18" charset="0"/>
              </a:rPr>
              <a:t>Exam </a:t>
            </a:r>
            <a:r>
              <a:rPr lang="en-US" sz="2400" dirty="0">
                <a:latin typeface="Georgia" pitchFamily="18" charset="0"/>
              </a:rPr>
              <a:t>#3 </a:t>
            </a:r>
            <a:r>
              <a:rPr lang="en-US" sz="2400" dirty="0" smtClean="0">
                <a:latin typeface="Georgia" pitchFamily="18" charset="0"/>
              </a:rPr>
              <a:t> </a:t>
            </a:r>
          </a:p>
          <a:p>
            <a:pPr lvl="1" eaLnBrk="1" hangingPunct="1">
              <a:lnSpc>
                <a:spcPct val="80000"/>
              </a:lnSpc>
            </a:pPr>
            <a:r>
              <a:rPr lang="en-US" sz="2000" dirty="0" smtClean="0">
                <a:latin typeface="Georgia" pitchFamily="18" charset="0"/>
              </a:rPr>
              <a:t>Friday, May 3</a:t>
            </a:r>
            <a:r>
              <a:rPr lang="en-US" sz="2000" baseline="30000" dirty="0" smtClean="0">
                <a:latin typeface="Georgia" pitchFamily="18" charset="0"/>
              </a:rPr>
              <a:t>rd</a:t>
            </a:r>
            <a:r>
              <a:rPr lang="en-US" sz="2000" dirty="0" smtClean="0">
                <a:latin typeface="Georgia" pitchFamily="18" charset="0"/>
              </a:rPr>
              <a:t> at 1pm </a:t>
            </a:r>
            <a:r>
              <a:rPr lang="en-US" sz="2000" dirty="0">
                <a:latin typeface="Georgia" pitchFamily="18" charset="0"/>
              </a:rPr>
              <a:t>via Zoom and Canvas </a:t>
            </a:r>
            <a:endParaRPr lang="en-US" sz="2000" dirty="0" smtClean="0">
              <a:latin typeface="Georgia" pitchFamily="18" charset="0"/>
            </a:endParaRPr>
          </a:p>
          <a:p>
            <a:pPr lvl="2" eaLnBrk="1" hangingPunct="1">
              <a:lnSpc>
                <a:spcPct val="80000"/>
              </a:lnSpc>
            </a:pPr>
            <a:r>
              <a:rPr lang="en-US" sz="1600" dirty="0" smtClean="0">
                <a:latin typeface="Georgia" pitchFamily="18" charset="0"/>
              </a:rPr>
              <a:t>Conflict May 2</a:t>
            </a:r>
            <a:r>
              <a:rPr lang="en-US" sz="1600" baseline="30000" dirty="0" smtClean="0">
                <a:latin typeface="Georgia" pitchFamily="18" charset="0"/>
              </a:rPr>
              <a:t>nd</a:t>
            </a:r>
            <a:r>
              <a:rPr lang="en-US" sz="1600" dirty="0" smtClean="0">
                <a:latin typeface="Georgia" pitchFamily="18" charset="0"/>
              </a:rPr>
              <a:t> – must notify my by 4/26</a:t>
            </a:r>
            <a:endParaRPr lang="en-US" sz="1600" dirty="0">
              <a:latin typeface="Georgia" pitchFamily="18" charset="0"/>
            </a:endParaRPr>
          </a:p>
          <a:p>
            <a:pPr lvl="1" eaLnBrk="1" hangingPunct="1">
              <a:lnSpc>
                <a:spcPct val="90000"/>
              </a:lnSpc>
            </a:pPr>
            <a:r>
              <a:rPr lang="en-US" sz="2000" dirty="0" smtClean="0">
                <a:latin typeface="Georgia" pitchFamily="18" charset="0"/>
              </a:rPr>
              <a:t>Fall 2024 – SE400 – Engineering Law- Thurs 4pm-6:20pm </a:t>
            </a:r>
            <a:endParaRPr lang="en-US" sz="2000" dirty="0">
              <a:latin typeface="Georgia" pitchFamily="18" charset="0"/>
            </a:endParaRPr>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2</a:t>
            </a:fld>
            <a:endParaRPr lang="en-US"/>
          </a:p>
        </p:txBody>
      </p:sp>
      <p:sp>
        <p:nvSpPr>
          <p:cNvPr id="5" name="Footer Placeholder 4"/>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699735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idx="4294967295"/>
          </p:nvPr>
        </p:nvSpPr>
        <p:spPr>
          <a:xfrm>
            <a:off x="444500" y="0"/>
            <a:ext cx="8229600" cy="1143000"/>
          </a:xfrm>
        </p:spPr>
        <p:txBody>
          <a:bodyPr/>
          <a:lstStyle/>
          <a:p>
            <a:pPr eaLnBrk="1" hangingPunct="1"/>
            <a:r>
              <a:rPr lang="en-US" sz="4000" dirty="0" smtClean="0">
                <a:latin typeface="Georgia" pitchFamily="18" charset="0"/>
              </a:rPr>
              <a:t>Class Selection - 1</a:t>
            </a:r>
          </a:p>
        </p:txBody>
      </p:sp>
      <p:sp>
        <p:nvSpPr>
          <p:cNvPr id="30724" name="Content Placeholder 2"/>
          <p:cNvSpPr>
            <a:spLocks noGrp="1"/>
          </p:cNvSpPr>
          <p:nvPr>
            <p:ph idx="4294967295"/>
          </p:nvPr>
        </p:nvSpPr>
        <p:spPr>
          <a:xfrm>
            <a:off x="549275" y="990599"/>
            <a:ext cx="8229600" cy="5575454"/>
          </a:xfrm>
        </p:spPr>
        <p:txBody>
          <a:bodyPr/>
          <a:lstStyle/>
          <a:p>
            <a:r>
              <a:rPr lang="en-US" dirty="0" smtClean="0">
                <a:latin typeface="Georgia" pitchFamily="18" charset="0"/>
              </a:rPr>
              <a:t>Determine classes of interest</a:t>
            </a:r>
          </a:p>
          <a:p>
            <a:pPr lvl="1"/>
            <a:r>
              <a:rPr lang="en-US" sz="2000" dirty="0" smtClean="0">
                <a:latin typeface="Georgia" pitchFamily="18" charset="0"/>
                <a:hlinkClick r:id="rId3"/>
              </a:rPr>
              <a:t>http</a:t>
            </a:r>
            <a:r>
              <a:rPr lang="en-US" sz="2000" dirty="0">
                <a:latin typeface="Georgia" pitchFamily="18" charset="0"/>
                <a:hlinkClick r:id="rId3"/>
              </a:rPr>
              <a:t>://</a:t>
            </a:r>
            <a:r>
              <a:rPr lang="en-US" sz="2000" dirty="0" smtClean="0">
                <a:latin typeface="Georgia" pitchFamily="18" charset="0"/>
                <a:hlinkClick r:id="rId3"/>
              </a:rPr>
              <a:t>www.uspto.gov/trademarks/notices/international.jsp</a:t>
            </a:r>
            <a:endParaRPr lang="en-US" sz="2000" dirty="0" smtClean="0">
              <a:latin typeface="Georgia" pitchFamily="18" charset="0"/>
            </a:endParaRPr>
          </a:p>
          <a:p>
            <a:r>
              <a:rPr lang="en-US" sz="2800" dirty="0" smtClean="0">
                <a:latin typeface="Georgia" pitchFamily="18" charset="0"/>
              </a:rPr>
              <a:t>Classes of frequent interest to tech startups:</a:t>
            </a:r>
          </a:p>
          <a:p>
            <a:pPr lvl="1"/>
            <a:r>
              <a:rPr lang="en-US" sz="2400" dirty="0" smtClean="0">
                <a:latin typeface="Georgia" pitchFamily="18" charset="0"/>
              </a:rPr>
              <a:t>Class 9 – Software Sales</a:t>
            </a:r>
            <a:endParaRPr lang="en-US" sz="2000" dirty="0" smtClean="0">
              <a:latin typeface="Georgia" pitchFamily="18" charset="0"/>
            </a:endParaRPr>
          </a:p>
          <a:p>
            <a:pPr lvl="1"/>
            <a:r>
              <a:rPr lang="en-US" sz="2400" dirty="0" smtClean="0">
                <a:latin typeface="Georgia" pitchFamily="18" charset="0"/>
              </a:rPr>
              <a:t>Class 35 - Advertising/Business Management</a:t>
            </a:r>
          </a:p>
          <a:p>
            <a:pPr lvl="1"/>
            <a:r>
              <a:rPr lang="en-US" sz="2400" dirty="0" smtClean="0">
                <a:latin typeface="Georgia" pitchFamily="18" charset="0"/>
              </a:rPr>
              <a:t>Class 42 – Computer/Internet Services</a:t>
            </a:r>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20</a:t>
            </a:fld>
            <a:endParaRPr lang="en-US"/>
          </a:p>
        </p:txBody>
      </p:sp>
      <p:sp>
        <p:nvSpPr>
          <p:cNvPr id="5" name="Footer Placeholder 4"/>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29059415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idx="4294967295"/>
          </p:nvPr>
        </p:nvSpPr>
        <p:spPr>
          <a:xfrm>
            <a:off x="444500" y="0"/>
            <a:ext cx="8229600" cy="1143000"/>
          </a:xfrm>
        </p:spPr>
        <p:txBody>
          <a:bodyPr/>
          <a:lstStyle/>
          <a:p>
            <a:pPr eaLnBrk="1" hangingPunct="1"/>
            <a:r>
              <a:rPr lang="en-US" sz="4000" dirty="0" smtClean="0">
                <a:latin typeface="Georgia" pitchFamily="18" charset="0"/>
              </a:rPr>
              <a:t>Class Selection - 2 </a:t>
            </a:r>
          </a:p>
        </p:txBody>
      </p:sp>
      <p:sp>
        <p:nvSpPr>
          <p:cNvPr id="30724" name="Content Placeholder 2"/>
          <p:cNvSpPr>
            <a:spLocks noGrp="1"/>
          </p:cNvSpPr>
          <p:nvPr>
            <p:ph idx="4294967295"/>
          </p:nvPr>
        </p:nvSpPr>
        <p:spPr>
          <a:xfrm>
            <a:off x="549275" y="990599"/>
            <a:ext cx="8229600" cy="5575454"/>
          </a:xfrm>
        </p:spPr>
        <p:txBody>
          <a:bodyPr/>
          <a:lstStyle/>
          <a:p>
            <a:r>
              <a:rPr lang="en-US" dirty="0" smtClean="0">
                <a:latin typeface="Georgia" pitchFamily="18" charset="0"/>
              </a:rPr>
              <a:t>Example: Instagram</a:t>
            </a:r>
            <a:endParaRPr lang="en-US" sz="3600" dirty="0">
              <a:latin typeface="Georgia" pitchFamily="18" charset="0"/>
            </a:endParaRPr>
          </a:p>
          <a:p>
            <a:pPr lvl="1"/>
            <a:r>
              <a:rPr lang="en-US" dirty="0" smtClean="0">
                <a:latin typeface="Georgia" pitchFamily="18" charset="0"/>
              </a:rPr>
              <a:t>Registered in many different classes</a:t>
            </a:r>
          </a:p>
          <a:p>
            <a:pPr lvl="2"/>
            <a:r>
              <a:rPr lang="en-US" dirty="0" smtClean="0">
                <a:latin typeface="Georgia" pitchFamily="18" charset="0"/>
              </a:rPr>
              <a:t>9, 35, 38, 41, 42, 45</a:t>
            </a:r>
          </a:p>
          <a:p>
            <a:pPr lvl="1"/>
            <a:r>
              <a:rPr lang="en-US" dirty="0" smtClean="0">
                <a:latin typeface="Georgia" pitchFamily="18" charset="0"/>
              </a:rPr>
              <a:t>Multiple registrations in same class with different description of goods (Class 38)</a:t>
            </a:r>
          </a:p>
          <a:p>
            <a:pPr lvl="1"/>
            <a:r>
              <a:rPr lang="en-US" dirty="0" smtClean="0">
                <a:latin typeface="Georgia" pitchFamily="18" charset="0"/>
              </a:rPr>
              <a:t>Both Text and Stylized registrations</a:t>
            </a:r>
            <a:endParaRPr lang="en-US" dirty="0">
              <a:latin typeface="Georgia" pitchFamily="18" charset="0"/>
            </a:endParaRPr>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21</a:t>
            </a:fld>
            <a:endParaRPr lang="en-US"/>
          </a:p>
        </p:txBody>
      </p:sp>
      <p:sp>
        <p:nvSpPr>
          <p:cNvPr id="5" name="Footer Placeholder 4"/>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23317107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idx="4294967295"/>
          </p:nvPr>
        </p:nvSpPr>
        <p:spPr>
          <a:xfrm>
            <a:off x="444500" y="0"/>
            <a:ext cx="8229600" cy="1143000"/>
          </a:xfrm>
        </p:spPr>
        <p:txBody>
          <a:bodyPr/>
          <a:lstStyle/>
          <a:p>
            <a:pPr eaLnBrk="1" hangingPunct="1"/>
            <a:r>
              <a:rPr lang="en-US" sz="4000" dirty="0" smtClean="0">
                <a:latin typeface="Georgia" pitchFamily="18" charset="0"/>
              </a:rPr>
              <a:t>Class Selection - 2 </a:t>
            </a:r>
          </a:p>
        </p:txBody>
      </p:sp>
      <p:sp>
        <p:nvSpPr>
          <p:cNvPr id="30724" name="Content Placeholder 2"/>
          <p:cNvSpPr>
            <a:spLocks noGrp="1"/>
          </p:cNvSpPr>
          <p:nvPr>
            <p:ph idx="4294967295"/>
          </p:nvPr>
        </p:nvSpPr>
        <p:spPr>
          <a:xfrm>
            <a:off x="549275" y="990599"/>
            <a:ext cx="8229600" cy="5575454"/>
          </a:xfrm>
        </p:spPr>
        <p:txBody>
          <a:bodyPr/>
          <a:lstStyle/>
          <a:p>
            <a:r>
              <a:rPr lang="en-US" dirty="0" smtClean="0">
                <a:latin typeface="Georgia" pitchFamily="18" charset="0"/>
              </a:rPr>
              <a:t>Example: Rolex</a:t>
            </a:r>
            <a:endParaRPr lang="en-US" sz="3600" dirty="0">
              <a:latin typeface="Georgia" pitchFamily="18" charset="0"/>
            </a:endParaRPr>
          </a:p>
          <a:p>
            <a:pPr lvl="1"/>
            <a:r>
              <a:rPr lang="en-US" dirty="0" smtClean="0">
                <a:latin typeface="Georgia" pitchFamily="18" charset="0"/>
              </a:rPr>
              <a:t>Just watches?</a:t>
            </a:r>
          </a:p>
          <a:p>
            <a:pPr lvl="1"/>
            <a:r>
              <a:rPr lang="en-US" dirty="0" smtClean="0">
                <a:latin typeface="Georgia" pitchFamily="18" charset="0"/>
              </a:rPr>
              <a:t>14 – Watches</a:t>
            </a:r>
          </a:p>
          <a:p>
            <a:pPr lvl="1"/>
            <a:r>
              <a:rPr lang="en-US" dirty="0" smtClean="0">
                <a:latin typeface="Georgia" pitchFamily="18" charset="0"/>
              </a:rPr>
              <a:t>14 – Jewelry </a:t>
            </a:r>
          </a:p>
          <a:p>
            <a:pPr lvl="1"/>
            <a:r>
              <a:rPr lang="en-US" dirty="0" smtClean="0">
                <a:latin typeface="Georgia" pitchFamily="18" charset="0"/>
              </a:rPr>
              <a:t>35 – Retail Store services</a:t>
            </a:r>
          </a:p>
          <a:p>
            <a:pPr lvl="1"/>
            <a:r>
              <a:rPr lang="en-US" dirty="0" smtClean="0">
                <a:latin typeface="Georgia" pitchFamily="18" charset="0"/>
              </a:rPr>
              <a:t>37 – Repair and Maintenance of watches</a:t>
            </a:r>
          </a:p>
          <a:p>
            <a:pPr lvl="1"/>
            <a:r>
              <a:rPr lang="en-US" dirty="0" smtClean="0">
                <a:latin typeface="Georgia" pitchFamily="18" charset="0"/>
              </a:rPr>
              <a:t>41 – Sports timing services</a:t>
            </a:r>
          </a:p>
          <a:p>
            <a:pPr lvl="1"/>
            <a:r>
              <a:rPr lang="en-US" dirty="0" smtClean="0">
                <a:latin typeface="Georgia" pitchFamily="18" charset="0"/>
              </a:rPr>
              <a:t>42 – Rental of time measurement apparatus</a:t>
            </a:r>
          </a:p>
          <a:p>
            <a:pPr lvl="1"/>
            <a:r>
              <a:rPr lang="en-US" dirty="0" smtClean="0">
                <a:latin typeface="Georgia" pitchFamily="18" charset="0"/>
              </a:rPr>
              <a:t>What if they provided time services through their website? Or a time app?</a:t>
            </a:r>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22</a:t>
            </a:fld>
            <a:endParaRPr lang="en-US"/>
          </a:p>
        </p:txBody>
      </p:sp>
      <p:sp>
        <p:nvSpPr>
          <p:cNvPr id="5" name="Footer Placeholder 4"/>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30086742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idx="4294967295"/>
          </p:nvPr>
        </p:nvSpPr>
        <p:spPr>
          <a:xfrm>
            <a:off x="444500" y="0"/>
            <a:ext cx="8229600" cy="1143000"/>
          </a:xfrm>
        </p:spPr>
        <p:txBody>
          <a:bodyPr/>
          <a:lstStyle/>
          <a:p>
            <a:pPr eaLnBrk="1" hangingPunct="1"/>
            <a:r>
              <a:rPr lang="en-US" sz="4000" dirty="0" smtClean="0">
                <a:latin typeface="Georgia" pitchFamily="18" charset="0"/>
              </a:rPr>
              <a:t>Parsing Your Mark - 1</a:t>
            </a:r>
          </a:p>
        </p:txBody>
      </p:sp>
      <p:sp>
        <p:nvSpPr>
          <p:cNvPr id="30724" name="Content Placeholder 2"/>
          <p:cNvSpPr>
            <a:spLocks noGrp="1"/>
          </p:cNvSpPr>
          <p:nvPr>
            <p:ph idx="4294967295"/>
          </p:nvPr>
        </p:nvSpPr>
        <p:spPr>
          <a:xfrm>
            <a:off x="549275" y="990599"/>
            <a:ext cx="8229600" cy="5575454"/>
          </a:xfrm>
        </p:spPr>
        <p:txBody>
          <a:bodyPr/>
          <a:lstStyle/>
          <a:p>
            <a:r>
              <a:rPr lang="en-US" sz="2800" dirty="0" smtClean="0">
                <a:latin typeface="Georgia" pitchFamily="18" charset="0"/>
              </a:rPr>
              <a:t>Many marks may be </a:t>
            </a:r>
            <a:r>
              <a:rPr lang="en-US" sz="2800" dirty="0">
                <a:latin typeface="Georgia" pitchFamily="18" charset="0"/>
              </a:rPr>
              <a:t>suggestive of another </a:t>
            </a:r>
            <a:r>
              <a:rPr lang="en-US" sz="2800" dirty="0" smtClean="0">
                <a:latin typeface="Georgia" pitchFamily="18" charset="0"/>
              </a:rPr>
              <a:t>word which may already be a mark or be descriptive</a:t>
            </a:r>
          </a:p>
          <a:p>
            <a:pPr lvl="1"/>
            <a:r>
              <a:rPr lang="en-US" sz="2400" dirty="0" smtClean="0">
                <a:latin typeface="Georgia" pitchFamily="18" charset="0"/>
              </a:rPr>
              <a:t>The </a:t>
            </a:r>
            <a:r>
              <a:rPr lang="en-US" sz="2400" dirty="0">
                <a:latin typeface="Georgia" pitchFamily="18" charset="0"/>
              </a:rPr>
              <a:t>Examiner can find consumer confusion </a:t>
            </a:r>
            <a:r>
              <a:rPr lang="en-US" sz="2400" dirty="0" smtClean="0">
                <a:latin typeface="Georgia" pitchFamily="18" charset="0"/>
              </a:rPr>
              <a:t>by finding </a:t>
            </a:r>
            <a:r>
              <a:rPr lang="en-US" sz="2400" dirty="0">
                <a:latin typeface="Georgia" pitchFamily="18" charset="0"/>
              </a:rPr>
              <a:t>that </a:t>
            </a:r>
            <a:r>
              <a:rPr lang="en-US" sz="2400" dirty="0" smtClean="0">
                <a:latin typeface="Georgia" pitchFamily="18" charset="0"/>
              </a:rPr>
              <a:t>difference between your mark and the other term </a:t>
            </a:r>
            <a:r>
              <a:rPr lang="en-US" sz="2400" dirty="0">
                <a:latin typeface="Georgia" pitchFamily="18" charset="0"/>
              </a:rPr>
              <a:t>would be insubstantial to </a:t>
            </a:r>
            <a:r>
              <a:rPr lang="en-US" sz="2400" dirty="0" smtClean="0">
                <a:latin typeface="Georgia" pitchFamily="18" charset="0"/>
              </a:rPr>
              <a:t>consumers</a:t>
            </a:r>
            <a:endParaRPr lang="en-US" sz="2800" dirty="0" smtClean="0">
              <a:latin typeface="Georgia" pitchFamily="18" charset="0"/>
            </a:endParaRPr>
          </a:p>
          <a:p>
            <a:r>
              <a:rPr lang="en-US" sz="2800" dirty="0" smtClean="0">
                <a:latin typeface="Georgia" pitchFamily="18" charset="0"/>
              </a:rPr>
              <a:t>Many marks are a compound word formed of two or more sub-terms</a:t>
            </a:r>
          </a:p>
          <a:p>
            <a:pPr lvl="1"/>
            <a:r>
              <a:rPr lang="en-US" sz="2400" dirty="0" smtClean="0">
                <a:latin typeface="Georgia" pitchFamily="18" charset="0"/>
              </a:rPr>
              <a:t>The Examiner can find consumer confusion if replacing one or more sub-terms makes the compound word confusingly similar to an earlier mark or term</a:t>
            </a:r>
            <a:endParaRPr lang="en-US" sz="2800" dirty="0" smtClean="0">
              <a:latin typeface="Georgia" pitchFamily="18" charset="0"/>
            </a:endParaRPr>
          </a:p>
          <a:p>
            <a:pPr marL="457200" lvl="1" indent="0">
              <a:buNone/>
            </a:pPr>
            <a:endParaRPr lang="en-US" sz="2000" dirty="0" smtClean="0">
              <a:latin typeface="Georgia" pitchFamily="18" charset="0"/>
            </a:endParaRPr>
          </a:p>
          <a:p>
            <a:endParaRPr lang="en-US" sz="2400" dirty="0">
              <a:latin typeface="Georgia" pitchFamily="18" charset="0"/>
            </a:endParaRPr>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23</a:t>
            </a:fld>
            <a:endParaRPr lang="en-US"/>
          </a:p>
        </p:txBody>
      </p:sp>
      <p:sp>
        <p:nvSpPr>
          <p:cNvPr id="5" name="Footer Placeholder 4"/>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15672650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idx="4294967295"/>
          </p:nvPr>
        </p:nvSpPr>
        <p:spPr>
          <a:xfrm>
            <a:off x="444500" y="0"/>
            <a:ext cx="8229600" cy="1143000"/>
          </a:xfrm>
        </p:spPr>
        <p:txBody>
          <a:bodyPr/>
          <a:lstStyle/>
          <a:p>
            <a:pPr eaLnBrk="1" hangingPunct="1"/>
            <a:r>
              <a:rPr lang="en-US" sz="4000" dirty="0" smtClean="0">
                <a:latin typeface="Georgia" pitchFamily="18" charset="0"/>
              </a:rPr>
              <a:t>Parsing Your Mark – 2 </a:t>
            </a:r>
          </a:p>
        </p:txBody>
      </p:sp>
      <p:sp>
        <p:nvSpPr>
          <p:cNvPr id="30724" name="Content Placeholder 2"/>
          <p:cNvSpPr>
            <a:spLocks noGrp="1"/>
          </p:cNvSpPr>
          <p:nvPr>
            <p:ph idx="4294967295"/>
          </p:nvPr>
        </p:nvSpPr>
        <p:spPr>
          <a:xfrm>
            <a:off x="549275" y="837282"/>
            <a:ext cx="8229600" cy="5728771"/>
          </a:xfrm>
        </p:spPr>
        <p:txBody>
          <a:bodyPr/>
          <a:lstStyle/>
          <a:p>
            <a:r>
              <a:rPr lang="en-US" sz="2400" dirty="0" smtClean="0">
                <a:latin typeface="Georgia" pitchFamily="18" charset="0"/>
              </a:rPr>
              <a:t>Example – You want to register WISEBREAD in class 42 for an online blog.  </a:t>
            </a:r>
          </a:p>
          <a:p>
            <a:pPr lvl="1"/>
            <a:r>
              <a:rPr lang="en-US" sz="2000" dirty="0" smtClean="0">
                <a:latin typeface="Georgia" pitchFamily="18" charset="0"/>
              </a:rPr>
              <a:t>Examiner may possibly reject over the following earlier marks in that class on the basis of </a:t>
            </a:r>
            <a:r>
              <a:rPr lang="en-US" sz="2000" u="sng" dirty="0" smtClean="0">
                <a:latin typeface="Georgia" pitchFamily="18" charset="0"/>
              </a:rPr>
              <a:t>consumer confusion</a:t>
            </a:r>
            <a:r>
              <a:rPr lang="en-US" sz="2000" dirty="0" smtClean="0">
                <a:latin typeface="Georgia" pitchFamily="18" charset="0"/>
              </a:rPr>
              <a:t>:</a:t>
            </a:r>
          </a:p>
          <a:p>
            <a:pPr lvl="1"/>
            <a:r>
              <a:rPr lang="en-US" sz="2000" dirty="0" smtClean="0">
                <a:latin typeface="Georgia" pitchFamily="18" charset="0"/>
              </a:rPr>
              <a:t>RISEBREAD – Similar in appearance</a:t>
            </a:r>
          </a:p>
          <a:p>
            <a:pPr lvl="1"/>
            <a:r>
              <a:rPr lang="en-US" sz="2000" dirty="0" smtClean="0">
                <a:latin typeface="Georgia" pitchFamily="18" charset="0"/>
              </a:rPr>
              <a:t>RYSEBREAD – Similar sounding</a:t>
            </a:r>
          </a:p>
          <a:p>
            <a:pPr lvl="1"/>
            <a:r>
              <a:rPr lang="en-US" sz="2000" dirty="0" smtClean="0">
                <a:latin typeface="Georgia" pitchFamily="18" charset="0"/>
              </a:rPr>
              <a:t>SAPIENBREAD – </a:t>
            </a:r>
            <a:r>
              <a:rPr lang="en-US" sz="2000" dirty="0" err="1" smtClean="0">
                <a:latin typeface="Georgia" pitchFamily="18" charset="0"/>
              </a:rPr>
              <a:t>Sapien</a:t>
            </a:r>
            <a:r>
              <a:rPr lang="en-US" sz="2000" dirty="0" smtClean="0">
                <a:latin typeface="Georgia" pitchFamily="18" charset="0"/>
              </a:rPr>
              <a:t> means “Wise” in Latin</a:t>
            </a:r>
          </a:p>
          <a:p>
            <a:pPr lvl="1"/>
            <a:r>
              <a:rPr lang="en-US" sz="2000" dirty="0" smtClean="0">
                <a:latin typeface="Georgia" pitchFamily="18" charset="0"/>
              </a:rPr>
              <a:t>GOODBREAD – Mark is a compound of two terms and replacement term is suggestive of “wise”</a:t>
            </a:r>
            <a:endParaRPr lang="en-US" sz="2000" dirty="0">
              <a:latin typeface="Georgia" pitchFamily="18" charset="0"/>
            </a:endParaRPr>
          </a:p>
          <a:p>
            <a:pPr lvl="1"/>
            <a:r>
              <a:rPr lang="en-US" sz="2000" dirty="0" smtClean="0">
                <a:latin typeface="Georgia" pitchFamily="18" charset="0"/>
              </a:rPr>
              <a:t>SMARTLOAF – Two replaced suggestive terms</a:t>
            </a:r>
          </a:p>
          <a:p>
            <a:pPr lvl="1"/>
            <a:r>
              <a:rPr lang="en-US" sz="2000" dirty="0" smtClean="0">
                <a:latin typeface="Georgia" pitchFamily="18" charset="0"/>
              </a:rPr>
              <a:t>ANGELBISCUIT  - Examiner may find that the term ANGEL is associated with wisdom in the eyes of consumer (unlikely)</a:t>
            </a:r>
          </a:p>
          <a:p>
            <a:pPr lvl="1"/>
            <a:r>
              <a:rPr lang="en-US" sz="2000" dirty="0" smtClean="0">
                <a:latin typeface="Georgia" pitchFamily="18" charset="0"/>
              </a:rPr>
              <a:t>Note: The Examiner’s rejections can be highly individual, but decreasing in likelihood with increasing difference between the terms</a:t>
            </a:r>
          </a:p>
          <a:p>
            <a:pPr lvl="1"/>
            <a:endParaRPr lang="en-US" sz="2000" dirty="0" smtClean="0">
              <a:latin typeface="Georgia" pitchFamily="18" charset="0"/>
            </a:endParaRPr>
          </a:p>
          <a:p>
            <a:endParaRPr lang="en-US" sz="2400" dirty="0">
              <a:latin typeface="Georgia" pitchFamily="18" charset="0"/>
            </a:endParaRPr>
          </a:p>
        </p:txBody>
      </p:sp>
      <p:sp>
        <p:nvSpPr>
          <p:cNvPr id="2" name="TextBox 1"/>
          <p:cNvSpPr txBox="1"/>
          <p:nvPr/>
        </p:nvSpPr>
        <p:spPr>
          <a:xfrm rot="16200000">
            <a:off x="-624718" y="3500376"/>
            <a:ext cx="2888237" cy="400110"/>
          </a:xfrm>
          <a:prstGeom prst="rect">
            <a:avLst/>
          </a:prstGeom>
          <a:noFill/>
        </p:spPr>
        <p:txBody>
          <a:bodyPr wrap="square" rtlCol="0">
            <a:spAutoFit/>
          </a:bodyPr>
          <a:lstStyle/>
          <a:p>
            <a:r>
              <a:rPr lang="en-US" sz="2000" dirty="0" smtClean="0">
                <a:latin typeface="Georgia" panose="02040502050405020303" pitchFamily="18" charset="0"/>
                <a:cs typeface="Times New Roman" panose="02020603050405020304" pitchFamily="18" charset="0"/>
              </a:rPr>
              <a:t>Decreasing Likelihood  </a:t>
            </a:r>
            <a:endParaRPr lang="en-US" sz="2000" dirty="0">
              <a:latin typeface="Georgia" panose="02040502050405020303" pitchFamily="18" charset="0"/>
              <a:cs typeface="Times New Roman" panose="02020603050405020304" pitchFamily="18" charset="0"/>
            </a:endParaRPr>
          </a:p>
        </p:txBody>
      </p:sp>
      <p:sp>
        <p:nvSpPr>
          <p:cNvPr id="5" name="Right Arrow 4"/>
          <p:cNvSpPr/>
          <p:nvPr/>
        </p:nvSpPr>
        <p:spPr>
          <a:xfrm rot="5400000">
            <a:off x="-823510" y="3562599"/>
            <a:ext cx="2529447" cy="29688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pPr>
              <a:defRPr/>
            </a:pPr>
            <a:fld id="{DCDAB173-503D-4A6F-B638-4176B215B103}" type="slidenum">
              <a:rPr lang="en-US" smtClean="0"/>
              <a:pPr>
                <a:defRPr/>
              </a:pPr>
              <a:t>24</a:t>
            </a:fld>
            <a:endParaRPr lang="en-US"/>
          </a:p>
        </p:txBody>
      </p:sp>
      <p:sp>
        <p:nvSpPr>
          <p:cNvPr id="7" name="Footer Placeholder 6"/>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5754052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idx="4294967295"/>
          </p:nvPr>
        </p:nvSpPr>
        <p:spPr>
          <a:xfrm>
            <a:off x="444500" y="0"/>
            <a:ext cx="8229600" cy="1143000"/>
          </a:xfrm>
        </p:spPr>
        <p:txBody>
          <a:bodyPr/>
          <a:lstStyle/>
          <a:p>
            <a:pPr eaLnBrk="1" hangingPunct="1"/>
            <a:r>
              <a:rPr lang="en-US" sz="4000" dirty="0" smtClean="0">
                <a:latin typeface="Georgia" pitchFamily="18" charset="0"/>
              </a:rPr>
              <a:t>Parsing Your Mark – 3 </a:t>
            </a:r>
          </a:p>
        </p:txBody>
      </p:sp>
      <p:sp>
        <p:nvSpPr>
          <p:cNvPr id="30724" name="Content Placeholder 2"/>
          <p:cNvSpPr>
            <a:spLocks noGrp="1"/>
          </p:cNvSpPr>
          <p:nvPr>
            <p:ph idx="4294967295"/>
          </p:nvPr>
        </p:nvSpPr>
        <p:spPr>
          <a:xfrm>
            <a:off x="549275" y="837282"/>
            <a:ext cx="8352354" cy="5728771"/>
          </a:xfrm>
        </p:spPr>
        <p:txBody>
          <a:bodyPr/>
          <a:lstStyle/>
          <a:p>
            <a:r>
              <a:rPr lang="en-US" sz="2400" dirty="0" smtClean="0">
                <a:latin typeface="Georgia" pitchFamily="18" charset="0"/>
              </a:rPr>
              <a:t>Similar decreasing likelihood for </a:t>
            </a:r>
            <a:r>
              <a:rPr lang="en-US" sz="2400" u="sng" dirty="0" smtClean="0">
                <a:latin typeface="Georgia" pitchFamily="18" charset="0"/>
              </a:rPr>
              <a:t>descriptiveness</a:t>
            </a:r>
            <a:r>
              <a:rPr lang="en-US" sz="2400" dirty="0" smtClean="0">
                <a:latin typeface="Georgia" pitchFamily="18" charset="0"/>
              </a:rPr>
              <a:t> rejection  - still examiner dependent and individual </a:t>
            </a:r>
          </a:p>
          <a:p>
            <a:pPr lvl="1"/>
            <a:r>
              <a:rPr lang="en-US" sz="2000" dirty="0" smtClean="0">
                <a:latin typeface="Georgia" pitchFamily="18" charset="0"/>
              </a:rPr>
              <a:t>Example – Want to register a mark for scissors with a bell element on the end that is contacted when the scissor arms come together.  The bell element then emits a ringing sound.</a:t>
            </a:r>
          </a:p>
          <a:p>
            <a:pPr lvl="1">
              <a:lnSpc>
                <a:spcPct val="90000"/>
              </a:lnSpc>
            </a:pPr>
            <a:r>
              <a:rPr lang="en-US" sz="2000" dirty="0" smtClean="0">
                <a:latin typeface="Georgia" pitchFamily="18" charset="0"/>
              </a:rPr>
              <a:t>BELLSCISSORS - Likely Descriptive – just the names of the elements</a:t>
            </a:r>
          </a:p>
          <a:p>
            <a:pPr lvl="1">
              <a:lnSpc>
                <a:spcPct val="90000"/>
              </a:lnSpc>
            </a:pPr>
            <a:r>
              <a:rPr lang="en-US" sz="2000" dirty="0" smtClean="0">
                <a:latin typeface="Georgia" pitchFamily="18" charset="0"/>
              </a:rPr>
              <a:t>CHIMESHEARS - </a:t>
            </a:r>
            <a:r>
              <a:rPr lang="en-US" sz="2000" dirty="0">
                <a:latin typeface="Georgia" pitchFamily="18" charset="0"/>
              </a:rPr>
              <a:t>scissors/shears are the same and </a:t>
            </a:r>
            <a:r>
              <a:rPr lang="en-US" sz="2000" dirty="0" smtClean="0">
                <a:latin typeface="Georgia" pitchFamily="18" charset="0"/>
              </a:rPr>
              <a:t>“chime” could be either a noun describing the bell or the emission of sound</a:t>
            </a:r>
          </a:p>
          <a:p>
            <a:pPr lvl="1">
              <a:lnSpc>
                <a:spcPct val="90000"/>
              </a:lnSpc>
            </a:pPr>
            <a:r>
              <a:rPr lang="en-US" sz="2000" dirty="0" smtClean="0">
                <a:latin typeface="Georgia" pitchFamily="18" charset="0"/>
              </a:rPr>
              <a:t>RINGSHEARS </a:t>
            </a:r>
            <a:r>
              <a:rPr lang="en-US" sz="2000" dirty="0">
                <a:latin typeface="Georgia" pitchFamily="18" charset="0"/>
              </a:rPr>
              <a:t>- </a:t>
            </a:r>
            <a:r>
              <a:rPr lang="en-US" sz="2000" dirty="0" smtClean="0">
                <a:latin typeface="Georgia" pitchFamily="18" charset="0"/>
              </a:rPr>
              <a:t>scissors/shears are the same but “ring” is not noun describing the actual bell – more suggestive than descriptive</a:t>
            </a:r>
          </a:p>
          <a:p>
            <a:pPr lvl="1">
              <a:lnSpc>
                <a:spcPct val="90000"/>
              </a:lnSpc>
            </a:pPr>
            <a:r>
              <a:rPr lang="en-US" sz="2000" dirty="0" smtClean="0">
                <a:latin typeface="Georgia" pitchFamily="18" charset="0"/>
              </a:rPr>
              <a:t>SONGSHEARS – scissors/shears are the same, but “song” is really pretty non-descriptive for the bell portion</a:t>
            </a:r>
          </a:p>
          <a:p>
            <a:pPr lvl="1">
              <a:lnSpc>
                <a:spcPct val="90000"/>
              </a:lnSpc>
            </a:pPr>
            <a:r>
              <a:rPr lang="en-US" sz="2000" dirty="0" smtClean="0">
                <a:latin typeface="Georgia" pitchFamily="18" charset="0"/>
              </a:rPr>
              <a:t>RINGCUT – Not likely because article is not a “cut” – “cut describes function, not the noun of the article itself</a:t>
            </a:r>
          </a:p>
          <a:p>
            <a:pPr lvl="2">
              <a:lnSpc>
                <a:spcPct val="90000"/>
              </a:lnSpc>
            </a:pPr>
            <a:r>
              <a:rPr lang="en-US" sz="2000" dirty="0" smtClean="0">
                <a:latin typeface="Georgia" pitchFamily="18" charset="0"/>
              </a:rPr>
              <a:t>Could still be an issue when name of article is also used as verb of action of using it – Example: hammer, whip, etc.</a:t>
            </a:r>
          </a:p>
          <a:p>
            <a:endParaRPr lang="en-US" sz="2400" dirty="0">
              <a:latin typeface="Georgia" pitchFamily="18" charset="0"/>
            </a:endParaRPr>
          </a:p>
        </p:txBody>
      </p:sp>
      <p:sp>
        <p:nvSpPr>
          <p:cNvPr id="2" name="TextBox 1"/>
          <p:cNvSpPr txBox="1"/>
          <p:nvPr/>
        </p:nvSpPr>
        <p:spPr>
          <a:xfrm rot="16200000">
            <a:off x="-624718" y="3500376"/>
            <a:ext cx="2888237" cy="400110"/>
          </a:xfrm>
          <a:prstGeom prst="rect">
            <a:avLst/>
          </a:prstGeom>
          <a:noFill/>
        </p:spPr>
        <p:txBody>
          <a:bodyPr wrap="square" rtlCol="0">
            <a:spAutoFit/>
          </a:bodyPr>
          <a:lstStyle/>
          <a:p>
            <a:r>
              <a:rPr lang="en-US" sz="2000" dirty="0" smtClean="0">
                <a:latin typeface="Georgia" panose="02040502050405020303" pitchFamily="18" charset="0"/>
                <a:cs typeface="Times New Roman" panose="02020603050405020304" pitchFamily="18" charset="0"/>
              </a:rPr>
              <a:t>Decreasing Likelihood  </a:t>
            </a:r>
            <a:endParaRPr lang="en-US" sz="2000" dirty="0">
              <a:latin typeface="Georgia" panose="02040502050405020303" pitchFamily="18" charset="0"/>
              <a:cs typeface="Times New Roman" panose="02020603050405020304" pitchFamily="18" charset="0"/>
            </a:endParaRPr>
          </a:p>
        </p:txBody>
      </p:sp>
      <p:sp>
        <p:nvSpPr>
          <p:cNvPr id="5" name="Right Arrow 4"/>
          <p:cNvSpPr/>
          <p:nvPr/>
        </p:nvSpPr>
        <p:spPr>
          <a:xfrm rot="5400000">
            <a:off x="-823510" y="3562599"/>
            <a:ext cx="2529447" cy="29688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pPr>
              <a:defRPr/>
            </a:pPr>
            <a:fld id="{DCDAB173-503D-4A6F-B638-4176B215B103}" type="slidenum">
              <a:rPr lang="en-US" smtClean="0"/>
              <a:pPr>
                <a:defRPr/>
              </a:pPr>
              <a:t>25</a:t>
            </a:fld>
            <a:endParaRPr lang="en-US"/>
          </a:p>
        </p:txBody>
      </p:sp>
      <p:sp>
        <p:nvSpPr>
          <p:cNvPr id="7" name="Footer Placeholder 6"/>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31792206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idx="4294967295"/>
          </p:nvPr>
        </p:nvSpPr>
        <p:spPr>
          <a:xfrm>
            <a:off x="444500" y="0"/>
            <a:ext cx="8229600" cy="1143000"/>
          </a:xfrm>
        </p:spPr>
        <p:txBody>
          <a:bodyPr/>
          <a:lstStyle/>
          <a:p>
            <a:pPr eaLnBrk="1" hangingPunct="1"/>
            <a:r>
              <a:rPr lang="en-US" sz="4000" dirty="0" smtClean="0">
                <a:latin typeface="Georgia" pitchFamily="18" charset="0"/>
              </a:rPr>
              <a:t>Example Rejection</a:t>
            </a:r>
          </a:p>
        </p:txBody>
      </p:sp>
      <p:sp>
        <p:nvSpPr>
          <p:cNvPr id="30724" name="Content Placeholder 2"/>
          <p:cNvSpPr>
            <a:spLocks noGrp="1"/>
          </p:cNvSpPr>
          <p:nvPr>
            <p:ph idx="4294967295"/>
          </p:nvPr>
        </p:nvSpPr>
        <p:spPr>
          <a:xfrm>
            <a:off x="549275" y="990599"/>
            <a:ext cx="8229600" cy="5575454"/>
          </a:xfrm>
        </p:spPr>
        <p:txBody>
          <a:bodyPr/>
          <a:lstStyle/>
          <a:p>
            <a:r>
              <a:rPr lang="en-US" sz="2800" dirty="0" smtClean="0">
                <a:latin typeface="Georgia" pitchFamily="18" charset="0"/>
              </a:rPr>
              <a:t>Actual Example</a:t>
            </a:r>
            <a:endParaRPr lang="en-US" sz="2800" dirty="0">
              <a:latin typeface="Georgia" pitchFamily="18" charset="0"/>
            </a:endParaRPr>
          </a:p>
          <a:p>
            <a:r>
              <a:rPr lang="en-US" sz="2800" dirty="0" smtClean="0"/>
              <a:t>Seeking to register RHINOCEROS in Class 8 for “Gardening tools”</a:t>
            </a:r>
            <a:endParaRPr lang="en-US" sz="2800" dirty="0">
              <a:latin typeface="Georgia" pitchFamily="18" charset="0"/>
            </a:endParaRPr>
          </a:p>
          <a:p>
            <a:r>
              <a:rPr lang="en-US" sz="2800" dirty="0" smtClean="0">
                <a:latin typeface="Georgia" pitchFamily="18" charset="0"/>
              </a:rPr>
              <a:t>Rejections:</a:t>
            </a:r>
          </a:p>
          <a:p>
            <a:pPr lvl="1"/>
            <a:r>
              <a:rPr lang="en-US" sz="2400" dirty="0">
                <a:latin typeface="Georgia" pitchFamily="18" charset="0"/>
              </a:rPr>
              <a:t>RHINO </a:t>
            </a:r>
            <a:r>
              <a:rPr lang="en-US" sz="2400" dirty="0" smtClean="0">
                <a:latin typeface="Georgia" pitchFamily="18" charset="0"/>
              </a:rPr>
              <a:t>in Class 7 for “Agriculture </a:t>
            </a:r>
            <a:r>
              <a:rPr lang="en-US" sz="2400" dirty="0">
                <a:latin typeface="Georgia" pitchFamily="18" charset="0"/>
              </a:rPr>
              <a:t>machinery, namely, front-end loaders and backhoes” </a:t>
            </a:r>
          </a:p>
          <a:p>
            <a:pPr lvl="2"/>
            <a:r>
              <a:rPr lang="en-US" dirty="0" smtClean="0">
                <a:latin typeface="Georgia" pitchFamily="18" charset="0"/>
              </a:rPr>
              <a:t>Note: The Examiner is not limited to class</a:t>
            </a:r>
          </a:p>
          <a:p>
            <a:pPr lvl="2"/>
            <a:r>
              <a:rPr lang="en-US" dirty="0" smtClean="0">
                <a:latin typeface="Georgia" pitchFamily="18" charset="0"/>
              </a:rPr>
              <a:t>Includes part of the mark</a:t>
            </a:r>
          </a:p>
          <a:p>
            <a:pPr lvl="1"/>
            <a:r>
              <a:rPr lang="en-US" sz="2400" dirty="0">
                <a:latin typeface="Georgia" pitchFamily="18" charset="0"/>
              </a:rPr>
              <a:t>RHINOSCISSOR </a:t>
            </a:r>
            <a:r>
              <a:rPr lang="en-US" sz="2400" dirty="0" smtClean="0">
                <a:latin typeface="Georgia" pitchFamily="18" charset="0"/>
              </a:rPr>
              <a:t>in Class 8 for </a:t>
            </a:r>
            <a:r>
              <a:rPr lang="en-US" sz="2400" dirty="0">
                <a:latin typeface="Georgia" pitchFamily="18" charset="0"/>
              </a:rPr>
              <a:t>“scissors and hand-operated </a:t>
            </a:r>
            <a:r>
              <a:rPr lang="en-US" sz="2400" dirty="0" smtClean="0">
                <a:latin typeface="Georgia" pitchFamily="18" charset="0"/>
              </a:rPr>
              <a:t>shears”</a:t>
            </a:r>
          </a:p>
          <a:p>
            <a:pPr lvl="2"/>
            <a:r>
              <a:rPr lang="en-US" dirty="0" smtClean="0">
                <a:latin typeface="Georgia" pitchFamily="18" charset="0"/>
              </a:rPr>
              <a:t>Similar in class and sound</a:t>
            </a:r>
            <a:endParaRPr lang="en-US" dirty="0">
              <a:latin typeface="Georgia" pitchFamily="18" charset="0"/>
            </a:endParaRPr>
          </a:p>
          <a:p>
            <a:pPr>
              <a:lnSpc>
                <a:spcPct val="80000"/>
              </a:lnSpc>
            </a:pPr>
            <a:endParaRPr lang="en-US" sz="2800" dirty="0" smtClean="0">
              <a:latin typeface="Georgia" pitchFamily="18" charset="0"/>
            </a:endParaRPr>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26</a:t>
            </a:fld>
            <a:endParaRPr lang="en-US"/>
          </a:p>
        </p:txBody>
      </p:sp>
      <p:sp>
        <p:nvSpPr>
          <p:cNvPr id="5" name="Footer Placeholder 4"/>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34494578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idx="4294967295"/>
          </p:nvPr>
        </p:nvSpPr>
        <p:spPr>
          <a:xfrm>
            <a:off x="444500" y="0"/>
            <a:ext cx="8229600" cy="1143000"/>
          </a:xfrm>
        </p:spPr>
        <p:txBody>
          <a:bodyPr/>
          <a:lstStyle/>
          <a:p>
            <a:pPr eaLnBrk="1" hangingPunct="1"/>
            <a:r>
              <a:rPr lang="en-US" sz="4000" dirty="0" smtClean="0">
                <a:latin typeface="Georgia" pitchFamily="18" charset="0"/>
              </a:rPr>
              <a:t>Search Strategy</a:t>
            </a:r>
          </a:p>
        </p:txBody>
      </p:sp>
      <p:sp>
        <p:nvSpPr>
          <p:cNvPr id="30724" name="Content Placeholder 2"/>
          <p:cNvSpPr>
            <a:spLocks noGrp="1"/>
          </p:cNvSpPr>
          <p:nvPr>
            <p:ph idx="4294967295"/>
          </p:nvPr>
        </p:nvSpPr>
        <p:spPr>
          <a:xfrm>
            <a:off x="549275" y="990599"/>
            <a:ext cx="8229600" cy="5575454"/>
          </a:xfrm>
        </p:spPr>
        <p:txBody>
          <a:bodyPr/>
          <a:lstStyle/>
          <a:p>
            <a:pPr>
              <a:lnSpc>
                <a:spcPct val="80000"/>
              </a:lnSpc>
            </a:pPr>
            <a:r>
              <a:rPr lang="en-US" sz="2800" dirty="0" smtClean="0">
                <a:latin typeface="Georgia" pitchFamily="18" charset="0"/>
              </a:rPr>
              <a:t>Consider proposed mark</a:t>
            </a:r>
          </a:p>
          <a:p>
            <a:pPr lvl="1">
              <a:lnSpc>
                <a:spcPct val="80000"/>
              </a:lnSpc>
            </a:pPr>
            <a:r>
              <a:rPr lang="en-US" sz="2400" dirty="0" smtClean="0">
                <a:latin typeface="Georgia" pitchFamily="18" charset="0"/>
              </a:rPr>
              <a:t>Is there a descriptiveness risk?</a:t>
            </a:r>
          </a:p>
          <a:p>
            <a:pPr>
              <a:lnSpc>
                <a:spcPct val="80000"/>
              </a:lnSpc>
            </a:pPr>
            <a:r>
              <a:rPr lang="en-US" sz="2800" dirty="0" smtClean="0">
                <a:latin typeface="Georgia" pitchFamily="18" charset="0"/>
              </a:rPr>
              <a:t>Search - Find exact term in desired class?  </a:t>
            </a:r>
          </a:p>
          <a:p>
            <a:pPr lvl="1">
              <a:lnSpc>
                <a:spcPct val="80000"/>
              </a:lnSpc>
            </a:pPr>
            <a:r>
              <a:rPr lang="en-US" sz="2400" dirty="0" smtClean="0">
                <a:latin typeface="Georgia" pitchFamily="18" charset="0"/>
              </a:rPr>
              <a:t>Knocked out, choose alternative term</a:t>
            </a:r>
          </a:p>
          <a:p>
            <a:pPr>
              <a:lnSpc>
                <a:spcPct val="80000"/>
              </a:lnSpc>
            </a:pPr>
            <a:r>
              <a:rPr lang="en-US" sz="2800" dirty="0" smtClean="0">
                <a:latin typeface="Georgia" pitchFamily="18" charset="0"/>
              </a:rPr>
              <a:t>Find similar term in desired class? How much?</a:t>
            </a:r>
          </a:p>
          <a:p>
            <a:pPr lvl="1">
              <a:lnSpc>
                <a:spcPct val="80000"/>
              </a:lnSpc>
            </a:pPr>
            <a:r>
              <a:rPr lang="en-US" sz="2400" dirty="0" smtClean="0">
                <a:latin typeface="Georgia" pitchFamily="18" charset="0"/>
              </a:rPr>
              <a:t>Any differences in marks?  Large?  Arguable?</a:t>
            </a:r>
          </a:p>
          <a:p>
            <a:pPr lvl="1">
              <a:lnSpc>
                <a:spcPct val="80000"/>
              </a:lnSpc>
            </a:pPr>
            <a:r>
              <a:rPr lang="en-US" sz="2400" dirty="0" smtClean="0">
                <a:latin typeface="Georgia" pitchFamily="18" charset="0"/>
              </a:rPr>
              <a:t>Examine statement of goods</a:t>
            </a:r>
          </a:p>
          <a:p>
            <a:pPr lvl="1">
              <a:lnSpc>
                <a:spcPct val="80000"/>
              </a:lnSpc>
            </a:pPr>
            <a:r>
              <a:rPr lang="en-US" sz="2400" dirty="0" smtClean="0">
                <a:latin typeface="Georgia" pitchFamily="18" charset="0"/>
              </a:rPr>
              <a:t>Difference in statement of goods that we could use to argue that a consumer would not be confused?</a:t>
            </a:r>
          </a:p>
          <a:p>
            <a:pPr lvl="1">
              <a:lnSpc>
                <a:spcPct val="80000"/>
              </a:lnSpc>
            </a:pPr>
            <a:r>
              <a:rPr lang="en-US" sz="2400" dirty="0" smtClean="0">
                <a:latin typeface="Georgia" pitchFamily="18" charset="0"/>
              </a:rPr>
              <a:t>Is the applicant a competitor?</a:t>
            </a:r>
          </a:p>
          <a:p>
            <a:pPr lvl="1">
              <a:lnSpc>
                <a:spcPct val="80000"/>
              </a:lnSpc>
            </a:pPr>
            <a:r>
              <a:rPr lang="en-US" sz="2400" dirty="0" smtClean="0">
                <a:latin typeface="Georgia" pitchFamily="18" charset="0"/>
              </a:rPr>
              <a:t>Are the goods complex/expensive? </a:t>
            </a:r>
          </a:p>
          <a:p>
            <a:pPr lvl="2">
              <a:lnSpc>
                <a:spcPct val="80000"/>
              </a:lnSpc>
            </a:pPr>
            <a:r>
              <a:rPr lang="en-US" sz="2000" dirty="0" smtClean="0">
                <a:latin typeface="Georgia" pitchFamily="18" charset="0"/>
              </a:rPr>
              <a:t>Can argue that consumer is less likely to be confused</a:t>
            </a:r>
          </a:p>
          <a:p>
            <a:pPr lvl="1">
              <a:lnSpc>
                <a:spcPct val="80000"/>
              </a:lnSpc>
            </a:pPr>
            <a:r>
              <a:rPr lang="en-US" sz="2400" dirty="0" smtClean="0">
                <a:latin typeface="Georgia" pitchFamily="18" charset="0"/>
              </a:rPr>
              <a:t>Search similar/variant terms in class</a:t>
            </a:r>
          </a:p>
          <a:p>
            <a:pPr lvl="1">
              <a:lnSpc>
                <a:spcPct val="80000"/>
              </a:lnSpc>
            </a:pPr>
            <a:r>
              <a:rPr lang="en-US" sz="2400" dirty="0" smtClean="0">
                <a:latin typeface="Georgia" pitchFamily="18" charset="0"/>
              </a:rPr>
              <a:t>Parse mark into components and search in same class</a:t>
            </a:r>
            <a:endParaRPr lang="en-US" sz="2400" dirty="0">
              <a:latin typeface="Georgia" pitchFamily="18" charset="0"/>
            </a:endParaRPr>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27</a:t>
            </a:fld>
            <a:endParaRPr lang="en-US"/>
          </a:p>
        </p:txBody>
      </p:sp>
      <p:sp>
        <p:nvSpPr>
          <p:cNvPr id="5" name="Footer Placeholder 4"/>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18425853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idx="4294967295"/>
          </p:nvPr>
        </p:nvSpPr>
        <p:spPr>
          <a:xfrm>
            <a:off x="444500" y="0"/>
            <a:ext cx="8229600" cy="1143000"/>
          </a:xfrm>
        </p:spPr>
        <p:txBody>
          <a:bodyPr/>
          <a:lstStyle/>
          <a:p>
            <a:pPr eaLnBrk="1" hangingPunct="1"/>
            <a:r>
              <a:rPr lang="en-US" sz="4000" dirty="0" smtClean="0">
                <a:latin typeface="Georgia" pitchFamily="18" charset="0"/>
              </a:rPr>
              <a:t>Proceeding to File - 1</a:t>
            </a:r>
          </a:p>
        </p:txBody>
      </p:sp>
      <p:sp>
        <p:nvSpPr>
          <p:cNvPr id="30724" name="Content Placeholder 2"/>
          <p:cNvSpPr>
            <a:spLocks noGrp="1"/>
          </p:cNvSpPr>
          <p:nvPr>
            <p:ph idx="4294967295"/>
          </p:nvPr>
        </p:nvSpPr>
        <p:spPr>
          <a:xfrm>
            <a:off x="549275" y="990599"/>
            <a:ext cx="8229600" cy="5575454"/>
          </a:xfrm>
        </p:spPr>
        <p:txBody>
          <a:bodyPr/>
          <a:lstStyle/>
          <a:p>
            <a:pPr>
              <a:lnSpc>
                <a:spcPct val="80000"/>
              </a:lnSpc>
            </a:pPr>
            <a:r>
              <a:rPr lang="en-US" sz="2800" dirty="0" smtClean="0">
                <a:latin typeface="Georgia" pitchFamily="18" charset="0"/>
              </a:rPr>
              <a:t>Best practice to get an attorney </a:t>
            </a:r>
          </a:p>
          <a:p>
            <a:pPr lvl="1">
              <a:lnSpc>
                <a:spcPct val="80000"/>
              </a:lnSpc>
            </a:pPr>
            <a:r>
              <a:rPr lang="en-US" sz="2400" dirty="0" smtClean="0">
                <a:latin typeface="Georgia" pitchFamily="18" charset="0"/>
              </a:rPr>
              <a:t>Can give you a good impression of the likelihood that a rejection will be raised</a:t>
            </a:r>
          </a:p>
          <a:p>
            <a:pPr lvl="1">
              <a:lnSpc>
                <a:spcPct val="80000"/>
              </a:lnSpc>
            </a:pPr>
            <a:r>
              <a:rPr lang="en-US" sz="2400" dirty="0" smtClean="0">
                <a:latin typeface="Georgia" pitchFamily="18" charset="0"/>
              </a:rPr>
              <a:t>Can also help you craft your statement of goods to avoid rejection</a:t>
            </a:r>
          </a:p>
          <a:p>
            <a:pPr>
              <a:lnSpc>
                <a:spcPct val="80000"/>
              </a:lnSpc>
            </a:pPr>
            <a:r>
              <a:rPr lang="en-US" sz="2800" dirty="0" smtClean="0">
                <a:latin typeface="Georgia" pitchFamily="18" charset="0"/>
              </a:rPr>
              <a:t>TEAS or </a:t>
            </a:r>
            <a:r>
              <a:rPr lang="en-US" sz="2800" dirty="0">
                <a:latin typeface="Georgia" pitchFamily="18" charset="0"/>
              </a:rPr>
              <a:t>TEAS</a:t>
            </a:r>
            <a:r>
              <a:rPr lang="en-US" sz="2800" dirty="0" smtClean="0">
                <a:latin typeface="Georgia" pitchFamily="18" charset="0"/>
              </a:rPr>
              <a:t>+?</a:t>
            </a:r>
          </a:p>
          <a:p>
            <a:pPr lvl="1">
              <a:lnSpc>
                <a:spcPct val="80000"/>
              </a:lnSpc>
            </a:pPr>
            <a:r>
              <a:rPr lang="en-US" sz="2400" dirty="0">
                <a:latin typeface="Georgia" pitchFamily="18" charset="0"/>
              </a:rPr>
              <a:t>Trademark Electronic Application </a:t>
            </a:r>
            <a:r>
              <a:rPr lang="en-US" sz="2400" dirty="0" smtClean="0">
                <a:latin typeface="Georgia" pitchFamily="18" charset="0"/>
              </a:rPr>
              <a:t>System (TEAS)</a:t>
            </a:r>
            <a:endParaRPr lang="en-US" sz="2400" dirty="0">
              <a:latin typeface="Georgia" pitchFamily="18" charset="0"/>
            </a:endParaRPr>
          </a:p>
          <a:p>
            <a:pPr lvl="1">
              <a:lnSpc>
                <a:spcPct val="80000"/>
              </a:lnSpc>
            </a:pPr>
            <a:r>
              <a:rPr lang="en-US" sz="2400" dirty="0" smtClean="0">
                <a:latin typeface="Georgia" pitchFamily="18" charset="0"/>
              </a:rPr>
              <a:t>TEAS: </a:t>
            </a:r>
            <a:r>
              <a:rPr lang="en-US" sz="2400" dirty="0">
                <a:latin typeface="Georgia" pitchFamily="18" charset="0"/>
              </a:rPr>
              <a:t>All electronic, </a:t>
            </a:r>
            <a:r>
              <a:rPr lang="en-US" sz="2400" dirty="0" smtClean="0">
                <a:latin typeface="Georgia" pitchFamily="18" charset="0"/>
              </a:rPr>
              <a:t>you write description of goods</a:t>
            </a:r>
          </a:p>
          <a:p>
            <a:pPr lvl="1">
              <a:lnSpc>
                <a:spcPct val="80000"/>
              </a:lnSpc>
            </a:pPr>
            <a:r>
              <a:rPr lang="en-US" sz="2400" dirty="0" smtClean="0">
                <a:latin typeface="Georgia" pitchFamily="18" charset="0"/>
              </a:rPr>
              <a:t>TEAS+ : All electronic, and </a:t>
            </a:r>
            <a:r>
              <a:rPr lang="en-US" sz="2400" u="sng" dirty="0" smtClean="0">
                <a:latin typeface="Georgia" pitchFamily="18" charset="0"/>
              </a:rPr>
              <a:t>Must</a:t>
            </a:r>
            <a:r>
              <a:rPr lang="en-US" sz="2400" dirty="0" smtClean="0">
                <a:latin typeface="Georgia" pitchFamily="18" charset="0"/>
              </a:rPr>
              <a:t> </a:t>
            </a:r>
            <a:r>
              <a:rPr lang="en-US" sz="2400" dirty="0">
                <a:latin typeface="Georgia" pitchFamily="18" charset="0"/>
              </a:rPr>
              <a:t>choose description of goods from </a:t>
            </a:r>
            <a:r>
              <a:rPr lang="en-US" sz="2400" dirty="0" smtClean="0">
                <a:latin typeface="Georgia" pitchFamily="18" charset="0"/>
              </a:rPr>
              <a:t>template, </a:t>
            </a:r>
            <a:r>
              <a:rPr lang="en-US" sz="2400" dirty="0">
                <a:latin typeface="Georgia" pitchFamily="18" charset="0"/>
              </a:rPr>
              <a:t>but </a:t>
            </a:r>
            <a:r>
              <a:rPr lang="en-US" sz="2400" dirty="0" smtClean="0">
                <a:latin typeface="Georgia" pitchFamily="18" charset="0"/>
              </a:rPr>
              <a:t>cheaper</a:t>
            </a:r>
          </a:p>
          <a:p>
            <a:pPr lvl="1">
              <a:lnSpc>
                <a:spcPct val="80000"/>
              </a:lnSpc>
            </a:pPr>
            <a:r>
              <a:rPr lang="en-US" sz="2400" dirty="0" smtClean="0">
                <a:latin typeface="Georgia" pitchFamily="18" charset="0"/>
              </a:rPr>
              <a:t>If </a:t>
            </a:r>
            <a:r>
              <a:rPr lang="en-US" sz="2400" dirty="0">
                <a:latin typeface="Georgia" pitchFamily="18" charset="0"/>
              </a:rPr>
              <a:t>you are a new type of business/service, you will be using </a:t>
            </a:r>
            <a:r>
              <a:rPr lang="en-US" sz="2400" dirty="0" smtClean="0">
                <a:latin typeface="Georgia" pitchFamily="18" charset="0"/>
              </a:rPr>
              <a:t>TEAS</a:t>
            </a:r>
            <a:endParaRPr lang="en-US" sz="2400" u="sng" dirty="0">
              <a:latin typeface="Georgia" pitchFamily="18" charset="0"/>
            </a:endParaRPr>
          </a:p>
          <a:p>
            <a:pPr lvl="1">
              <a:lnSpc>
                <a:spcPct val="80000"/>
              </a:lnSpc>
            </a:pPr>
            <a:r>
              <a:rPr lang="en-US" sz="2400" dirty="0">
                <a:latin typeface="Georgia" pitchFamily="18" charset="0"/>
              </a:rPr>
              <a:t>Must pay for each class</a:t>
            </a:r>
          </a:p>
          <a:p>
            <a:pPr lvl="2">
              <a:lnSpc>
                <a:spcPct val="80000"/>
              </a:lnSpc>
            </a:pPr>
            <a:r>
              <a:rPr lang="en-US" dirty="0">
                <a:latin typeface="Georgia" pitchFamily="18" charset="0"/>
              </a:rPr>
              <a:t>2 classes = 2 times the fee</a:t>
            </a:r>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28</a:t>
            </a:fld>
            <a:endParaRPr lang="en-US"/>
          </a:p>
        </p:txBody>
      </p:sp>
      <p:sp>
        <p:nvSpPr>
          <p:cNvPr id="5" name="Footer Placeholder 4"/>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26555846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631467726"/>
              </p:ext>
            </p:extLst>
          </p:nvPr>
        </p:nvGraphicFramePr>
        <p:xfrm>
          <a:off x="280473" y="89700"/>
          <a:ext cx="8581305" cy="6156583"/>
        </p:xfrm>
        <a:graphic>
          <a:graphicData uri="http://schemas.openxmlformats.org/drawingml/2006/table">
            <a:tbl>
              <a:tblPr/>
              <a:tblGrid>
                <a:gridCol w="5241782"/>
                <a:gridCol w="1578171"/>
                <a:gridCol w="1761352"/>
              </a:tblGrid>
              <a:tr h="239249">
                <a:tc>
                  <a:txBody>
                    <a:bodyPr/>
                    <a:lstStyle/>
                    <a:p>
                      <a:r>
                        <a:rPr lang="en-US" sz="1800" b="1" dirty="0"/>
                        <a:t>Questions</a:t>
                      </a: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dirty="0"/>
                        <a:t>TEAS Plus</a:t>
                      </a: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dirty="0"/>
                        <a:t>TEAS </a:t>
                      </a:r>
                      <a:r>
                        <a:rPr lang="en-US" sz="1800" b="1" dirty="0" smtClean="0"/>
                        <a:t>RF (Standard)</a:t>
                      </a: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8874">
                <a:tc>
                  <a:txBody>
                    <a:bodyPr/>
                    <a:lstStyle/>
                    <a:p>
                      <a:r>
                        <a:rPr lang="en-US" sz="1800" dirty="0"/>
                        <a:t>What is the filing fee per class of goods/services?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 $</a:t>
                      </a:r>
                      <a:r>
                        <a:rPr lang="en-US" sz="1800" dirty="0" smtClean="0"/>
                        <a:t>250</a:t>
                      </a: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$350</a:t>
                      </a: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6997">
                <a:tc>
                  <a:txBody>
                    <a:bodyPr/>
                    <a:lstStyle/>
                    <a:p>
                      <a:r>
                        <a:rPr lang="en-US" sz="1800"/>
                        <a:t>Must the application include an e-mail address and authorization for the USPTO to send application-related e-mail correspondence?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 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37372">
                <a:tc>
                  <a:txBody>
                    <a:bodyPr/>
                    <a:lstStyle/>
                    <a:p>
                      <a:r>
                        <a:rPr lang="en-US" sz="1800"/>
                        <a:t>Must certain subsequent application-related submissions, such as responses to Office actions, be filed via TEAS?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7747">
                <a:tc>
                  <a:txBody>
                    <a:bodyPr/>
                    <a:lstStyle/>
                    <a:p>
                      <a:r>
                        <a:rPr lang="en-US" sz="1800"/>
                        <a:t>Must the identification of goods/services be selected from the USPTO Trademark ID Manual?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800"/>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8123">
                <a:tc>
                  <a:txBody>
                    <a:bodyPr/>
                    <a:lstStyle/>
                    <a:p>
                      <a:r>
                        <a:rPr lang="en-US" sz="1800"/>
                        <a:t>Must the filing fee per class for all classes listed in the application be paid upfront?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15870">
                <a:tc>
                  <a:txBody>
                    <a:bodyPr/>
                    <a:lstStyle/>
                    <a:p>
                      <a:r>
                        <a:rPr lang="en-US" sz="1800"/>
                        <a:t>Must certain statements regarding the mark be provided in the application as filed, if applicable (e.g., translation statement, claim of ownership, color claim and description, if applicable)?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Yes - see </a:t>
                      </a:r>
                      <a:r>
                        <a:rPr lang="en-US" sz="1800">
                          <a:hlinkClick r:id="rId2" tooltip="Go to TMEP §819.01"/>
                        </a:rPr>
                        <a:t>TMEP §819.01</a:t>
                      </a: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 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7747">
                <a:tc>
                  <a:txBody>
                    <a:bodyPr/>
                    <a:lstStyle/>
                    <a:p>
                      <a:r>
                        <a:rPr lang="en-US" sz="1800" dirty="0"/>
                        <a:t>Is there an additional processing fee if applicant does not satisfy the relevant filing option requirements?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Yes - </a:t>
                      </a:r>
                      <a:r>
                        <a:rPr lang="en-US" sz="1800" dirty="0" smtClean="0"/>
                        <a:t>$100 </a:t>
                      </a:r>
                      <a:r>
                        <a:rPr lang="en-US" sz="1800" dirty="0"/>
                        <a:t>per class of goods</a:t>
                      </a:r>
                      <a:r>
                        <a:rPr lang="en-US" sz="1800" dirty="0" smtClean="0"/>
                        <a:t>/ services</a:t>
                      </a: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Yes - </a:t>
                      </a:r>
                      <a:r>
                        <a:rPr lang="en-US" sz="1800" dirty="0" smtClean="0"/>
                        <a:t>$400 </a:t>
                      </a:r>
                      <a:r>
                        <a:rPr lang="en-US" sz="1800" dirty="0"/>
                        <a:t>per class of goods</a:t>
                      </a:r>
                      <a:r>
                        <a:rPr lang="en-US" sz="1800" dirty="0" smtClean="0"/>
                        <a:t>/ services</a:t>
                      </a: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Rectangle 1">
            <a:hlinkClick r:id="rId2" tooltip="Go to TMEP §819.01"/>
          </p:cNvPr>
          <p:cNvSpPr>
            <a:spLocks noChangeArrowheads="1"/>
          </p:cNvSpPr>
          <p:nvPr/>
        </p:nvSpPr>
        <p:spPr bwMode="auto">
          <a:xfrm>
            <a:off x="3233738" y="1501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charset="0"/>
                <a:cs typeface="Arial" charset="0"/>
              </a:rPr>
              <a:t> </a:t>
            </a:r>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29</a:t>
            </a:fld>
            <a:endParaRPr lang="en-US"/>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3753343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idx="4294967295"/>
          </p:nvPr>
        </p:nvSpPr>
        <p:spPr>
          <a:xfrm>
            <a:off x="444500" y="207963"/>
            <a:ext cx="8229600" cy="937791"/>
          </a:xfrm>
        </p:spPr>
        <p:txBody>
          <a:bodyPr/>
          <a:lstStyle/>
          <a:p>
            <a:pPr eaLnBrk="1" hangingPunct="1"/>
            <a:r>
              <a:rPr lang="en-US" dirty="0" smtClean="0">
                <a:latin typeface="Georgia" pitchFamily="18" charset="0"/>
              </a:rPr>
              <a:t> What Is A Trademark?</a:t>
            </a:r>
          </a:p>
        </p:txBody>
      </p:sp>
      <p:sp>
        <p:nvSpPr>
          <p:cNvPr id="18436" name="Content Placeholder 2"/>
          <p:cNvSpPr>
            <a:spLocks noGrp="1"/>
          </p:cNvSpPr>
          <p:nvPr>
            <p:ph idx="4294967295"/>
          </p:nvPr>
        </p:nvSpPr>
        <p:spPr>
          <a:xfrm>
            <a:off x="524919" y="994258"/>
            <a:ext cx="8229600" cy="5131119"/>
          </a:xfrm>
        </p:spPr>
        <p:txBody>
          <a:bodyPr/>
          <a:lstStyle/>
          <a:p>
            <a:pPr>
              <a:spcBef>
                <a:spcPts val="0"/>
              </a:spcBef>
            </a:pPr>
            <a:r>
              <a:rPr lang="en-US" sz="2400" dirty="0">
                <a:latin typeface="Georgia" pitchFamily="18" charset="0"/>
              </a:rPr>
              <a:t>Identifies the origin of goods or services</a:t>
            </a:r>
          </a:p>
          <a:p>
            <a:pPr>
              <a:spcBef>
                <a:spcPts val="0"/>
              </a:spcBef>
            </a:pPr>
            <a:r>
              <a:rPr lang="en-US" sz="2400" dirty="0">
                <a:latin typeface="Georgia" pitchFamily="18" charset="0"/>
              </a:rPr>
              <a:t>Typically a word or symbol</a:t>
            </a:r>
          </a:p>
          <a:p>
            <a:pPr>
              <a:spcBef>
                <a:spcPts val="0"/>
              </a:spcBef>
            </a:pPr>
            <a:r>
              <a:rPr lang="en-US" sz="2400" dirty="0">
                <a:latin typeface="Georgia" pitchFamily="18" charset="0"/>
              </a:rPr>
              <a:t>Can have non-typical trademarks like color or sound, but they are difficult to obtain</a:t>
            </a:r>
          </a:p>
          <a:p>
            <a:pPr lvl="1">
              <a:spcBef>
                <a:spcPts val="0"/>
              </a:spcBef>
            </a:pPr>
            <a:r>
              <a:rPr lang="en-US" sz="2600" dirty="0">
                <a:latin typeface="Georgia" pitchFamily="18" charset="0"/>
              </a:rPr>
              <a:t>Must establish consumer recognition</a:t>
            </a:r>
          </a:p>
          <a:p>
            <a:pPr lvl="2">
              <a:spcBef>
                <a:spcPts val="0"/>
              </a:spcBef>
            </a:pPr>
            <a:r>
              <a:rPr lang="en-US" sz="2000" dirty="0">
                <a:latin typeface="Georgia" pitchFamily="18" charset="0"/>
              </a:rPr>
              <a:t>Sound:"</a:t>
            </a:r>
            <a:r>
              <a:rPr lang="en-US" sz="2000" dirty="0" err="1">
                <a:latin typeface="Georgia" pitchFamily="18" charset="0"/>
              </a:rPr>
              <a:t>D'oh</a:t>
            </a:r>
            <a:r>
              <a:rPr lang="en-US" sz="2000" dirty="0">
                <a:latin typeface="Georgia" pitchFamily="18" charset="0"/>
              </a:rPr>
              <a:t>!" of Homer Simpson </a:t>
            </a:r>
          </a:p>
          <a:p>
            <a:pPr lvl="2">
              <a:spcBef>
                <a:spcPts val="0"/>
              </a:spcBef>
            </a:pPr>
            <a:r>
              <a:rPr lang="en-US" sz="2000" dirty="0">
                <a:latin typeface="Georgia" pitchFamily="18" charset="0"/>
              </a:rPr>
              <a:t>Color: The canary yellow of 3M’s Post-It® notes </a:t>
            </a:r>
          </a:p>
          <a:p>
            <a:pPr lvl="2">
              <a:spcBef>
                <a:spcPts val="0"/>
              </a:spcBef>
            </a:pPr>
            <a:r>
              <a:rPr lang="en-US" sz="2000" dirty="0">
                <a:latin typeface="Georgia" pitchFamily="18" charset="0"/>
              </a:rPr>
              <a:t>Scent: </a:t>
            </a:r>
            <a:r>
              <a:rPr lang="en-US" sz="2000" dirty="0" err="1">
                <a:latin typeface="Georgia" pitchFamily="18" charset="0"/>
              </a:rPr>
              <a:t>Plumeria</a:t>
            </a:r>
            <a:r>
              <a:rPr lang="en-US" sz="2000" dirty="0">
                <a:latin typeface="Georgia" pitchFamily="18" charset="0"/>
              </a:rPr>
              <a:t> scented sewing thread</a:t>
            </a:r>
          </a:p>
          <a:p>
            <a:pPr lvl="2">
              <a:spcBef>
                <a:spcPts val="0"/>
              </a:spcBef>
            </a:pPr>
            <a:r>
              <a:rPr lang="en-US" sz="2000" dirty="0">
                <a:latin typeface="Georgia" pitchFamily="18" charset="0"/>
              </a:rPr>
              <a:t>Touch: Velvet material covering the surface of a wine bottle </a:t>
            </a:r>
          </a:p>
          <a:p>
            <a:pPr>
              <a:spcBef>
                <a:spcPts val="0"/>
              </a:spcBef>
            </a:pPr>
            <a:r>
              <a:rPr lang="en-US" sz="2400" dirty="0">
                <a:latin typeface="Georgia" pitchFamily="18" charset="0"/>
              </a:rPr>
              <a:t>Trademark lasts for as long as it is used</a:t>
            </a:r>
          </a:p>
          <a:p>
            <a:pPr lvl="1">
              <a:spcBef>
                <a:spcPts val="0"/>
              </a:spcBef>
            </a:pPr>
            <a:r>
              <a:rPr lang="en-US" sz="2400" dirty="0">
                <a:latin typeface="Georgia" pitchFamily="18" charset="0"/>
              </a:rPr>
              <a:t>Can last forever</a:t>
            </a:r>
          </a:p>
          <a:p>
            <a:pPr>
              <a:spcBef>
                <a:spcPts val="0"/>
              </a:spcBef>
            </a:pPr>
            <a:r>
              <a:rPr lang="en-US" sz="2400" dirty="0">
                <a:latin typeface="Georgia" pitchFamily="18" charset="0"/>
              </a:rPr>
              <a:t>Two Types of Trademarks – Parallel US Systems</a:t>
            </a:r>
          </a:p>
          <a:p>
            <a:pPr lvl="1">
              <a:spcBef>
                <a:spcPts val="0"/>
              </a:spcBef>
            </a:pPr>
            <a:r>
              <a:rPr lang="en-US" sz="2400" dirty="0">
                <a:latin typeface="Georgia" pitchFamily="18" charset="0"/>
              </a:rPr>
              <a:t>Unregistered, common-law trademarks</a:t>
            </a:r>
          </a:p>
          <a:p>
            <a:pPr lvl="1">
              <a:spcBef>
                <a:spcPts val="0"/>
              </a:spcBef>
            </a:pPr>
            <a:r>
              <a:rPr lang="en-US" sz="2400" dirty="0">
                <a:latin typeface="Georgia" pitchFamily="18" charset="0"/>
              </a:rPr>
              <a:t>Federally registered trademarks</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3</a:t>
            </a:fld>
            <a:endParaRPr lang="en-US"/>
          </a:p>
        </p:txBody>
      </p:sp>
    </p:spTree>
    <p:extLst>
      <p:ext uri="{BB962C8B-B14F-4D97-AF65-F5344CB8AC3E}">
        <p14:creationId xmlns:p14="http://schemas.microsoft.com/office/powerpoint/2010/main" val="21481718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idx="4294967295"/>
          </p:nvPr>
        </p:nvSpPr>
        <p:spPr>
          <a:xfrm>
            <a:off x="444500" y="0"/>
            <a:ext cx="8229600" cy="1143000"/>
          </a:xfrm>
        </p:spPr>
        <p:txBody>
          <a:bodyPr/>
          <a:lstStyle/>
          <a:p>
            <a:pPr eaLnBrk="1" hangingPunct="1"/>
            <a:r>
              <a:rPr lang="en-US" sz="4000" dirty="0" smtClean="0">
                <a:latin typeface="Georgia" pitchFamily="18" charset="0"/>
              </a:rPr>
              <a:t>Proceeding to File - 2</a:t>
            </a:r>
          </a:p>
        </p:txBody>
      </p:sp>
      <p:sp>
        <p:nvSpPr>
          <p:cNvPr id="30724" name="Content Placeholder 2"/>
          <p:cNvSpPr>
            <a:spLocks noGrp="1"/>
          </p:cNvSpPr>
          <p:nvPr>
            <p:ph idx="4294967295"/>
          </p:nvPr>
        </p:nvSpPr>
        <p:spPr>
          <a:xfrm>
            <a:off x="549275" y="990599"/>
            <a:ext cx="8229600" cy="5575454"/>
          </a:xfrm>
        </p:spPr>
        <p:txBody>
          <a:bodyPr/>
          <a:lstStyle/>
          <a:p>
            <a:pPr>
              <a:lnSpc>
                <a:spcPct val="80000"/>
              </a:lnSpc>
            </a:pPr>
            <a:r>
              <a:rPr lang="en-US" sz="2800" dirty="0" smtClean="0">
                <a:latin typeface="Georgia" pitchFamily="18" charset="0"/>
              </a:rPr>
              <a:t>Info needed to file</a:t>
            </a:r>
          </a:p>
          <a:p>
            <a:pPr lvl="1">
              <a:lnSpc>
                <a:spcPct val="80000"/>
              </a:lnSpc>
            </a:pPr>
            <a:r>
              <a:rPr lang="en-US" dirty="0" smtClean="0">
                <a:latin typeface="Georgia" pitchFamily="18" charset="0"/>
              </a:rPr>
              <a:t>Owner of mark</a:t>
            </a:r>
          </a:p>
          <a:p>
            <a:pPr lvl="1">
              <a:lnSpc>
                <a:spcPct val="80000"/>
              </a:lnSpc>
            </a:pPr>
            <a:r>
              <a:rPr lang="en-US" dirty="0" smtClean="0">
                <a:latin typeface="Georgia" pitchFamily="18" charset="0"/>
              </a:rPr>
              <a:t>Entity type – if corporation, need state</a:t>
            </a:r>
          </a:p>
          <a:p>
            <a:pPr lvl="1">
              <a:lnSpc>
                <a:spcPct val="80000"/>
              </a:lnSpc>
            </a:pPr>
            <a:r>
              <a:rPr lang="en-US" dirty="0" smtClean="0">
                <a:latin typeface="Georgia" pitchFamily="18" charset="0"/>
              </a:rPr>
              <a:t>Owner address</a:t>
            </a:r>
          </a:p>
          <a:p>
            <a:pPr lvl="1">
              <a:lnSpc>
                <a:spcPct val="80000"/>
              </a:lnSpc>
            </a:pPr>
            <a:r>
              <a:rPr lang="en-US" dirty="0" smtClean="0">
                <a:latin typeface="Georgia" pitchFamily="18" charset="0"/>
              </a:rPr>
              <a:t>“Standard” (text) or “Special form” (logo)?</a:t>
            </a:r>
          </a:p>
          <a:p>
            <a:pPr lvl="2">
              <a:lnSpc>
                <a:spcPct val="80000"/>
              </a:lnSpc>
            </a:pPr>
            <a:r>
              <a:rPr lang="en-US" dirty="0" smtClean="0">
                <a:latin typeface="Georgia" pitchFamily="18" charset="0"/>
              </a:rPr>
              <a:t>Image requirements = jpg 300-&gt;900 pixels</a:t>
            </a:r>
          </a:p>
          <a:p>
            <a:pPr lvl="1">
              <a:lnSpc>
                <a:spcPct val="80000"/>
              </a:lnSpc>
            </a:pPr>
            <a:r>
              <a:rPr lang="en-US" dirty="0" smtClean="0">
                <a:latin typeface="Georgia" pitchFamily="18" charset="0"/>
              </a:rPr>
              <a:t>At least one Class</a:t>
            </a:r>
          </a:p>
          <a:p>
            <a:pPr lvl="1">
              <a:lnSpc>
                <a:spcPct val="80000"/>
              </a:lnSpc>
            </a:pPr>
            <a:r>
              <a:rPr lang="en-US" dirty="0" smtClean="0">
                <a:latin typeface="Georgia" pitchFamily="18" charset="0"/>
              </a:rPr>
              <a:t>Description of Goods/Services</a:t>
            </a:r>
          </a:p>
          <a:p>
            <a:pPr lvl="1">
              <a:lnSpc>
                <a:spcPct val="80000"/>
              </a:lnSpc>
            </a:pPr>
            <a:r>
              <a:rPr lang="en-US" dirty="0" smtClean="0">
                <a:latin typeface="Georgia" pitchFamily="18" charset="0"/>
              </a:rPr>
              <a:t>Actual Use/Intent To Use</a:t>
            </a:r>
          </a:p>
          <a:p>
            <a:pPr lvl="1">
              <a:lnSpc>
                <a:spcPct val="80000"/>
              </a:lnSpc>
            </a:pPr>
            <a:r>
              <a:rPr lang="en-US" dirty="0" smtClean="0">
                <a:latin typeface="Georgia" pitchFamily="18" charset="0"/>
              </a:rPr>
              <a:t>Correspondence Name/Address</a:t>
            </a:r>
          </a:p>
          <a:p>
            <a:pPr lvl="1">
              <a:lnSpc>
                <a:spcPct val="80000"/>
              </a:lnSpc>
            </a:pPr>
            <a:r>
              <a:rPr lang="en-US" dirty="0" smtClean="0">
                <a:latin typeface="Georgia" pitchFamily="18" charset="0"/>
              </a:rPr>
              <a:t>Fee (can be paid with credit card)</a:t>
            </a:r>
          </a:p>
          <a:p>
            <a:pPr lvl="1">
              <a:lnSpc>
                <a:spcPct val="80000"/>
              </a:lnSpc>
            </a:pPr>
            <a:endParaRPr lang="en-US" dirty="0" smtClean="0">
              <a:latin typeface="Georgia" pitchFamily="18" charset="0"/>
            </a:endParaRPr>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30</a:t>
            </a:fld>
            <a:endParaRPr lang="en-US"/>
          </a:p>
        </p:txBody>
      </p:sp>
      <p:sp>
        <p:nvSpPr>
          <p:cNvPr id="5" name="Footer Placeholder 4"/>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16790757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idx="4294967295"/>
          </p:nvPr>
        </p:nvSpPr>
        <p:spPr>
          <a:xfrm>
            <a:off x="444500" y="198304"/>
            <a:ext cx="8229600" cy="944696"/>
          </a:xfrm>
        </p:spPr>
        <p:txBody>
          <a:bodyPr/>
          <a:lstStyle/>
          <a:p>
            <a:pPr eaLnBrk="1" hangingPunct="1"/>
            <a:r>
              <a:rPr lang="en-US" sz="4000" dirty="0" smtClean="0">
                <a:latin typeface="Georgia" pitchFamily="18" charset="0"/>
              </a:rPr>
              <a:t>Trademark Prosecution</a:t>
            </a:r>
          </a:p>
        </p:txBody>
      </p:sp>
      <p:sp>
        <p:nvSpPr>
          <p:cNvPr id="30724" name="Content Placeholder 2"/>
          <p:cNvSpPr>
            <a:spLocks noGrp="1"/>
          </p:cNvSpPr>
          <p:nvPr>
            <p:ph idx="4294967295"/>
          </p:nvPr>
        </p:nvSpPr>
        <p:spPr>
          <a:xfrm>
            <a:off x="549275" y="990599"/>
            <a:ext cx="8229600" cy="5575454"/>
          </a:xfrm>
        </p:spPr>
        <p:txBody>
          <a:bodyPr/>
          <a:lstStyle/>
          <a:p>
            <a:pPr>
              <a:lnSpc>
                <a:spcPct val="80000"/>
              </a:lnSpc>
            </a:pPr>
            <a:r>
              <a:rPr lang="en-US" sz="2800" dirty="0" smtClean="0">
                <a:latin typeface="Georgia" pitchFamily="18" charset="0"/>
              </a:rPr>
              <a:t>Office Actions (Rejections)</a:t>
            </a:r>
          </a:p>
          <a:p>
            <a:pPr lvl="1">
              <a:lnSpc>
                <a:spcPct val="80000"/>
              </a:lnSpc>
            </a:pPr>
            <a:r>
              <a:rPr lang="en-US" sz="2400" dirty="0" smtClean="0">
                <a:latin typeface="Georgia" pitchFamily="18" charset="0"/>
              </a:rPr>
              <a:t>Can range in difficulty, but best practice to consult attorney</a:t>
            </a:r>
            <a:endParaRPr lang="en-US" sz="2000" dirty="0">
              <a:latin typeface="Georgia" pitchFamily="18" charset="0"/>
            </a:endParaRPr>
          </a:p>
          <a:p>
            <a:pPr lvl="1">
              <a:lnSpc>
                <a:spcPct val="80000"/>
              </a:lnSpc>
            </a:pPr>
            <a:r>
              <a:rPr lang="en-US" sz="2400" dirty="0" smtClean="0">
                <a:latin typeface="Georgia" pitchFamily="18" charset="0"/>
              </a:rPr>
              <a:t>May just want change in statement of goods</a:t>
            </a:r>
          </a:p>
          <a:p>
            <a:pPr lvl="1">
              <a:lnSpc>
                <a:spcPct val="80000"/>
              </a:lnSpc>
            </a:pPr>
            <a:r>
              <a:rPr lang="en-US" sz="2400" dirty="0" smtClean="0">
                <a:latin typeface="Georgia" pitchFamily="18" charset="0"/>
              </a:rPr>
              <a:t>Conversely, may have several consumer confusion or descriptiveness rejections</a:t>
            </a:r>
          </a:p>
          <a:p>
            <a:pPr>
              <a:lnSpc>
                <a:spcPct val="80000"/>
              </a:lnSpc>
            </a:pPr>
            <a:r>
              <a:rPr lang="en-US" sz="2800" dirty="0" smtClean="0">
                <a:latin typeface="Georgia" pitchFamily="18" charset="0"/>
              </a:rPr>
              <a:t>Usage of good stated in application</a:t>
            </a:r>
          </a:p>
          <a:p>
            <a:pPr lvl="1">
              <a:lnSpc>
                <a:spcPct val="80000"/>
              </a:lnSpc>
            </a:pPr>
            <a:r>
              <a:rPr lang="en-US" sz="2400" dirty="0" smtClean="0">
                <a:latin typeface="Georgia" pitchFamily="18" charset="0"/>
              </a:rPr>
              <a:t>Actual use – must be using mark on all products recited in your statement of goods</a:t>
            </a:r>
          </a:p>
          <a:p>
            <a:pPr lvl="2">
              <a:lnSpc>
                <a:spcPct val="80000"/>
              </a:lnSpc>
            </a:pPr>
            <a:r>
              <a:rPr lang="en-US" dirty="0" smtClean="0">
                <a:latin typeface="Georgia" pitchFamily="18" charset="0"/>
              </a:rPr>
              <a:t>Eliminate unused goods from statement or it may be fraud.  Example: “X” for “Hats, shirts, and pants” must be used for ALL.</a:t>
            </a:r>
          </a:p>
          <a:p>
            <a:pPr lvl="1">
              <a:lnSpc>
                <a:spcPct val="80000"/>
              </a:lnSpc>
            </a:pPr>
            <a:r>
              <a:rPr lang="en-US" sz="2400" dirty="0" smtClean="0">
                <a:latin typeface="Georgia" pitchFamily="18" charset="0"/>
              </a:rPr>
              <a:t>Intent To Use – Will have to file statement of use </a:t>
            </a:r>
          </a:p>
          <a:p>
            <a:pPr lvl="2">
              <a:lnSpc>
                <a:spcPct val="80000"/>
              </a:lnSpc>
            </a:pPr>
            <a:r>
              <a:rPr lang="en-US" dirty="0" smtClean="0">
                <a:latin typeface="Georgia" pitchFamily="18" charset="0"/>
              </a:rPr>
              <a:t>Can “split” your application when using mark with some but not all of the recited goods</a:t>
            </a:r>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31</a:t>
            </a:fld>
            <a:endParaRPr lang="en-US"/>
          </a:p>
        </p:txBody>
      </p:sp>
      <p:sp>
        <p:nvSpPr>
          <p:cNvPr id="5" name="Footer Placeholder 4"/>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6745822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idx="4294967295"/>
          </p:nvPr>
        </p:nvSpPr>
        <p:spPr>
          <a:xfrm>
            <a:off x="444500" y="198304"/>
            <a:ext cx="8229600" cy="944696"/>
          </a:xfrm>
        </p:spPr>
        <p:txBody>
          <a:bodyPr/>
          <a:lstStyle/>
          <a:p>
            <a:pPr eaLnBrk="1" hangingPunct="1"/>
            <a:r>
              <a:rPr lang="en-US" sz="4000" dirty="0" smtClean="0">
                <a:latin typeface="Georgia" pitchFamily="18" charset="0"/>
              </a:rPr>
              <a:t>Trademark Maintenance</a:t>
            </a:r>
          </a:p>
        </p:txBody>
      </p:sp>
      <p:sp>
        <p:nvSpPr>
          <p:cNvPr id="30724" name="Content Placeholder 2"/>
          <p:cNvSpPr>
            <a:spLocks noGrp="1"/>
          </p:cNvSpPr>
          <p:nvPr>
            <p:ph idx="4294967295"/>
          </p:nvPr>
        </p:nvSpPr>
        <p:spPr>
          <a:xfrm>
            <a:off x="549275" y="990599"/>
            <a:ext cx="8229600" cy="5575454"/>
          </a:xfrm>
        </p:spPr>
        <p:txBody>
          <a:bodyPr/>
          <a:lstStyle/>
          <a:p>
            <a:r>
              <a:rPr lang="en-US" sz="2800" dirty="0" smtClean="0">
                <a:latin typeface="Georgia" pitchFamily="18" charset="0"/>
              </a:rPr>
              <a:t>If you expand your product or service line, file new trademark registrations</a:t>
            </a:r>
          </a:p>
          <a:p>
            <a:pPr lvl="1"/>
            <a:r>
              <a:rPr lang="en-US" dirty="0" smtClean="0">
                <a:latin typeface="Georgia" pitchFamily="18" charset="0"/>
              </a:rPr>
              <a:t>Can be at the Intent-To-Use stage</a:t>
            </a:r>
          </a:p>
          <a:p>
            <a:r>
              <a:rPr lang="en-US" sz="2800" dirty="0" smtClean="0">
                <a:latin typeface="Georgia" pitchFamily="18" charset="0"/>
              </a:rPr>
              <a:t>Can also trademark catch phrases</a:t>
            </a:r>
          </a:p>
          <a:p>
            <a:r>
              <a:rPr lang="en-US" sz="2800" dirty="0" smtClean="0">
                <a:latin typeface="Georgia" pitchFamily="18" charset="0"/>
              </a:rPr>
              <a:t>Be sure to mark with ®</a:t>
            </a:r>
          </a:p>
          <a:p>
            <a:r>
              <a:rPr lang="en-US" sz="2800" dirty="0" smtClean="0">
                <a:latin typeface="Georgia" pitchFamily="18" charset="0"/>
              </a:rPr>
              <a:t>Will have to file a Declaration of Use at 5 years from registration date </a:t>
            </a:r>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32</a:t>
            </a:fld>
            <a:endParaRPr lang="en-US"/>
          </a:p>
        </p:txBody>
      </p:sp>
      <p:sp>
        <p:nvSpPr>
          <p:cNvPr id="5" name="Footer Placeholder 4"/>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26959208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idx="4294967295"/>
          </p:nvPr>
        </p:nvSpPr>
        <p:spPr>
          <a:xfrm>
            <a:off x="444500" y="198304"/>
            <a:ext cx="8229600" cy="944696"/>
          </a:xfrm>
        </p:spPr>
        <p:txBody>
          <a:bodyPr/>
          <a:lstStyle/>
          <a:p>
            <a:pPr eaLnBrk="1" hangingPunct="1"/>
            <a:r>
              <a:rPr lang="en-US" sz="4000" dirty="0" smtClean="0">
                <a:latin typeface="Georgia" pitchFamily="18" charset="0"/>
              </a:rPr>
              <a:t>Trademark Exercise</a:t>
            </a:r>
          </a:p>
        </p:txBody>
      </p:sp>
      <p:sp>
        <p:nvSpPr>
          <p:cNvPr id="30724" name="Content Placeholder 2"/>
          <p:cNvSpPr>
            <a:spLocks noGrp="1"/>
          </p:cNvSpPr>
          <p:nvPr>
            <p:ph idx="4294967295"/>
          </p:nvPr>
        </p:nvSpPr>
        <p:spPr>
          <a:xfrm>
            <a:off x="549275" y="990599"/>
            <a:ext cx="8229600" cy="5575454"/>
          </a:xfrm>
        </p:spPr>
        <p:txBody>
          <a:bodyPr/>
          <a:lstStyle/>
          <a:p>
            <a:r>
              <a:rPr lang="en-US" sz="2800" dirty="0" smtClean="0">
                <a:latin typeface="Georgia" pitchFamily="18" charset="0"/>
              </a:rPr>
              <a:t>Proposed mark from the class?</a:t>
            </a:r>
          </a:p>
          <a:p>
            <a:pPr lvl="1"/>
            <a:r>
              <a:rPr lang="en-US" sz="2400" dirty="0" smtClean="0">
                <a:latin typeface="Georgia" pitchFamily="18" charset="0"/>
              </a:rPr>
              <a:t>If time permits</a:t>
            </a:r>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33</a:t>
            </a:fld>
            <a:endParaRPr lang="en-US"/>
          </a:p>
        </p:txBody>
      </p:sp>
      <p:sp>
        <p:nvSpPr>
          <p:cNvPr id="5" name="Footer Placeholder 4"/>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3835550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4294967295"/>
          </p:nvPr>
        </p:nvSpPr>
        <p:spPr/>
        <p:txBody>
          <a:bodyPr/>
          <a:lstStyle/>
          <a:p>
            <a:pPr algn="ctr" eaLnBrk="1" hangingPunct="1"/>
            <a:r>
              <a:rPr lang="en-US" sz="4400" smtClean="0">
                <a:latin typeface="Georgia" pitchFamily="18" charset="0"/>
              </a:rPr>
              <a:t>Questions?</a:t>
            </a:r>
          </a:p>
          <a:p>
            <a:pPr algn="ctr" eaLnBrk="1" hangingPunct="1">
              <a:buFont typeface="Arial" charset="0"/>
              <a:buNone/>
            </a:pPr>
            <a:endParaRPr lang="en-US" sz="4400" smtClean="0">
              <a:latin typeface="Georgia" pitchFamily="18" charset="0"/>
            </a:endParaRPr>
          </a:p>
          <a:p>
            <a:pPr algn="ctr" eaLnBrk="1" hangingPunct="1"/>
            <a:endParaRPr lang="en-US" sz="4400" smtClean="0">
              <a:latin typeface="Georgia" pitchFamily="18" charset="0"/>
            </a:endParaRPr>
          </a:p>
          <a:p>
            <a:pPr eaLnBrk="1" hangingPunct="1"/>
            <a:endParaRPr lang="en-US" sz="4400" smtClean="0">
              <a:latin typeface="Georgia" pitchFamily="18" charset="0"/>
            </a:endParaRPr>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34</a:t>
            </a:fld>
            <a:endParaRPr lang="en-US"/>
          </a:p>
        </p:txBody>
      </p:sp>
      <p:sp>
        <p:nvSpPr>
          <p:cNvPr id="5" name="Footer Placeholder 4"/>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2786582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Common Law Trademark - 1</a:t>
            </a:r>
          </a:p>
        </p:txBody>
      </p:sp>
      <p:sp>
        <p:nvSpPr>
          <p:cNvPr id="20484" name="Content Placeholder 2"/>
          <p:cNvSpPr>
            <a:spLocks noGrp="1"/>
          </p:cNvSpPr>
          <p:nvPr>
            <p:ph idx="4294967295"/>
          </p:nvPr>
        </p:nvSpPr>
        <p:spPr>
          <a:xfrm>
            <a:off x="522288" y="1296537"/>
            <a:ext cx="8229600" cy="4954138"/>
          </a:xfrm>
        </p:spPr>
        <p:txBody>
          <a:bodyPr/>
          <a:lstStyle/>
          <a:p>
            <a:pPr>
              <a:lnSpc>
                <a:spcPct val="90000"/>
              </a:lnSpc>
            </a:pPr>
            <a:r>
              <a:rPr lang="en-US" sz="2800" dirty="0" smtClean="0">
                <a:latin typeface="Georgia" pitchFamily="18" charset="0"/>
              </a:rPr>
              <a:t>Think pre-1900 – If you are selling “Bongo” bread, then we don’t want to let someone else sell into the same market with the same mark</a:t>
            </a:r>
          </a:p>
          <a:p>
            <a:pPr lvl="1">
              <a:lnSpc>
                <a:spcPct val="90000"/>
              </a:lnSpc>
            </a:pPr>
            <a:r>
              <a:rPr lang="en-US" sz="2400" dirty="0" smtClean="0">
                <a:latin typeface="Georgia" pitchFamily="18" charset="0"/>
              </a:rPr>
              <a:t>State law – not federal</a:t>
            </a:r>
          </a:p>
          <a:p>
            <a:pPr lvl="1">
              <a:lnSpc>
                <a:spcPct val="90000"/>
              </a:lnSpc>
            </a:pPr>
            <a:r>
              <a:rPr lang="en-US" sz="2400" dirty="0" smtClean="0">
                <a:latin typeface="Georgia" pitchFamily="18" charset="0"/>
              </a:rPr>
              <a:t>Prevent consumer confusion</a:t>
            </a:r>
          </a:p>
          <a:p>
            <a:pPr lvl="1">
              <a:lnSpc>
                <a:spcPct val="90000"/>
              </a:lnSpc>
            </a:pPr>
            <a:r>
              <a:rPr lang="en-US" sz="2400" dirty="0" smtClean="0">
                <a:latin typeface="Georgia" pitchFamily="18" charset="0"/>
              </a:rPr>
              <a:t>Don’t let later entrant unfairly benefit from earlier entrant’s hard work and good will</a:t>
            </a:r>
          </a:p>
          <a:p>
            <a:pPr>
              <a:lnSpc>
                <a:spcPct val="90000"/>
              </a:lnSpc>
            </a:pPr>
            <a:r>
              <a:rPr lang="en-US" sz="2800" dirty="0" smtClean="0">
                <a:latin typeface="Georgia" pitchFamily="18" charset="0"/>
              </a:rPr>
              <a:t>How do I get a common-law trademark?</a:t>
            </a:r>
          </a:p>
          <a:p>
            <a:pPr lvl="1">
              <a:lnSpc>
                <a:spcPct val="90000"/>
              </a:lnSpc>
            </a:pPr>
            <a:r>
              <a:rPr lang="en-US" sz="2400" dirty="0">
                <a:latin typeface="Georgia" pitchFamily="18" charset="0"/>
              </a:rPr>
              <a:t>Just start selling goods with a mark – rights begin to arise as soon as you sell your first product and are enforceable once consumers associate the mark with you</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4</a:t>
            </a:fld>
            <a:endParaRPr lang="en-US"/>
          </a:p>
        </p:txBody>
      </p:sp>
    </p:spTree>
    <p:extLst>
      <p:ext uri="{BB962C8B-B14F-4D97-AF65-F5344CB8AC3E}">
        <p14:creationId xmlns:p14="http://schemas.microsoft.com/office/powerpoint/2010/main" val="3160864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Common Law Trademark - 2</a:t>
            </a:r>
          </a:p>
        </p:txBody>
      </p:sp>
      <p:sp>
        <p:nvSpPr>
          <p:cNvPr id="22532" name="Content Placeholder 2"/>
          <p:cNvSpPr>
            <a:spLocks noGrp="1"/>
          </p:cNvSpPr>
          <p:nvPr>
            <p:ph idx="4294967295"/>
          </p:nvPr>
        </p:nvSpPr>
        <p:spPr>
          <a:xfrm>
            <a:off x="522288" y="1044575"/>
            <a:ext cx="8229600" cy="5397168"/>
          </a:xfrm>
        </p:spPr>
        <p:txBody>
          <a:bodyPr/>
          <a:lstStyle/>
          <a:p>
            <a:pPr>
              <a:spcBef>
                <a:spcPts val="0"/>
              </a:spcBef>
            </a:pPr>
            <a:r>
              <a:rPr lang="en-US" dirty="0" smtClean="0">
                <a:latin typeface="Georgia" pitchFamily="18" charset="0"/>
              </a:rPr>
              <a:t>Limitations on common law trademarks</a:t>
            </a:r>
          </a:p>
          <a:p>
            <a:pPr lvl="1">
              <a:spcBef>
                <a:spcPts val="0"/>
              </a:spcBef>
            </a:pPr>
            <a:r>
              <a:rPr lang="en-US" dirty="0" smtClean="0">
                <a:latin typeface="Georgia" pitchFamily="18" charset="0"/>
              </a:rPr>
              <a:t>Limited geographic scope </a:t>
            </a:r>
          </a:p>
          <a:p>
            <a:pPr lvl="2">
              <a:spcBef>
                <a:spcPts val="0"/>
              </a:spcBef>
            </a:pPr>
            <a:r>
              <a:rPr lang="en-US" dirty="0" smtClean="0">
                <a:latin typeface="Georgia" pitchFamily="18" charset="0"/>
              </a:rPr>
              <a:t>Only have rights with regard to your current market</a:t>
            </a:r>
          </a:p>
          <a:p>
            <a:pPr lvl="1">
              <a:spcBef>
                <a:spcPts val="0"/>
              </a:spcBef>
            </a:pPr>
            <a:r>
              <a:rPr lang="en-US" dirty="0" smtClean="0">
                <a:latin typeface="Georgia" pitchFamily="18" charset="0"/>
              </a:rPr>
              <a:t>May not be able to expand </a:t>
            </a:r>
          </a:p>
          <a:p>
            <a:pPr lvl="2">
              <a:spcBef>
                <a:spcPts val="0"/>
              </a:spcBef>
            </a:pPr>
            <a:r>
              <a:rPr lang="en-US" dirty="0" smtClean="0">
                <a:latin typeface="Georgia" pitchFamily="18" charset="0"/>
              </a:rPr>
              <a:t>Ex – if you want to open a store in Milwaukee and someone is already selling “Bongo” bread, you may be out of luck</a:t>
            </a:r>
          </a:p>
          <a:p>
            <a:pPr lvl="1">
              <a:spcBef>
                <a:spcPts val="0"/>
              </a:spcBef>
            </a:pPr>
            <a:r>
              <a:rPr lang="en-US" dirty="0" smtClean="0">
                <a:latin typeface="Georgia" pitchFamily="18" charset="0"/>
              </a:rPr>
              <a:t>Must prove damages – only actual damages</a:t>
            </a:r>
          </a:p>
          <a:p>
            <a:pPr lvl="1">
              <a:spcBef>
                <a:spcPts val="0"/>
              </a:spcBef>
            </a:pPr>
            <a:r>
              <a:rPr lang="en-US" dirty="0" smtClean="0">
                <a:latin typeface="Georgia" pitchFamily="18" charset="0"/>
              </a:rPr>
              <a:t>No pre-examination of TM rights</a:t>
            </a:r>
          </a:p>
          <a:p>
            <a:pPr lvl="2">
              <a:spcBef>
                <a:spcPts val="0"/>
              </a:spcBef>
            </a:pPr>
            <a:r>
              <a:rPr lang="en-US" dirty="0" smtClean="0">
                <a:latin typeface="Georgia" pitchFamily="18" charset="0"/>
              </a:rPr>
              <a:t>You go to court to enforce, but the court could determine that you are not entitled to TM rights</a:t>
            </a:r>
          </a:p>
          <a:p>
            <a:pPr lvl="2">
              <a:spcBef>
                <a:spcPts val="0"/>
              </a:spcBef>
            </a:pPr>
            <a:r>
              <a:rPr lang="en-US" dirty="0" smtClean="0">
                <a:latin typeface="Georgia" pitchFamily="18" charset="0"/>
              </a:rPr>
              <a:t>Lots of BS-</a:t>
            </a:r>
            <a:r>
              <a:rPr lang="en-US" dirty="0" err="1" smtClean="0">
                <a:latin typeface="Georgia" pitchFamily="18" charset="0"/>
              </a:rPr>
              <a:t>ing</a:t>
            </a:r>
            <a:r>
              <a:rPr lang="en-US" dirty="0" smtClean="0">
                <a:latin typeface="Georgia" pitchFamily="18" charset="0"/>
              </a:rPr>
              <a:t> in this area</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5</a:t>
            </a:fld>
            <a:endParaRPr lang="en-US"/>
          </a:p>
        </p:txBody>
      </p:sp>
    </p:spTree>
    <p:extLst>
      <p:ext uri="{BB962C8B-B14F-4D97-AF65-F5344CB8AC3E}">
        <p14:creationId xmlns:p14="http://schemas.microsoft.com/office/powerpoint/2010/main" val="31209673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idx="4294967295"/>
          </p:nvPr>
        </p:nvSpPr>
        <p:spPr>
          <a:xfrm>
            <a:off x="444500" y="0"/>
            <a:ext cx="8229600" cy="1143000"/>
          </a:xfrm>
        </p:spPr>
        <p:txBody>
          <a:bodyPr/>
          <a:lstStyle/>
          <a:p>
            <a:pPr eaLnBrk="1" hangingPunct="1"/>
            <a:r>
              <a:rPr lang="en-US" smtClean="0">
                <a:latin typeface="Georgia" pitchFamily="18" charset="0"/>
              </a:rPr>
              <a:t>Common Law Trademark - 3</a:t>
            </a:r>
          </a:p>
        </p:txBody>
      </p:sp>
      <p:sp>
        <p:nvSpPr>
          <p:cNvPr id="24580" name="Content Placeholder 2"/>
          <p:cNvSpPr>
            <a:spLocks noGrp="1"/>
          </p:cNvSpPr>
          <p:nvPr>
            <p:ph idx="4294967295"/>
          </p:nvPr>
        </p:nvSpPr>
        <p:spPr>
          <a:xfrm>
            <a:off x="549275" y="903383"/>
            <a:ext cx="8229600" cy="5221995"/>
          </a:xfrm>
        </p:spPr>
        <p:txBody>
          <a:bodyPr/>
          <a:lstStyle/>
          <a:p>
            <a:pPr>
              <a:spcBef>
                <a:spcPts val="0"/>
              </a:spcBef>
            </a:pPr>
            <a:r>
              <a:rPr lang="en-US" sz="2400" dirty="0">
                <a:latin typeface="Georgia" pitchFamily="18" charset="0"/>
              </a:rPr>
              <a:t>What is “TM”?</a:t>
            </a:r>
          </a:p>
          <a:p>
            <a:pPr lvl="1">
              <a:spcBef>
                <a:spcPts val="0"/>
              </a:spcBef>
            </a:pPr>
            <a:r>
              <a:rPr lang="en-US" sz="2000" dirty="0">
                <a:latin typeface="Georgia" pitchFamily="18" charset="0"/>
              </a:rPr>
              <a:t>You advertising to consumers that they should regard what is marked as your trademark and associate it with you</a:t>
            </a:r>
          </a:p>
          <a:p>
            <a:pPr lvl="1">
              <a:spcBef>
                <a:spcPts val="0"/>
              </a:spcBef>
            </a:pPr>
            <a:r>
              <a:rPr lang="en-US" sz="2000" dirty="0">
                <a:latin typeface="Georgia" pitchFamily="18" charset="0"/>
              </a:rPr>
              <a:t>Just marking with TM does not give you any rights in itself</a:t>
            </a:r>
          </a:p>
          <a:p>
            <a:pPr>
              <a:spcBef>
                <a:spcPts val="0"/>
              </a:spcBef>
            </a:pPr>
            <a:r>
              <a:rPr lang="en-US" sz="2400" dirty="0" smtClean="0">
                <a:latin typeface="Georgia" pitchFamily="18" charset="0"/>
              </a:rPr>
              <a:t>Do you have to mark with “TM”?</a:t>
            </a:r>
          </a:p>
          <a:p>
            <a:pPr lvl="1">
              <a:spcBef>
                <a:spcPts val="0"/>
              </a:spcBef>
            </a:pPr>
            <a:r>
              <a:rPr lang="en-US" sz="2000" dirty="0" smtClean="0">
                <a:latin typeface="Georgia" pitchFamily="18" charset="0"/>
              </a:rPr>
              <a:t>No, typically marking is not required, but it does strengthen your case that you are entitled to TM rights because you are advertising to the market that you regard the term as a TM</a:t>
            </a:r>
          </a:p>
          <a:p>
            <a:pPr lvl="1">
              <a:spcBef>
                <a:spcPts val="0"/>
              </a:spcBef>
            </a:pPr>
            <a:r>
              <a:rPr lang="en-US" sz="2000" dirty="0" smtClean="0">
                <a:latin typeface="Georgia" pitchFamily="18" charset="0"/>
              </a:rPr>
              <a:t>At root, if the market now associates that mark with you, then we give you an exclusive right in it</a:t>
            </a:r>
          </a:p>
          <a:p>
            <a:pPr>
              <a:spcBef>
                <a:spcPts val="0"/>
              </a:spcBef>
            </a:pPr>
            <a:r>
              <a:rPr lang="en-US" sz="2400" dirty="0" smtClean="0">
                <a:latin typeface="Georgia" pitchFamily="18" charset="0"/>
              </a:rPr>
              <a:t>What can you mark with “TM”?</a:t>
            </a:r>
          </a:p>
          <a:p>
            <a:pPr lvl="1">
              <a:spcBef>
                <a:spcPts val="0"/>
              </a:spcBef>
            </a:pPr>
            <a:r>
              <a:rPr lang="en-US" sz="2000" dirty="0" smtClean="0">
                <a:latin typeface="Georgia" pitchFamily="18" charset="0"/>
              </a:rPr>
              <a:t>Anything you want the public to regard as your TM</a:t>
            </a:r>
          </a:p>
          <a:p>
            <a:pPr lvl="1">
              <a:spcBef>
                <a:spcPts val="0"/>
              </a:spcBef>
            </a:pPr>
            <a:r>
              <a:rPr lang="en-US" sz="2000" dirty="0" smtClean="0">
                <a:latin typeface="Georgia" pitchFamily="18" charset="0"/>
              </a:rPr>
              <a:t>Ex - Use of “</a:t>
            </a:r>
            <a:r>
              <a:rPr lang="en-US" sz="2000" dirty="0" err="1" smtClean="0">
                <a:latin typeface="Georgia" pitchFamily="18" charset="0"/>
              </a:rPr>
              <a:t>Happytime</a:t>
            </a:r>
            <a:r>
              <a:rPr lang="en-US" sz="2000" baseline="30000" dirty="0" err="1" smtClean="0">
                <a:latin typeface="Georgia" pitchFamily="18" charset="0"/>
              </a:rPr>
              <a:t>TM</a:t>
            </a:r>
            <a:r>
              <a:rPr lang="en-US" sz="2000" dirty="0" smtClean="0">
                <a:latin typeface="Georgia" pitchFamily="18" charset="0"/>
              </a:rPr>
              <a:t>” on goods provides notice that you are claiming “</a:t>
            </a:r>
            <a:r>
              <a:rPr lang="en-US" sz="2000" dirty="0" err="1" smtClean="0">
                <a:latin typeface="Georgia" pitchFamily="18" charset="0"/>
              </a:rPr>
              <a:t>Happytime</a:t>
            </a:r>
            <a:r>
              <a:rPr lang="en-US" sz="2000" dirty="0" smtClean="0">
                <a:latin typeface="Georgia" pitchFamily="18" charset="0"/>
              </a:rPr>
              <a:t>” as a trademark for those goods, but you may not be legally entitled to exclusivity</a:t>
            </a:r>
          </a:p>
          <a:p>
            <a:pPr lvl="1">
              <a:spcBef>
                <a:spcPts val="0"/>
              </a:spcBef>
            </a:pPr>
            <a:r>
              <a:rPr lang="en-US" sz="2000" dirty="0" smtClean="0">
                <a:latin typeface="Georgia" pitchFamily="18" charset="0"/>
              </a:rPr>
              <a:t>No examination process, so you will have to sue an alleged infringer to test your right</a:t>
            </a:r>
          </a:p>
          <a:p>
            <a:pPr>
              <a:lnSpc>
                <a:spcPct val="90000"/>
              </a:lnSpc>
            </a:pPr>
            <a:endParaRPr lang="en-US" sz="2800"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6</a:t>
            </a:fld>
            <a:endParaRPr lang="en-US"/>
          </a:p>
        </p:txBody>
      </p:sp>
    </p:spTree>
    <p:extLst>
      <p:ext uri="{BB962C8B-B14F-4D97-AF65-F5344CB8AC3E}">
        <p14:creationId xmlns:p14="http://schemas.microsoft.com/office/powerpoint/2010/main" val="1506226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idx="4294967295"/>
          </p:nvPr>
        </p:nvSpPr>
        <p:spPr>
          <a:xfrm>
            <a:off x="444500" y="0"/>
            <a:ext cx="8229600" cy="1143000"/>
          </a:xfrm>
        </p:spPr>
        <p:txBody>
          <a:bodyPr/>
          <a:lstStyle/>
          <a:p>
            <a:pPr eaLnBrk="1" hangingPunct="1"/>
            <a:r>
              <a:rPr lang="en-US" smtClean="0">
                <a:latin typeface="Georgia" pitchFamily="18" charset="0"/>
              </a:rPr>
              <a:t>Common Law Trademark - 4</a:t>
            </a:r>
          </a:p>
        </p:txBody>
      </p:sp>
      <p:sp>
        <p:nvSpPr>
          <p:cNvPr id="26628" name="Content Placeholder 2"/>
          <p:cNvSpPr>
            <a:spLocks noGrp="1"/>
          </p:cNvSpPr>
          <p:nvPr>
            <p:ph idx="4294967295"/>
          </p:nvPr>
        </p:nvSpPr>
        <p:spPr>
          <a:xfrm>
            <a:off x="549275" y="990600"/>
            <a:ext cx="7999814" cy="4191000"/>
          </a:xfrm>
        </p:spPr>
        <p:txBody>
          <a:bodyPr/>
          <a:lstStyle/>
          <a:p>
            <a:pPr>
              <a:spcBef>
                <a:spcPts val="0"/>
              </a:spcBef>
            </a:pPr>
            <a:r>
              <a:rPr lang="en-US" sz="2800" dirty="0" smtClean="0">
                <a:latin typeface="Georgia" pitchFamily="18" charset="0"/>
              </a:rPr>
              <a:t>Infringement Standard– Consumer confusion</a:t>
            </a:r>
          </a:p>
          <a:p>
            <a:pPr lvl="1">
              <a:spcBef>
                <a:spcPts val="0"/>
              </a:spcBef>
            </a:pPr>
            <a:r>
              <a:rPr lang="en-US" sz="2400" dirty="0" smtClean="0">
                <a:latin typeface="Georgia" pitchFamily="18" charset="0"/>
              </a:rPr>
              <a:t>If a consumer would think that goods from a second company actually originated from the company owning the trademark, then there may be infringement</a:t>
            </a:r>
          </a:p>
          <a:p>
            <a:pPr>
              <a:spcBef>
                <a:spcPts val="0"/>
              </a:spcBef>
            </a:pPr>
            <a:r>
              <a:rPr lang="en-US" dirty="0" smtClean="0">
                <a:latin typeface="Georgia" pitchFamily="18" charset="0"/>
              </a:rPr>
              <a:t>But!</a:t>
            </a:r>
          </a:p>
          <a:p>
            <a:pPr lvl="1">
              <a:spcBef>
                <a:spcPts val="0"/>
              </a:spcBef>
            </a:pPr>
            <a:r>
              <a:rPr lang="en-US" sz="2400" dirty="0" smtClean="0">
                <a:latin typeface="Georgia" pitchFamily="18" charset="0"/>
              </a:rPr>
              <a:t>Same mark may be used in different fields of goods  without confusion</a:t>
            </a:r>
          </a:p>
          <a:p>
            <a:pPr lvl="2">
              <a:spcBef>
                <a:spcPts val="0"/>
              </a:spcBef>
            </a:pPr>
            <a:r>
              <a:rPr lang="en-US" dirty="0" smtClean="0">
                <a:latin typeface="Georgia" pitchFamily="18" charset="0"/>
              </a:rPr>
              <a:t>Ex – “Bongo” for bread vs. “Bongo” for phones</a:t>
            </a:r>
          </a:p>
          <a:p>
            <a:pPr lvl="1">
              <a:spcBef>
                <a:spcPts val="0"/>
              </a:spcBef>
            </a:pPr>
            <a:r>
              <a:rPr lang="en-US" sz="2400" dirty="0" smtClean="0">
                <a:latin typeface="Georgia" pitchFamily="18" charset="0"/>
              </a:rPr>
              <a:t>Common law only – same mark may be used in different geographic areas without confusion</a:t>
            </a:r>
          </a:p>
          <a:p>
            <a:pPr lvl="2">
              <a:spcBef>
                <a:spcPts val="0"/>
              </a:spcBef>
            </a:pPr>
            <a:r>
              <a:rPr lang="en-US" sz="2000" dirty="0" smtClean="0">
                <a:latin typeface="Georgia" pitchFamily="18" charset="0"/>
              </a:rPr>
              <a:t>Reason - consumer would not think “Bongo” bread in Chicago is made by the same company as “Bongo” bread in L.A.</a:t>
            </a:r>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7</a:t>
            </a:fld>
            <a:endParaRPr lang="en-US"/>
          </a:p>
        </p:txBody>
      </p:sp>
      <p:sp>
        <p:nvSpPr>
          <p:cNvPr id="5" name="Footer Placeholder 4"/>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1382896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1"/>
          <p:cNvSpPr>
            <a:spLocks noGrp="1"/>
          </p:cNvSpPr>
          <p:nvPr>
            <p:ph type="title" idx="4294967295"/>
          </p:nvPr>
        </p:nvSpPr>
        <p:spPr>
          <a:xfrm>
            <a:off x="444500" y="0"/>
            <a:ext cx="8229600" cy="1143000"/>
          </a:xfrm>
        </p:spPr>
        <p:txBody>
          <a:bodyPr/>
          <a:lstStyle/>
          <a:p>
            <a:pPr eaLnBrk="1" hangingPunct="1"/>
            <a:r>
              <a:rPr lang="en-US" smtClean="0">
                <a:latin typeface="Georgia" pitchFamily="18" charset="0"/>
              </a:rPr>
              <a:t>Registered Trademarks</a:t>
            </a:r>
          </a:p>
        </p:txBody>
      </p:sp>
      <p:sp>
        <p:nvSpPr>
          <p:cNvPr id="28676" name="Content Placeholder 2"/>
          <p:cNvSpPr>
            <a:spLocks noGrp="1"/>
          </p:cNvSpPr>
          <p:nvPr>
            <p:ph idx="4294967295"/>
          </p:nvPr>
        </p:nvSpPr>
        <p:spPr>
          <a:xfrm>
            <a:off x="549275" y="990600"/>
            <a:ext cx="8229600" cy="5311048"/>
          </a:xfrm>
        </p:spPr>
        <p:txBody>
          <a:bodyPr/>
          <a:lstStyle/>
          <a:p>
            <a:pPr>
              <a:lnSpc>
                <a:spcPct val="80000"/>
              </a:lnSpc>
            </a:pPr>
            <a:r>
              <a:rPr lang="en-US" sz="2800" dirty="0" smtClean="0">
                <a:latin typeface="Georgia" pitchFamily="18" charset="0"/>
              </a:rPr>
              <a:t>Must be registered with the Patent and Trademark Office (PTO)</a:t>
            </a:r>
          </a:p>
          <a:p>
            <a:pPr lvl="1">
              <a:lnSpc>
                <a:spcPct val="80000"/>
              </a:lnSpc>
            </a:pPr>
            <a:r>
              <a:rPr lang="en-US" sz="2400" dirty="0" smtClean="0">
                <a:latin typeface="Georgia" pitchFamily="18" charset="0"/>
              </a:rPr>
              <a:t>Provides registration so you can be reasonably sure of your mark’s enforceability before suing</a:t>
            </a:r>
          </a:p>
          <a:p>
            <a:pPr lvl="1">
              <a:lnSpc>
                <a:spcPct val="80000"/>
              </a:lnSpc>
            </a:pPr>
            <a:r>
              <a:rPr lang="en-US" sz="2400" dirty="0" smtClean="0">
                <a:latin typeface="Georgia" pitchFamily="18" charset="0"/>
              </a:rPr>
              <a:t>Federal law, not state law</a:t>
            </a:r>
          </a:p>
          <a:p>
            <a:pPr lvl="1">
              <a:lnSpc>
                <a:spcPct val="80000"/>
              </a:lnSpc>
            </a:pPr>
            <a:r>
              <a:rPr lang="en-US" sz="2400" dirty="0" smtClean="0">
                <a:latin typeface="Georgia" pitchFamily="18" charset="0"/>
              </a:rPr>
              <a:t>Only mark that can use ® -and only once registered</a:t>
            </a:r>
          </a:p>
          <a:p>
            <a:pPr>
              <a:lnSpc>
                <a:spcPct val="80000"/>
              </a:lnSpc>
            </a:pPr>
            <a:r>
              <a:rPr lang="en-US" sz="2800" dirty="0" smtClean="0">
                <a:latin typeface="Georgia" pitchFamily="18" charset="0"/>
              </a:rPr>
              <a:t>Geographic extent is the entire US</a:t>
            </a:r>
          </a:p>
          <a:p>
            <a:pPr lvl="1">
              <a:lnSpc>
                <a:spcPct val="80000"/>
              </a:lnSpc>
            </a:pPr>
            <a:r>
              <a:rPr lang="en-US" sz="2400" dirty="0" smtClean="0">
                <a:latin typeface="Georgia" pitchFamily="18" charset="0"/>
              </a:rPr>
              <a:t>No more “Bongo” bread in Milwaukee or L.A.</a:t>
            </a:r>
          </a:p>
          <a:p>
            <a:pPr>
              <a:lnSpc>
                <a:spcPct val="80000"/>
              </a:lnSpc>
            </a:pPr>
            <a:r>
              <a:rPr lang="en-US" sz="2800" dirty="0" smtClean="0">
                <a:latin typeface="Georgia" pitchFamily="18" charset="0"/>
              </a:rPr>
              <a:t>Can still use the same mark in different fields of goods without confusion </a:t>
            </a:r>
          </a:p>
          <a:p>
            <a:pPr>
              <a:lnSpc>
                <a:spcPct val="80000"/>
              </a:lnSpc>
            </a:pPr>
            <a:r>
              <a:rPr lang="en-US" sz="2800" dirty="0" smtClean="0">
                <a:latin typeface="Georgia" pitchFamily="18" charset="0"/>
              </a:rPr>
              <a:t>Can still last forever if used </a:t>
            </a:r>
          </a:p>
          <a:p>
            <a:pPr>
              <a:lnSpc>
                <a:spcPct val="80000"/>
              </a:lnSpc>
            </a:pPr>
            <a:r>
              <a:rPr lang="en-US" sz="2400" dirty="0" smtClean="0">
                <a:latin typeface="Georgia" pitchFamily="18" charset="0"/>
              </a:rPr>
              <a:t>Same standard for infringement – consumer confusion</a:t>
            </a:r>
          </a:p>
          <a:p>
            <a:pPr>
              <a:lnSpc>
                <a:spcPct val="80000"/>
              </a:lnSpc>
            </a:pPr>
            <a:r>
              <a:rPr lang="en-US" sz="2800" dirty="0" smtClean="0">
                <a:latin typeface="Georgia" pitchFamily="18" charset="0"/>
              </a:rPr>
              <a:t>Can get statutory damages – like registered ©</a:t>
            </a:r>
          </a:p>
          <a:p>
            <a:pPr lvl="1">
              <a:lnSpc>
                <a:spcPct val="80000"/>
              </a:lnSpc>
            </a:pPr>
            <a:r>
              <a:rPr lang="en-US" sz="2400" dirty="0" smtClean="0">
                <a:latin typeface="Georgia" pitchFamily="18" charset="0"/>
              </a:rPr>
              <a:t>No longer need to prove actual damages</a:t>
            </a:r>
          </a:p>
          <a:p>
            <a:pPr lvl="1">
              <a:lnSpc>
                <a:spcPct val="80000"/>
              </a:lnSpc>
            </a:pPr>
            <a:endParaRPr lang="en-US" sz="2400"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8</a:t>
            </a:fld>
            <a:endParaRPr lang="en-US"/>
          </a:p>
        </p:txBody>
      </p:sp>
    </p:spTree>
    <p:extLst>
      <p:ext uri="{BB962C8B-B14F-4D97-AF65-F5344CB8AC3E}">
        <p14:creationId xmlns:p14="http://schemas.microsoft.com/office/powerpoint/2010/main" val="329105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idx="4294967295"/>
          </p:nvPr>
        </p:nvSpPr>
        <p:spPr>
          <a:xfrm>
            <a:off x="444500" y="0"/>
            <a:ext cx="8229600" cy="1143000"/>
          </a:xfrm>
        </p:spPr>
        <p:txBody>
          <a:bodyPr/>
          <a:lstStyle/>
          <a:p>
            <a:pPr eaLnBrk="1" hangingPunct="1"/>
            <a:r>
              <a:rPr lang="en-US" smtClean="0">
                <a:latin typeface="Georgia" pitchFamily="18" charset="0"/>
              </a:rPr>
              <a:t>Registering A Trademark</a:t>
            </a:r>
          </a:p>
        </p:txBody>
      </p:sp>
      <p:sp>
        <p:nvSpPr>
          <p:cNvPr id="30724" name="Content Placeholder 2"/>
          <p:cNvSpPr>
            <a:spLocks noGrp="1"/>
          </p:cNvSpPr>
          <p:nvPr>
            <p:ph idx="4294967295"/>
          </p:nvPr>
        </p:nvSpPr>
        <p:spPr>
          <a:xfrm>
            <a:off x="549275" y="990599"/>
            <a:ext cx="8229600" cy="5255965"/>
          </a:xfrm>
        </p:spPr>
        <p:txBody>
          <a:bodyPr/>
          <a:lstStyle/>
          <a:p>
            <a:pPr>
              <a:spcBef>
                <a:spcPts val="0"/>
              </a:spcBef>
            </a:pPr>
            <a:r>
              <a:rPr lang="en-US" sz="2400" dirty="0">
                <a:latin typeface="Georgia" pitchFamily="18" charset="0"/>
              </a:rPr>
              <a:t>Trademark Search </a:t>
            </a:r>
          </a:p>
          <a:p>
            <a:pPr lvl="1">
              <a:spcBef>
                <a:spcPts val="0"/>
              </a:spcBef>
            </a:pPr>
            <a:r>
              <a:rPr lang="en-US" sz="2000" dirty="0">
                <a:latin typeface="Georgia" pitchFamily="18" charset="0"/>
              </a:rPr>
              <a:t>Not just term itself, but consumer confusion – use lawyer</a:t>
            </a:r>
          </a:p>
          <a:p>
            <a:pPr>
              <a:lnSpc>
                <a:spcPct val="80000"/>
              </a:lnSpc>
            </a:pPr>
            <a:r>
              <a:rPr lang="en-US" sz="2400" dirty="0" smtClean="0">
                <a:latin typeface="Georgia" pitchFamily="18" charset="0"/>
              </a:rPr>
              <a:t>File TM application with PTO </a:t>
            </a:r>
          </a:p>
          <a:p>
            <a:pPr lvl="1">
              <a:lnSpc>
                <a:spcPct val="80000"/>
              </a:lnSpc>
            </a:pPr>
            <a:r>
              <a:rPr lang="en-US" sz="2000" dirty="0" smtClean="0">
                <a:latin typeface="Georgia" pitchFamily="18" charset="0"/>
              </a:rPr>
              <a:t>Word(text) or Logo(graphical/special form) Mark</a:t>
            </a:r>
          </a:p>
          <a:p>
            <a:pPr lvl="1">
              <a:lnSpc>
                <a:spcPct val="80000"/>
              </a:lnSpc>
            </a:pPr>
            <a:r>
              <a:rPr lang="en-US" sz="2000" dirty="0" smtClean="0">
                <a:latin typeface="Georgia" pitchFamily="18" charset="0"/>
              </a:rPr>
              <a:t>One or more classes of goods – pay per class</a:t>
            </a:r>
          </a:p>
          <a:p>
            <a:pPr>
              <a:lnSpc>
                <a:spcPct val="80000"/>
              </a:lnSpc>
            </a:pPr>
            <a:r>
              <a:rPr lang="en-US" sz="2400" dirty="0" smtClean="0">
                <a:latin typeface="Georgia" pitchFamily="18" charset="0"/>
              </a:rPr>
              <a:t>Application goes to Examiner</a:t>
            </a:r>
          </a:p>
          <a:p>
            <a:pPr lvl="1">
              <a:lnSpc>
                <a:spcPct val="80000"/>
              </a:lnSpc>
            </a:pPr>
            <a:r>
              <a:rPr lang="en-US" sz="2000" dirty="0" smtClean="0">
                <a:latin typeface="Georgia" pitchFamily="18" charset="0"/>
              </a:rPr>
              <a:t>Examiner searches mark – about 50-75% rejection rate</a:t>
            </a:r>
          </a:p>
          <a:p>
            <a:pPr lvl="1">
              <a:lnSpc>
                <a:spcPct val="80000"/>
              </a:lnSpc>
            </a:pPr>
            <a:r>
              <a:rPr lang="en-US" sz="2000" dirty="0" smtClean="0">
                <a:latin typeface="Georgia" pitchFamily="18" charset="0"/>
              </a:rPr>
              <a:t>Office Action if rejected – typically due to potential consumer confusion with other registered marks</a:t>
            </a:r>
          </a:p>
          <a:p>
            <a:pPr lvl="1">
              <a:lnSpc>
                <a:spcPct val="80000"/>
              </a:lnSpc>
            </a:pPr>
            <a:r>
              <a:rPr lang="en-US" sz="2000" dirty="0" smtClean="0">
                <a:latin typeface="Georgia" pitchFamily="18" charset="0"/>
              </a:rPr>
              <a:t>Otherwise, mark is allowed</a:t>
            </a:r>
          </a:p>
          <a:p>
            <a:pPr>
              <a:lnSpc>
                <a:spcPct val="80000"/>
              </a:lnSpc>
            </a:pPr>
            <a:r>
              <a:rPr lang="en-US" sz="2400" dirty="0" smtClean="0">
                <a:latin typeface="Georgia" pitchFamily="18" charset="0"/>
              </a:rPr>
              <a:t>Mark is published for opposition</a:t>
            </a:r>
          </a:p>
          <a:p>
            <a:pPr lvl="1">
              <a:lnSpc>
                <a:spcPct val="80000"/>
              </a:lnSpc>
            </a:pPr>
            <a:r>
              <a:rPr lang="en-US" sz="2000" dirty="0" smtClean="0">
                <a:latin typeface="Georgia" pitchFamily="18" charset="0"/>
              </a:rPr>
              <a:t>Companies monitor new marks and file oppositions if they regard the new mark as too close to their own</a:t>
            </a:r>
          </a:p>
          <a:p>
            <a:pPr lvl="1">
              <a:lnSpc>
                <a:spcPct val="80000"/>
              </a:lnSpc>
            </a:pPr>
            <a:r>
              <a:rPr lang="en-US" sz="2000" dirty="0" smtClean="0">
                <a:latin typeface="Georgia" pitchFamily="18" charset="0"/>
              </a:rPr>
              <a:t>If opposition, then lawsuit or abandon</a:t>
            </a:r>
          </a:p>
          <a:p>
            <a:pPr>
              <a:lnSpc>
                <a:spcPct val="80000"/>
              </a:lnSpc>
            </a:pPr>
            <a:r>
              <a:rPr lang="en-US" sz="2400" dirty="0" smtClean="0">
                <a:latin typeface="Georgia" pitchFamily="18" charset="0"/>
              </a:rPr>
              <a:t>Mark is registered on Principal Register</a:t>
            </a:r>
          </a:p>
          <a:p>
            <a:pPr lvl="1">
              <a:lnSpc>
                <a:spcPct val="80000"/>
              </a:lnSpc>
            </a:pPr>
            <a:r>
              <a:rPr lang="en-US" sz="2400" dirty="0" smtClean="0">
                <a:latin typeface="Georgia" pitchFamily="18" charset="0"/>
              </a:rPr>
              <a:t>Mark can now be enforced </a:t>
            </a:r>
          </a:p>
          <a:p>
            <a:pPr>
              <a:lnSpc>
                <a:spcPct val="80000"/>
              </a:lnSpc>
              <a:buFont typeface="Arial" charset="0"/>
              <a:buNone/>
            </a:pPr>
            <a:endParaRPr lang="en-US" sz="2800"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9</a:t>
            </a:fld>
            <a:endParaRPr lang="en-US"/>
          </a:p>
        </p:txBody>
      </p:sp>
    </p:spTree>
    <p:extLst>
      <p:ext uri="{BB962C8B-B14F-4D97-AF65-F5344CB8AC3E}">
        <p14:creationId xmlns:p14="http://schemas.microsoft.com/office/powerpoint/2010/main" val="1556601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3005E1B6946A49860AC028463CB5B4" ma:contentTypeVersion="0" ma:contentTypeDescription="Create a new document." ma:contentTypeScope="" ma:versionID="06e9223f9de236c00a74fa9015bd689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92B519-750E-4654-976E-9EE3133098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3DB8052-7862-4301-9AD1-B8997676FABE}">
  <ds:schemaRefs>
    <ds:schemaRef ds:uri="http://schemas.microsoft.com/sharepoint/v3/contenttype/forms"/>
  </ds:schemaRefs>
</ds:datastoreItem>
</file>

<file path=customXml/itemProps3.xml><?xml version="1.0" encoding="utf-8"?>
<ds:datastoreItem xmlns:ds="http://schemas.openxmlformats.org/officeDocument/2006/customXml" ds:itemID="{E872C679-056E-436F-A51C-2FF053CC9D2A}">
  <ds:schemaRefs>
    <ds:schemaRef ds:uri="http://schemas.microsoft.com/office/2006/documentManagement/types"/>
    <ds:schemaRef ds:uri="http://www.w3.org/XML/1998/namespace"/>
    <ds:schemaRef ds:uri="http://purl.org/dc/elements/1.1/"/>
    <ds:schemaRef ds:uri="http://purl.org/dc/dcmitype/"/>
    <ds:schemaRef ds:uri="http://schemas.microsoft.com/office/infopath/2007/PartnerControls"/>
    <ds:schemaRef ds:uri="http://purl.org/dc/term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19423</TotalTime>
  <Words>3205</Words>
  <Application>Microsoft Office PowerPoint</Application>
  <PresentationFormat>On-screen Show (4:3)</PresentationFormat>
  <Paragraphs>392</Paragraphs>
  <Slides>34</Slides>
  <Notes>31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Startups: Incorporation, Funding, Contracts, and Intellectual Property</vt:lpstr>
      <vt:lpstr>Reminders</vt:lpstr>
      <vt:lpstr> What Is A Trademark?</vt:lpstr>
      <vt:lpstr>Common Law Trademark - 1</vt:lpstr>
      <vt:lpstr>Common Law Trademark - 2</vt:lpstr>
      <vt:lpstr>Common Law Trademark - 3</vt:lpstr>
      <vt:lpstr>Common Law Trademark - 4</vt:lpstr>
      <vt:lpstr>Registered Trademarks</vt:lpstr>
      <vt:lpstr>Registering A Trademark</vt:lpstr>
      <vt:lpstr>Can’t Register</vt:lpstr>
      <vt:lpstr>The Slants Case</vt:lpstr>
      <vt:lpstr>Supplemental Register</vt:lpstr>
      <vt:lpstr>Mark Your Goods</vt:lpstr>
      <vt:lpstr>Statutory Damages</vt:lpstr>
      <vt:lpstr>Limitations on TM Rights</vt:lpstr>
      <vt:lpstr>Other TM Aspects</vt:lpstr>
      <vt:lpstr>Trademarks For Startups</vt:lpstr>
      <vt:lpstr>Initial Trademark Selection - 1</vt:lpstr>
      <vt:lpstr>Initial Trademark Selection - 2</vt:lpstr>
      <vt:lpstr>Class Selection - 1</vt:lpstr>
      <vt:lpstr>Class Selection - 2 </vt:lpstr>
      <vt:lpstr>Class Selection - 2 </vt:lpstr>
      <vt:lpstr>Parsing Your Mark - 1</vt:lpstr>
      <vt:lpstr>Parsing Your Mark – 2 </vt:lpstr>
      <vt:lpstr>Parsing Your Mark – 3 </vt:lpstr>
      <vt:lpstr>Example Rejection</vt:lpstr>
      <vt:lpstr>Search Strategy</vt:lpstr>
      <vt:lpstr>Proceeding to File - 1</vt:lpstr>
      <vt:lpstr>PowerPoint Presentation</vt:lpstr>
      <vt:lpstr>Proceeding to File - 2</vt:lpstr>
      <vt:lpstr>Trademark Prosecution</vt:lpstr>
      <vt:lpstr>Trademark Maintenance</vt:lpstr>
      <vt:lpstr>Trademark Exercise</vt:lpstr>
      <vt:lpstr>PowerPoint Presentation</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Napier</dc:creator>
  <cp:lastModifiedBy>Joe Barich</cp:lastModifiedBy>
  <cp:revision>148</cp:revision>
  <cp:lastPrinted>2012-11-02T17:55:56Z</cp:lastPrinted>
  <dcterms:created xsi:type="dcterms:W3CDTF">2009-09-14T01:06:34Z</dcterms:created>
  <dcterms:modified xsi:type="dcterms:W3CDTF">2024-04-17T04:57:07Z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0x010100313005E1B6946A49860AC028463CB5B4</vt:lpwstr>
  </property>
</Properties>
</file>