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648" r:id="rId5"/>
    <p:sldId id="631" r:id="rId6"/>
    <p:sldId id="632" r:id="rId7"/>
    <p:sldId id="633" r:id="rId8"/>
    <p:sldId id="634" r:id="rId9"/>
    <p:sldId id="649" r:id="rId10"/>
    <p:sldId id="650" r:id="rId11"/>
    <p:sldId id="652" r:id="rId12"/>
    <p:sldId id="653" r:id="rId13"/>
    <p:sldId id="637" r:id="rId14"/>
    <p:sldId id="638" r:id="rId15"/>
    <p:sldId id="639" r:id="rId16"/>
    <p:sldId id="640" r:id="rId17"/>
    <p:sldId id="641" r:id="rId18"/>
    <p:sldId id="647" r:id="rId19"/>
    <p:sldId id="654" r:id="rId20"/>
    <p:sldId id="655" r:id="rId21"/>
    <p:sldId id="656" r:id="rId22"/>
    <p:sldId id="644" r:id="rId23"/>
    <p:sldId id="645" r:id="rId24"/>
    <p:sldId id="646" r:id="rId2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8842" autoAdjust="0"/>
  </p:normalViewPr>
  <p:slideViewPr>
    <p:cSldViewPr snapToObjects="1">
      <p:cViewPr varScale="1">
        <p:scale>
          <a:sx n="90" d="100"/>
          <a:sy n="90" d="100"/>
        </p:scale>
        <p:origin x="-13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a:p>
        </p:txBody>
      </p:sp>
      <p:sp>
        <p:nvSpPr>
          <p:cNvPr id="38915" name="Rectangle 3"/>
          <p:cNvSpPr>
            <a:spLocks noGrp="1" noChangeArrowheads="1"/>
          </p:cNvSpPr>
          <p:nvPr>
            <p:ph type="dt" sz="quarter"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000796EC-26FD-413A-B817-EB9D416B40BD}" type="datetimeFigureOut">
              <a:rPr lang="en-US"/>
              <a:pPr>
                <a:defRPr/>
              </a:pPr>
              <a:t>3/26/2024</a:t>
            </a:fld>
            <a:endParaRPr lang="en-US"/>
          </a:p>
        </p:txBody>
      </p:sp>
      <p:sp>
        <p:nvSpPr>
          <p:cNvPr id="38916" name="Rectangle 4"/>
          <p:cNvSpPr>
            <a:spLocks noGrp="1" noChangeArrowheads="1"/>
          </p:cNvSpPr>
          <p:nvPr>
            <p:ph type="ftr" sz="quarter" idx="2"/>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a:p>
        </p:txBody>
      </p:sp>
      <p:sp>
        <p:nvSpPr>
          <p:cNvPr id="38917" name="Rectangle 5"/>
          <p:cNvSpPr>
            <a:spLocks noGrp="1" noChangeArrowheads="1"/>
          </p:cNvSpPr>
          <p:nvPr>
            <p:ph type="sldNum" sz="quarter" idx="3"/>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a:p>
        </p:txBody>
      </p:sp>
      <p:sp>
        <p:nvSpPr>
          <p:cNvPr id="51203" name="Rectangle 3"/>
          <p:cNvSpPr>
            <a:spLocks noGrp="1" noChangeArrowheads="1"/>
          </p:cNvSpPr>
          <p:nvPr>
            <p:ph type="dt"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FD3C1318-5C07-48DE-AA83-CA2913B8CFF9}" type="datetimeFigureOut">
              <a:rPr lang="en-US"/>
              <a:pPr>
                <a:defRPr/>
              </a:pPr>
              <a:t>3/26/2024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9"/>
            <a:ext cx="5850835" cy="4320213"/>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a:p>
        </p:txBody>
      </p:sp>
      <p:sp>
        <p:nvSpPr>
          <p:cNvPr id="51207" name="Rectangle 7"/>
          <p:cNvSpPr>
            <a:spLocks noGrp="1" noChangeArrowheads="1"/>
          </p:cNvSpPr>
          <p:nvPr>
            <p:ph type="sldNum" sz="quarter" idx="5"/>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BD2A8E5-EBCC-441F-A0E3-8CCA57D2135E}"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61017D-E1DB-45EF-AB1B-91E1F8739ACD}"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2A38E-8DC2-473D-9B1F-FDAC899D409C}"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805C7FEA-20CE-46CB-99E9-AEE934939E1D}" type="datetime1">
              <a:rPr lang="en-US" smtClean="0"/>
              <a:t>3/26/2024</a:t>
            </a:fld>
            <a:endParaRPr lang="en-US"/>
          </a:p>
        </p:txBody>
      </p:sp>
      <p:sp>
        <p:nvSpPr>
          <p:cNvPr id="11" name="Footer Placeholder 10"/>
          <p:cNvSpPr>
            <a:spLocks noGrp="1"/>
          </p:cNvSpPr>
          <p:nvPr>
            <p:ph type="ftr" sz="quarter" idx="11"/>
          </p:nvPr>
        </p:nvSpPr>
        <p:spPr/>
        <p:txBody>
          <a:bodyPr/>
          <a:lstStyle/>
          <a:p>
            <a:pPr>
              <a:defRPr/>
            </a:pPr>
            <a:r>
              <a:rPr lang="en-US" smtClean="0"/>
              <a:t>© Joe Barich, 2024.</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6CDFA4-DB73-4B20-8FB4-950E569C37FE}"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E38370-DA6A-480C-AE68-5398D78EF238}" type="datetime1">
              <a:rPr lang="en-US" smtClean="0"/>
              <a:t>3/26/2024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B4BD4-C734-49E7-BFD2-F98343E1FB6D}" type="datetime1">
              <a:rPr lang="en-US" smtClean="0"/>
              <a:t>3/26/2024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1F7257-B678-469A-9D53-1F8E12FB002D}" type="datetime1">
              <a:rPr lang="en-US" smtClean="0"/>
              <a:t>3/26/2024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9FBF00-672F-46F1-A2FC-247502062E8B}" type="datetime1">
              <a:rPr lang="en-US" smtClean="0"/>
              <a:t>3/26/2024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0359E8-25D3-4C8E-A7B0-61DD327793C4}" type="datetime1">
              <a:rPr lang="en-US" smtClean="0"/>
              <a:t>3/26/2024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048AB3-FA24-4C8B-84FA-406EBA996E76}" type="datetime1">
              <a:rPr lang="en-US" smtClean="0"/>
              <a:t>3/26/2024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8C3A8B-DEC4-49D8-8B54-A3357671B59F}" type="datetime1">
              <a:rPr lang="en-US" smtClean="0"/>
              <a:t>3/26/2024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10</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685800"/>
          </a:xfrm>
        </p:spPr>
        <p:txBody>
          <a:bodyPr/>
          <a:lstStyle/>
          <a:p>
            <a:pPr eaLnBrk="1" hangingPunct="1"/>
            <a:r>
              <a:rPr lang="en-US" dirty="0" smtClean="0">
                <a:latin typeface="Georgia" pitchFamily="18" charset="0"/>
              </a:rPr>
              <a:t>IP Rights - 1</a:t>
            </a:r>
          </a:p>
        </p:txBody>
      </p:sp>
      <p:sp>
        <p:nvSpPr>
          <p:cNvPr id="26627" name="Content Placeholder 2"/>
          <p:cNvSpPr>
            <a:spLocks noGrp="1"/>
          </p:cNvSpPr>
          <p:nvPr>
            <p:ph idx="4294967295"/>
          </p:nvPr>
        </p:nvSpPr>
        <p:spPr>
          <a:xfrm>
            <a:off x="685800" y="914400"/>
            <a:ext cx="8001000" cy="5257799"/>
          </a:xfrm>
        </p:spPr>
        <p:txBody>
          <a:bodyPr/>
          <a:lstStyle/>
          <a:p>
            <a:pPr eaLnBrk="1" hangingPunct="1">
              <a:lnSpc>
                <a:spcPct val="80000"/>
              </a:lnSpc>
            </a:pPr>
            <a:r>
              <a:rPr lang="en-US" sz="3600" dirty="0" smtClean="0">
                <a:latin typeface="Georgia" pitchFamily="18" charset="0"/>
              </a:rPr>
              <a:t>“</a:t>
            </a:r>
            <a:r>
              <a:rPr lang="en-US" sz="2400" dirty="0" smtClean="0">
                <a:latin typeface="Georgia" pitchFamily="18" charset="0"/>
              </a:rPr>
              <a:t>Big 3”</a:t>
            </a:r>
          </a:p>
          <a:p>
            <a:pPr lvl="1" eaLnBrk="1" hangingPunct="1">
              <a:lnSpc>
                <a:spcPct val="80000"/>
              </a:lnSpc>
            </a:pPr>
            <a:r>
              <a:rPr lang="en-US" sz="2400"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sz="2400"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sz="2400"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sz="2400" dirty="0" smtClean="0">
                <a:latin typeface="Georgia" pitchFamily="18" charset="0"/>
              </a:rPr>
              <a:t>Can have (P), © and TM/® in same product</a:t>
            </a:r>
          </a:p>
          <a:p>
            <a:pPr eaLnBrk="1" hangingPunct="1">
              <a:lnSpc>
                <a:spcPct val="80000"/>
              </a:lnSpc>
            </a:pPr>
            <a:r>
              <a:rPr lang="en-US" sz="2400" dirty="0" smtClean="0">
                <a:latin typeface="Georgia" pitchFamily="18" charset="0"/>
              </a:rPr>
              <a:t>Trade Secret – Must be kept secret</a:t>
            </a:r>
          </a:p>
          <a:p>
            <a:pPr lvl="1" eaLnBrk="1" hangingPunct="1">
              <a:lnSpc>
                <a:spcPct val="80000"/>
              </a:lnSpc>
            </a:pPr>
            <a:r>
              <a:rPr lang="en-US" sz="2400" dirty="0" smtClean="0">
                <a:latin typeface="Georgia" pitchFamily="18" charset="0"/>
              </a:rPr>
              <a:t>Can’t have both a patent and a trade secret</a:t>
            </a:r>
          </a:p>
          <a:p>
            <a:pPr lvl="1" eaLnBrk="1" hangingPunct="1">
              <a:lnSpc>
                <a:spcPct val="80000"/>
              </a:lnSpc>
            </a:pPr>
            <a:r>
              <a:rPr lang="en-US" sz="2400"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extLst>
      <p:ext uri="{BB962C8B-B14F-4D97-AF65-F5344CB8AC3E}">
        <p14:creationId xmlns:p14="http://schemas.microsoft.com/office/powerpoint/2010/main" val="157373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Trademarks, and Trade Secrets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extLst>
      <p:ext uri="{BB962C8B-B14F-4D97-AF65-F5344CB8AC3E}">
        <p14:creationId xmlns:p14="http://schemas.microsoft.com/office/powerpoint/2010/main" val="414577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US vs. Many Other Countries</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is dominated by entrepreneurs  - Europe is dominated by large, state-run industry</a:t>
            </a:r>
          </a:p>
          <a:p>
            <a:pPr lvl="1" eaLnBrk="1" hangingPunct="1">
              <a:lnSpc>
                <a:spcPct val="90000"/>
              </a:lnSpc>
            </a:pPr>
            <a:r>
              <a:rPr lang="en-US" dirty="0" smtClean="0">
                <a:latin typeface="Georgia" pitchFamily="18" charset="0"/>
              </a:rPr>
              <a:t>Until recently, only a company could own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a:latin typeface="Georgia" pitchFamily="18" charset="0"/>
              </a:rPr>
              <a:t>Ex – EU =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extLst>
      <p:ext uri="{BB962C8B-B14F-4D97-AF65-F5344CB8AC3E}">
        <p14:creationId xmlns:p14="http://schemas.microsoft.com/office/powerpoint/2010/main" val="256379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1195387"/>
            <a:ext cx="8229600" cy="4963041"/>
          </a:xfrm>
        </p:spPr>
        <p:txBody>
          <a:bodyPr/>
          <a:lstStyle/>
          <a:p>
            <a:pPr eaLnBrk="1" hangingPunct="1">
              <a:spcBef>
                <a:spcPts val="0"/>
              </a:spcBef>
            </a:pPr>
            <a:r>
              <a:rPr lang="en-US" sz="2800" dirty="0" smtClean="0">
                <a:latin typeface="Georgia" pitchFamily="18" charset="0"/>
              </a:rPr>
              <a:t>A Patent is not a reward or a prize</a:t>
            </a:r>
          </a:p>
          <a:p>
            <a:pPr lvl="1" eaLnBrk="1" hangingPunct="1">
              <a:spcBef>
                <a:spcPts val="0"/>
              </a:spcBef>
            </a:pPr>
            <a:r>
              <a:rPr lang="en-US" sz="2000" dirty="0" smtClean="0">
                <a:latin typeface="Georgia" pitchFamily="18" charset="0"/>
              </a:rPr>
              <a:t>The IP system is not made for the benefit of the inventors – it is made for the benefit of society</a:t>
            </a:r>
          </a:p>
          <a:p>
            <a:pPr lvl="1" eaLnBrk="1" hangingPunct="1">
              <a:spcBef>
                <a:spcPts val="0"/>
              </a:spcBef>
            </a:pPr>
            <a:r>
              <a:rPr lang="en-US" sz="2000" dirty="0" smtClean="0">
                <a:latin typeface="Georgia" pitchFamily="18" charset="0"/>
              </a:rPr>
              <a:t>Want to incentivize development of new inventions for everyone’s benefit</a:t>
            </a:r>
          </a:p>
          <a:p>
            <a:pPr lvl="1" eaLnBrk="1" hangingPunct="1">
              <a:spcBef>
                <a:spcPts val="0"/>
              </a:spcBef>
            </a:pPr>
            <a:r>
              <a:rPr lang="en-US" sz="2000" dirty="0" smtClean="0">
                <a:latin typeface="Georgia" pitchFamily="18" charset="0"/>
              </a:rPr>
              <a:t>It’s a savvy deal – government can get private industry to pay for R&amp;D instead of having to pay for it with tax dollars</a:t>
            </a:r>
          </a:p>
          <a:p>
            <a:pPr lvl="2" eaLnBrk="1" hangingPunct="1">
              <a:spcBef>
                <a:spcPts val="0"/>
              </a:spcBef>
            </a:pPr>
            <a:r>
              <a:rPr lang="en-US" sz="2000" dirty="0" smtClean="0">
                <a:latin typeface="Georgia" pitchFamily="18" charset="0"/>
              </a:rPr>
              <a:t>Ex – It costs $1 Billion+ for new drug</a:t>
            </a:r>
          </a:p>
          <a:p>
            <a:pPr lvl="2" eaLnBrk="1" hangingPunct="1">
              <a:spcBef>
                <a:spcPts val="0"/>
              </a:spcBef>
            </a:pPr>
            <a:r>
              <a:rPr lang="en-US" sz="2000" dirty="0" smtClean="0">
                <a:latin typeface="Georgia" pitchFamily="18" charset="0"/>
              </a:rPr>
              <a:t>R&amp;D yearly spend in trillions - $0 to taxpayer, ~80% of total</a:t>
            </a:r>
          </a:p>
          <a:p>
            <a:pPr lvl="3" eaLnBrk="1" hangingPunct="1">
              <a:spcBef>
                <a:spcPts val="0"/>
              </a:spcBef>
            </a:pPr>
            <a:r>
              <a:rPr lang="en-US" sz="1800" dirty="0">
                <a:latin typeface="Georgia" pitchFamily="18" charset="0"/>
              </a:rPr>
              <a:t>G</a:t>
            </a:r>
            <a:r>
              <a:rPr lang="en-US" sz="1800" dirty="0" smtClean="0">
                <a:latin typeface="Georgia" pitchFamily="18" charset="0"/>
              </a:rPr>
              <a:t>overnment </a:t>
            </a:r>
            <a:r>
              <a:rPr lang="en-US" sz="1800" dirty="0">
                <a:latin typeface="Georgia" pitchFamily="18" charset="0"/>
              </a:rPr>
              <a:t>research </a:t>
            </a:r>
            <a:r>
              <a:rPr lang="en-US" sz="1800" dirty="0" smtClean="0">
                <a:latin typeface="Georgia" pitchFamily="18" charset="0"/>
              </a:rPr>
              <a:t>grants ~20%</a:t>
            </a:r>
          </a:p>
          <a:p>
            <a:pPr lvl="1" eaLnBrk="1" hangingPunct="1">
              <a:spcBef>
                <a:spcPts val="0"/>
              </a:spcBef>
            </a:pPr>
            <a:r>
              <a:rPr lang="en-US" sz="2000" dirty="0" smtClean="0">
                <a:latin typeface="Georgia" pitchFamily="18" charset="0"/>
              </a:rPr>
              <a:t>Limited time of exclusivity, then everyone can use it for free – don’t want to pay a premium?  Just wait a few years.</a:t>
            </a:r>
          </a:p>
          <a:p>
            <a:pPr lvl="1" eaLnBrk="1" hangingPunct="1">
              <a:spcBef>
                <a:spcPts val="0"/>
              </a:spcBef>
            </a:pPr>
            <a:r>
              <a:rPr lang="en-US" sz="2000" dirty="0">
                <a:latin typeface="Georgia" pitchFamily="18" charset="0"/>
              </a:rPr>
              <a:t>Exclusivity gives inventors confidence that their investment will pay off – otherwise no investment!</a:t>
            </a:r>
          </a:p>
          <a:p>
            <a:pPr lvl="1" eaLnBrk="1" hangingPunct="1">
              <a:spcBef>
                <a:spcPts val="0"/>
              </a:spcBef>
            </a:pP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extLst>
      <p:ext uri="{BB962C8B-B14F-4D97-AF65-F5344CB8AC3E}">
        <p14:creationId xmlns:p14="http://schemas.microsoft.com/office/powerpoint/2010/main" val="196925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extLst>
      <p:ext uri="{BB962C8B-B14F-4D97-AF65-F5344CB8AC3E}">
        <p14:creationId xmlns:p14="http://schemas.microsoft.com/office/powerpoint/2010/main" val="393161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Trade Secret Economic Basis</a:t>
            </a:r>
          </a:p>
        </p:txBody>
      </p:sp>
      <p:sp>
        <p:nvSpPr>
          <p:cNvPr id="34819" name="Content Placeholder 2"/>
          <p:cNvSpPr>
            <a:spLocks noGrp="1"/>
          </p:cNvSpPr>
          <p:nvPr>
            <p:ph idx="4294967295"/>
          </p:nvPr>
        </p:nvSpPr>
        <p:spPr>
          <a:xfrm>
            <a:off x="457200" y="1139754"/>
            <a:ext cx="8229600" cy="4803846"/>
          </a:xfrm>
        </p:spPr>
        <p:txBody>
          <a:bodyPr/>
          <a:lstStyle/>
          <a:p>
            <a:pPr eaLnBrk="1" hangingPunct="1">
              <a:lnSpc>
                <a:spcPct val="90000"/>
              </a:lnSpc>
            </a:pPr>
            <a:r>
              <a:rPr lang="en-US" sz="2800" dirty="0" smtClean="0">
                <a:latin typeface="Georgia" pitchFamily="18" charset="0"/>
              </a:rPr>
              <a:t>Trade secrets derive economic value from not being known</a:t>
            </a:r>
          </a:p>
          <a:p>
            <a:pPr eaLnBrk="1" hangingPunct="1">
              <a:lnSpc>
                <a:spcPct val="90000"/>
              </a:lnSpc>
            </a:pPr>
            <a:r>
              <a:rPr lang="en-US" sz="2800" dirty="0" smtClean="0">
                <a:latin typeface="Georgia" pitchFamily="18" charset="0"/>
              </a:rPr>
              <a:t>Why provide a protectable right for something a business wants to keep secret?</a:t>
            </a:r>
          </a:p>
          <a:p>
            <a:pPr lvl="1" eaLnBrk="1" hangingPunct="1">
              <a:lnSpc>
                <a:spcPct val="90000"/>
              </a:lnSpc>
            </a:pPr>
            <a:r>
              <a:rPr lang="en-US" sz="2400" dirty="0" smtClean="0">
                <a:latin typeface="Georgia" pitchFamily="18" charset="0"/>
              </a:rPr>
              <a:t>Fair competitions between companies </a:t>
            </a:r>
          </a:p>
          <a:p>
            <a:pPr lvl="2" eaLnBrk="1" hangingPunct="1">
              <a:lnSpc>
                <a:spcPct val="90000"/>
              </a:lnSpc>
            </a:pPr>
            <a:r>
              <a:rPr lang="en-US" dirty="0" smtClean="0">
                <a:latin typeface="Georgia" pitchFamily="18" charset="0"/>
              </a:rPr>
              <a:t>EX – wrongfully obtaining the marketing plan of a competitor provides you with an unfair advantage</a:t>
            </a:r>
          </a:p>
          <a:p>
            <a:pPr lvl="1" eaLnBrk="1" hangingPunct="1">
              <a:lnSpc>
                <a:spcPct val="90000"/>
              </a:lnSpc>
            </a:pPr>
            <a:r>
              <a:rPr lang="en-US" sz="2400" dirty="0" smtClean="0">
                <a:latin typeface="Georgia" pitchFamily="18" charset="0"/>
              </a:rPr>
              <a:t>Encourage investment in innovation</a:t>
            </a:r>
          </a:p>
          <a:p>
            <a:pPr lvl="2" eaLnBrk="1" hangingPunct="1">
              <a:lnSpc>
                <a:spcPct val="90000"/>
              </a:lnSpc>
            </a:pPr>
            <a:r>
              <a:rPr lang="en-US" dirty="0" smtClean="0">
                <a:latin typeface="Georgia" pitchFamily="18" charset="0"/>
              </a:rPr>
              <a:t>Not every innovation can be patented, but we want companies to innovate on their own rather than steal the innovations of others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extLst>
      <p:ext uri="{BB962C8B-B14F-4D97-AF65-F5344CB8AC3E}">
        <p14:creationId xmlns:p14="http://schemas.microsoft.com/office/powerpoint/2010/main" val="3266531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62000" y="5316"/>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457200" y="1066800"/>
            <a:ext cx="82296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(company vs. company or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Example: Corporate innovators want patent rights expanded</a:t>
            </a:r>
          </a:p>
          <a:p>
            <a:pPr lvl="3">
              <a:lnSpc>
                <a:spcPct val="90000"/>
              </a:lnSpc>
            </a:pPr>
            <a:r>
              <a:rPr lang="en-US" dirty="0" smtClean="0">
                <a:latin typeface="Georgia" pitchFamily="18" charset="0"/>
              </a:rPr>
              <a:t>Aggregators or those with market dominance want patent rights reduced</a:t>
            </a:r>
          </a:p>
          <a:p>
            <a:pPr lvl="3">
              <a:lnSpc>
                <a:spcPct val="90000"/>
              </a:lnSpc>
            </a:pPr>
            <a:r>
              <a:rPr lang="en-US" dirty="0" smtClean="0">
                <a:latin typeface="Georgia" pitchFamily="18" charset="0"/>
              </a:rPr>
              <a:t>Balanced = patent term stays about the same</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3">
              <a:lnSpc>
                <a:spcPct val="90000"/>
              </a:lnSpc>
            </a:pPr>
            <a:r>
              <a:rPr lang="en-US" dirty="0" smtClean="0">
                <a:latin typeface="Georgia" pitchFamily="18" charset="0"/>
              </a:rPr>
              <a:t>Regular people have no lobbyist</a:t>
            </a:r>
          </a:p>
          <a:p>
            <a:pPr lvl="3">
              <a:lnSpc>
                <a:spcPct val="90000"/>
              </a:lnSpc>
            </a:pPr>
            <a:r>
              <a:rPr lang="en-US" dirty="0" smtClean="0">
                <a:latin typeface="Georgia" pitchFamily="18" charset="0"/>
              </a:rPr>
              <a:t>Legislators are not asserting interests of regular people</a:t>
            </a:r>
            <a:endParaRPr lang="en-US" dirty="0">
              <a:latin typeface="Georgia" pitchFamily="18" charset="0"/>
            </a:endParaRPr>
          </a:p>
          <a:p>
            <a:pPr lvl="3">
              <a:lnSpc>
                <a:spcPct val="90000"/>
              </a:lnSpc>
            </a:pPr>
            <a:r>
              <a:rPr lang="en-US" dirty="0" smtClean="0">
                <a:latin typeface="Georgia" pitchFamily="18" charset="0"/>
              </a:rPr>
              <a:t>Unbalanced = Copyright term hugely increases</a:t>
            </a:r>
          </a:p>
        </p:txBody>
      </p:sp>
      <p:sp>
        <p:nvSpPr>
          <p:cNvPr id="2" name="Slide Number Placeholder 1"/>
          <p:cNvSpPr>
            <a:spLocks noGrp="1"/>
          </p:cNvSpPr>
          <p:nvPr>
            <p:ph type="sldNum" sz="quarter" idx="12"/>
          </p:nvPr>
        </p:nvSpPr>
        <p:spPr/>
        <p:txBody>
          <a:bodyPr/>
          <a:lstStyle/>
          <a:p>
            <a:fld id="{B5BFA542-0988-4A36-854C-5BEFA4BA71A4}" type="slidenum">
              <a:rPr lang="en-US" smtClean="0"/>
              <a:pPr/>
              <a:t>16</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163646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457200" y="1066800"/>
            <a:ext cx="82296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 (up to $150K for a single work)</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(multiple class) protection for famous marks</a:t>
            </a:r>
            <a:endParaRPr lang="en-US" sz="20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17</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652235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457200" y="914400"/>
            <a:ext cx="8229600" cy="5410200"/>
          </a:xfrm>
        </p:spPr>
        <p:txBody>
          <a:bodyPr/>
          <a:lstStyle/>
          <a:p>
            <a:pPr>
              <a:lnSpc>
                <a:spcPct val="90000"/>
              </a:lnSpc>
            </a:pPr>
            <a:r>
              <a:rPr lang="en-US" sz="2800" dirty="0" smtClean="0">
                <a:latin typeface="Georgia" pitchFamily="18" charset="0"/>
              </a:rPr>
              <a:t>Lots </a:t>
            </a:r>
            <a:r>
              <a:rPr lang="en-US" sz="2800" dirty="0">
                <a:latin typeface="Georgia" pitchFamily="18" charset="0"/>
              </a:rPr>
              <a:t>of BS-</a:t>
            </a:r>
            <a:r>
              <a:rPr lang="en-US" sz="2800" dirty="0" err="1">
                <a:latin typeface="Georgia" pitchFamily="18" charset="0"/>
              </a:rPr>
              <a:t>ing</a:t>
            </a:r>
            <a:r>
              <a:rPr lang="en-US" sz="2800" dirty="0">
                <a:latin typeface="Georgia" pitchFamily="18" charset="0"/>
              </a:rPr>
              <a:t> (or </a:t>
            </a:r>
            <a:r>
              <a:rPr lang="en-US" sz="2800" dirty="0" smtClean="0">
                <a:latin typeface="Georgia" pitchFamily="18" charset="0"/>
              </a:rPr>
              <a:t>“exploitable uncertainty”)</a:t>
            </a:r>
            <a:endParaRPr lang="en-US" sz="2800" dirty="0">
              <a:latin typeface="Georgia" pitchFamily="18" charset="0"/>
            </a:endParaRPr>
          </a:p>
          <a:p>
            <a:pPr lvl="1">
              <a:lnSpc>
                <a:spcPct val="90000"/>
              </a:lnSpc>
            </a:pPr>
            <a:r>
              <a:rPr lang="en-US" sz="24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smtClean="0">
                <a:latin typeface="Georgia" pitchFamily="18" charset="0"/>
              </a:rPr>
              <a:t>People claiming a device infringes their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800" dirty="0">
              <a:latin typeface="Georgia" pitchFamily="18" charset="0"/>
            </a:endParaRPr>
          </a:p>
          <a:p>
            <a:pPr>
              <a:lnSpc>
                <a:spcPct val="90000"/>
              </a:lnSpc>
            </a:pPr>
            <a:r>
              <a:rPr lang="en-US" sz="2800" dirty="0">
                <a:latin typeface="Georgia" pitchFamily="18" charset="0"/>
              </a:rPr>
              <a:t>Litigation costs can be outcome </a:t>
            </a:r>
            <a:r>
              <a:rPr lang="en-US" sz="2800" dirty="0" smtClean="0">
                <a:latin typeface="Georgia" pitchFamily="18" charset="0"/>
              </a:rPr>
              <a:t>determinative</a:t>
            </a:r>
          </a:p>
          <a:p>
            <a:pPr lvl="1">
              <a:lnSpc>
                <a:spcPct val="90000"/>
              </a:lnSpc>
            </a:pPr>
            <a:r>
              <a:rPr lang="en-US" sz="2400" dirty="0" smtClean="0">
                <a:latin typeface="Georgia" pitchFamily="18" charset="0"/>
              </a:rPr>
              <a:t>If you can’t afford to fight, then you have to give up</a:t>
            </a:r>
          </a:p>
          <a:p>
            <a:pPr lvl="1">
              <a:lnSpc>
                <a:spcPct val="90000"/>
              </a:lnSpc>
            </a:pPr>
            <a:r>
              <a:rPr lang="en-US" sz="2400" dirty="0" smtClean="0">
                <a:latin typeface="Georgia" pitchFamily="18" charset="0"/>
              </a:rPr>
              <a:t>Can be tough for individuals or small companies to enforce against large companies</a:t>
            </a:r>
          </a:p>
          <a:p>
            <a:pPr lvl="1">
              <a:lnSpc>
                <a:spcPct val="90000"/>
              </a:lnSpc>
            </a:pPr>
            <a:r>
              <a:rPr lang="en-US" sz="2400" dirty="0" smtClean="0">
                <a:latin typeface="Georgia" pitchFamily="18" charset="0"/>
              </a:rPr>
              <a:t>Large companies can (and will) out spend you </a:t>
            </a:r>
          </a:p>
          <a:p>
            <a:pPr lvl="1">
              <a:lnSpc>
                <a:spcPct val="90000"/>
              </a:lnSpc>
            </a:pPr>
            <a:r>
              <a:rPr lang="en-US" sz="2400" dirty="0" smtClean="0">
                <a:latin typeface="Georgia" pitchFamily="18" charset="0"/>
              </a:rPr>
              <a:t>“Might” can make “rights”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18</a:t>
            </a:fld>
            <a:endParaRPr lang="en-US" dirty="0"/>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196000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law</a:t>
            </a:r>
          </a:p>
          <a:p>
            <a:pPr lvl="1" eaLnBrk="1" hangingPunct="1">
              <a:lnSpc>
                <a:spcPct val="90000"/>
              </a:lnSpc>
            </a:pPr>
            <a:r>
              <a:rPr lang="en-US" dirty="0" smtClean="0">
                <a:latin typeface="Georgia" pitchFamily="18" charset="0"/>
              </a:rPr>
              <a:t>Contracts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law</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extLst>
      <p:ext uri="{BB962C8B-B14F-4D97-AF65-F5344CB8AC3E}">
        <p14:creationId xmlns:p14="http://schemas.microsoft.com/office/powerpoint/2010/main" val="332608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dirty="0">
                <a:latin typeface="Georgia" pitchFamily="18" charset="0"/>
              </a:rPr>
              <a:t>Reminders</a:t>
            </a:r>
            <a:endParaRPr lang="en-US" dirty="0" smtClean="0">
              <a:latin typeface="Georgia" pitchFamily="18" charset="0"/>
            </a:endParaRPr>
          </a:p>
        </p:txBody>
      </p:sp>
      <p:sp>
        <p:nvSpPr>
          <p:cNvPr id="16387"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a:latin typeface="Georgia" pitchFamily="18" charset="0"/>
              </a:rPr>
              <a:t>Exam #2 – Second half of today’s class</a:t>
            </a:r>
          </a:p>
          <a:p>
            <a:pPr lvl="1" eaLnBrk="1" hangingPunct="1">
              <a:lnSpc>
                <a:spcPct val="90000"/>
              </a:lnSpc>
            </a:pPr>
            <a:r>
              <a:rPr lang="en-US" sz="2400" dirty="0">
                <a:latin typeface="Georgia" pitchFamily="18" charset="0"/>
              </a:rPr>
              <a:t>First Half - New material not on Exam</a:t>
            </a:r>
          </a:p>
          <a:p>
            <a:pPr lvl="1" eaLnBrk="1" hangingPunct="1">
              <a:lnSpc>
                <a:spcPct val="90000"/>
              </a:lnSpc>
            </a:pPr>
            <a:r>
              <a:rPr lang="en-US" sz="2400" dirty="0">
                <a:latin typeface="Georgia" pitchFamily="18" charset="0"/>
              </a:rPr>
              <a:t>Questions about Exam #2 now and after 1</a:t>
            </a:r>
            <a:r>
              <a:rPr lang="en-US" sz="2400" baseline="30000" dirty="0">
                <a:latin typeface="Georgia" pitchFamily="18" charset="0"/>
              </a:rPr>
              <a:t>st</a:t>
            </a:r>
            <a:r>
              <a:rPr lang="en-US" sz="2400" dirty="0">
                <a:latin typeface="Georgia" pitchFamily="18" charset="0"/>
              </a:rPr>
              <a:t> half</a:t>
            </a:r>
          </a:p>
          <a:p>
            <a:pPr lvl="1" eaLnBrk="1" hangingPunct="1">
              <a:lnSpc>
                <a:spcPct val="90000"/>
              </a:lnSpc>
            </a:pPr>
            <a:r>
              <a:rPr lang="en-US" sz="2400" dirty="0">
                <a:latin typeface="Georgia" pitchFamily="18" charset="0"/>
              </a:rPr>
              <a:t>Review Exam #2 next class</a:t>
            </a:r>
          </a:p>
          <a:p>
            <a:pPr marL="457200" lvl="1" indent="0" eaLnBrk="1" hangingPunct="1">
              <a:lnSpc>
                <a:spcPct val="90000"/>
              </a:lnSpc>
              <a:buNone/>
            </a:pPr>
            <a:endParaRPr lang="en-US" sz="2400" dirty="0" smtClean="0">
              <a:solidFill>
                <a:srgbClr val="FF0000"/>
              </a:solidFill>
            </a:endParaRPr>
          </a:p>
          <a:p>
            <a:pPr lvl="1" eaLnBrk="1" hangingPunct="1">
              <a:lnSpc>
                <a:spcPct val="90000"/>
              </a:lnSpc>
            </a:pPr>
            <a:endParaRPr lang="en-US" sz="1000" dirty="0" smtClean="0">
              <a:solidFill>
                <a:srgbClr val="FF0000"/>
              </a:solidFill>
            </a:endParaRPr>
          </a:p>
          <a:p>
            <a:pPr marL="0" indent="0" eaLnBrk="1" hangingPunct="1">
              <a:lnSpc>
                <a:spcPct val="90000"/>
              </a:lnSpc>
              <a:buNone/>
            </a:pP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extLst>
      <p:ext uri="{BB962C8B-B14F-4D97-AF65-F5344CB8AC3E}">
        <p14:creationId xmlns:p14="http://schemas.microsoft.com/office/powerpoint/2010/main" val="250903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8"/>
            <a:ext cx="8229600" cy="5053012"/>
          </a:xfrm>
        </p:spPr>
        <p:txBody>
          <a:bodyPr/>
          <a:lstStyle/>
          <a:p>
            <a:pPr eaLnBrk="1" hangingPunct="1">
              <a:lnSpc>
                <a:spcPct val="90000"/>
              </a:lnSpc>
            </a:pPr>
            <a:r>
              <a:rPr lang="en-US" sz="2800" dirty="0" smtClean="0">
                <a:latin typeface="Georgia" pitchFamily="18" charset="0"/>
              </a:rPr>
              <a:t>IP rights will continue to be around, but they change all the time</a:t>
            </a:r>
          </a:p>
          <a:p>
            <a:pPr lvl="1" eaLnBrk="1" hangingPunct="1">
              <a:lnSpc>
                <a:spcPct val="90000"/>
              </a:lnSpc>
            </a:pPr>
            <a:r>
              <a:rPr lang="en-US" sz="2400" dirty="0" smtClean="0">
                <a:latin typeface="Georgia" pitchFamily="18" charset="0"/>
              </a:rPr>
              <a:t>Federal statute changes</a:t>
            </a:r>
          </a:p>
          <a:p>
            <a:pPr lvl="2" eaLnBrk="1" hangingPunct="1">
              <a:lnSpc>
                <a:spcPct val="90000"/>
              </a:lnSpc>
            </a:pPr>
            <a:r>
              <a:rPr lang="en-US" sz="2000" dirty="0" smtClean="0">
                <a:latin typeface="Georgia" pitchFamily="18" charset="0"/>
              </a:rPr>
              <a:t>Example – Sept 2011 America Invents Act (AIA) – biggest patent law change since Patent Act in 1952</a:t>
            </a:r>
          </a:p>
          <a:p>
            <a:pPr lvl="1" eaLnBrk="1" hangingPunct="1">
              <a:lnSpc>
                <a:spcPct val="90000"/>
              </a:lnSpc>
            </a:pPr>
            <a:r>
              <a:rPr lang="en-US" sz="2400" dirty="0" smtClean="0">
                <a:latin typeface="Georgia" pitchFamily="18" charset="0"/>
              </a:rPr>
              <a:t>Agency rule changes</a:t>
            </a:r>
          </a:p>
          <a:p>
            <a:pPr lvl="1" eaLnBrk="1" hangingPunct="1">
              <a:lnSpc>
                <a:spcPct val="90000"/>
              </a:lnSpc>
            </a:pPr>
            <a:r>
              <a:rPr lang="en-US" sz="2400" dirty="0" smtClean="0">
                <a:latin typeface="Georgia" pitchFamily="18" charset="0"/>
              </a:rPr>
              <a:t>Court cases interpreting the law </a:t>
            </a:r>
          </a:p>
          <a:p>
            <a:pPr eaLnBrk="1" hangingPunct="1">
              <a:lnSpc>
                <a:spcPct val="90000"/>
              </a:lnSpc>
            </a:pPr>
            <a:r>
              <a:rPr lang="en-US" sz="2800" dirty="0" smtClean="0">
                <a:latin typeface="Georgia" pitchFamily="18" charset="0"/>
              </a:rPr>
              <a:t>We will just be scratching the surface</a:t>
            </a:r>
          </a:p>
          <a:p>
            <a:pPr lvl="1" eaLnBrk="1" hangingPunct="1">
              <a:lnSpc>
                <a:spcPct val="90000"/>
              </a:lnSpc>
            </a:pPr>
            <a:r>
              <a:rPr lang="en-US" sz="2400" dirty="0" smtClean="0">
                <a:latin typeface="Georgia" pitchFamily="18" charset="0"/>
              </a:rPr>
              <a:t>This course will not make you an expert</a:t>
            </a:r>
          </a:p>
          <a:p>
            <a:pPr lvl="1" eaLnBrk="1" hangingPunct="1">
              <a:lnSpc>
                <a:spcPct val="90000"/>
              </a:lnSpc>
            </a:pPr>
            <a:r>
              <a:rPr lang="en-US" sz="2400" dirty="0" smtClean="0">
                <a:latin typeface="Georgia" pitchFamily="18" charset="0"/>
              </a:rPr>
              <a:t>There are many exceptions to most rules</a:t>
            </a:r>
          </a:p>
          <a:p>
            <a:pPr lvl="1" eaLnBrk="1" hangingPunct="1">
              <a:lnSpc>
                <a:spcPct val="90000"/>
              </a:lnSpc>
            </a:pPr>
            <a:r>
              <a:rPr lang="en-US" sz="2400" dirty="0" smtClean="0">
                <a:latin typeface="Georgia" pitchFamily="18" charset="0"/>
              </a:rPr>
              <a:t>Consult a lawyer if you have an issue</a:t>
            </a:r>
          </a:p>
          <a:p>
            <a:pPr lvl="1" eaLnBrk="1" hangingPunct="1">
              <a:lnSpc>
                <a:spcPct val="90000"/>
              </a:lnSpc>
            </a:pPr>
            <a:r>
              <a:rPr lang="en-US" sz="2400" dirty="0">
                <a:latin typeface="Georgia" pitchFamily="18" charset="0"/>
              </a:rPr>
              <a:t>Goal: Well-informed, IP-savvy </a:t>
            </a:r>
            <a:r>
              <a:rPr lang="en-US" sz="2400" dirty="0" smtClean="0">
                <a:latin typeface="Georgia" pitchFamily="18" charset="0"/>
              </a:rPr>
              <a:t>entrepreneur!</a:t>
            </a:r>
            <a:endParaRPr lang="en-US" sz="2400" dirty="0">
              <a:latin typeface="Georgia" pitchFamily="18" charset="0"/>
            </a:endParaRPr>
          </a:p>
          <a:p>
            <a:pPr lvl="1"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20</a:t>
            </a:fld>
            <a:endParaRPr lang="en-US"/>
          </a:p>
        </p:txBody>
      </p:sp>
    </p:spTree>
    <p:extLst>
      <p:ext uri="{BB962C8B-B14F-4D97-AF65-F5344CB8AC3E}">
        <p14:creationId xmlns:p14="http://schemas.microsoft.com/office/powerpoint/2010/main" val="3277161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Bring Coursepack – or print copies of patents, applications, and design patents from joebarich.com for </a:t>
            </a:r>
            <a:r>
              <a:rPr lang="en-US" sz="2800" smtClean="0">
                <a:latin typeface="Georgia" pitchFamily="18" charset="0"/>
              </a:rPr>
              <a:t>next </a:t>
            </a:r>
            <a:r>
              <a:rPr lang="en-US" sz="2800" smtClean="0">
                <a:latin typeface="Georgia" pitchFamily="18" charset="0"/>
              </a:rPr>
              <a:t>time</a:t>
            </a:r>
            <a:endParaRPr lang="en-US" sz="2800" dirty="0" smtClean="0">
              <a:latin typeface="Georgia" pitchFamily="18" charset="0"/>
            </a:endParaRP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21</a:t>
            </a:fld>
            <a:endParaRPr lang="en-US"/>
          </a:p>
        </p:txBody>
      </p:sp>
    </p:spTree>
    <p:extLst>
      <p:ext uri="{BB962C8B-B14F-4D97-AF65-F5344CB8AC3E}">
        <p14:creationId xmlns:p14="http://schemas.microsoft.com/office/powerpoint/2010/main" val="395891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What is Intellectual Property (IP)?</a:t>
            </a:r>
          </a:p>
          <a:p>
            <a:pPr lvl="1" eaLnBrk="1" hangingPunct="1">
              <a:lnSpc>
                <a:spcPct val="80000"/>
              </a:lnSpc>
            </a:pPr>
            <a:r>
              <a:rPr lang="en-US" dirty="0" smtClean="0">
                <a:latin typeface="Georgia" pitchFamily="18" charset="0"/>
              </a:rPr>
              <a:t>Broad term encompassing many rights that are very different</a:t>
            </a:r>
          </a:p>
          <a:p>
            <a:pPr lvl="1" eaLnBrk="1" hangingPunct="1">
              <a:lnSpc>
                <a:spcPct val="80000"/>
              </a:lnSpc>
            </a:pPr>
            <a:r>
              <a:rPr lang="en-US" dirty="0" smtClean="0">
                <a:latin typeface="Georgia" pitchFamily="18" charset="0"/>
              </a:rPr>
              <a:t>May be embodied in a physical object, but the right itself is intangible</a:t>
            </a:r>
          </a:p>
          <a:p>
            <a:pPr lvl="1" eaLnBrk="1" hangingPunct="1">
              <a:lnSpc>
                <a:spcPct val="80000"/>
              </a:lnSpc>
            </a:pPr>
            <a:r>
              <a:rPr lang="en-US" dirty="0" smtClean="0">
                <a:latin typeface="Georgia" pitchFamily="18" charset="0"/>
              </a:rPr>
              <a:t>So important that two types of IP (now called © and patent) are in the Constitution itself</a:t>
            </a:r>
          </a:p>
          <a:p>
            <a:pPr lvl="2" eaLnBrk="1" hangingPunct="1">
              <a:lnSpc>
                <a:spcPct val="80000"/>
              </a:lnSpc>
            </a:pPr>
            <a:r>
              <a:rPr lang="en-US" dirty="0" smtClean="0">
                <a:latin typeface="Georgia" pitchFamily="18" charset="0"/>
              </a:rPr>
              <a:t>Article 1, Sec 8, Cl. 8</a:t>
            </a:r>
          </a:p>
          <a:p>
            <a:pPr lvl="2" eaLnBrk="1" hangingPunct="1">
              <a:lnSpc>
                <a:spcPct val="80000"/>
              </a:lnSpc>
            </a:pPr>
            <a:r>
              <a:rPr lang="en-US" dirty="0"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extLst>
      <p:ext uri="{BB962C8B-B14F-4D97-AF65-F5344CB8AC3E}">
        <p14:creationId xmlns:p14="http://schemas.microsoft.com/office/powerpoint/2010/main" val="1526268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extLst>
      <p:ext uri="{BB962C8B-B14F-4D97-AF65-F5344CB8AC3E}">
        <p14:creationId xmlns:p14="http://schemas.microsoft.com/office/powerpoint/2010/main" val="353613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 </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extLst>
      <p:ext uri="{BB962C8B-B14F-4D97-AF65-F5344CB8AC3E}">
        <p14:creationId xmlns:p14="http://schemas.microsoft.com/office/powerpoint/2010/main" val="2583531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6</a:t>
            </a:fld>
            <a:endParaRPr lang="en-US"/>
          </a:p>
        </p:txBody>
      </p:sp>
    </p:spTree>
    <p:extLst>
      <p:ext uri="{BB962C8B-B14F-4D97-AF65-F5344CB8AC3E}">
        <p14:creationId xmlns:p14="http://schemas.microsoft.com/office/powerpoint/2010/main" val="217219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a:p>
        </p:txBody>
      </p:sp>
    </p:spTree>
    <p:extLst>
      <p:ext uri="{BB962C8B-B14F-4D97-AF65-F5344CB8AC3E}">
        <p14:creationId xmlns:p14="http://schemas.microsoft.com/office/powerpoint/2010/main" val="36234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420062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9</a:t>
            </a:fld>
            <a:endParaRPr lang="en-US"/>
          </a:p>
        </p:txBody>
      </p:sp>
    </p:spTree>
    <p:extLst>
      <p:ext uri="{BB962C8B-B14F-4D97-AF65-F5344CB8AC3E}">
        <p14:creationId xmlns:p14="http://schemas.microsoft.com/office/powerpoint/2010/main" val="281996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10562</TotalTime>
  <Words>1834</Words>
  <Application>Microsoft Office PowerPoint</Application>
  <PresentationFormat>On-screen Show (4:3)</PresentationFormat>
  <Paragraphs>214</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Startups: Incorporation, Funding, Contracts, and Intellectual Property</vt:lpstr>
      <vt:lpstr>Reminders</vt:lpstr>
      <vt:lpstr>Intellectual Property</vt:lpstr>
      <vt:lpstr>Intellectual Property - 2</vt:lpstr>
      <vt:lpstr>Where did IP Come From? </vt:lpstr>
      <vt:lpstr>Lost Technology -1</vt:lpstr>
      <vt:lpstr>Lost Technology -2</vt:lpstr>
      <vt:lpstr>“Ad hoc” Rights</vt:lpstr>
      <vt:lpstr>Need For An Economic Solution</vt:lpstr>
      <vt:lpstr>IP Rights - 1</vt:lpstr>
      <vt:lpstr>IP Rights - 2</vt:lpstr>
      <vt:lpstr>US vs. Many Other Countries</vt:lpstr>
      <vt:lpstr>Patent Economic Basis</vt:lpstr>
      <vt:lpstr>TM and © Economic Basis</vt:lpstr>
      <vt:lpstr>Trade Secret Economic Basis</vt:lpstr>
      <vt:lpstr>Reality of IP Rights - 1</vt:lpstr>
      <vt:lpstr>Reality of IP Rights - 2</vt:lpstr>
      <vt:lpstr>Reality of IP Rights - 3</vt:lpstr>
      <vt:lpstr>IP Not Like Contracts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147</cp:revision>
  <cp:lastPrinted>2017-03-27T05:25:31Z</cp:lastPrinted>
  <dcterms:created xsi:type="dcterms:W3CDTF">2009-09-14T01:06:34Z</dcterms:created>
  <dcterms:modified xsi:type="dcterms:W3CDTF">2024-03-26T05:53:20Z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