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587" r:id="rId3"/>
    <p:sldId id="588" r:id="rId4"/>
    <p:sldId id="551" r:id="rId5"/>
    <p:sldId id="555" r:id="rId6"/>
    <p:sldId id="557" r:id="rId7"/>
    <p:sldId id="558" r:id="rId8"/>
    <p:sldId id="559" r:id="rId9"/>
    <p:sldId id="560" r:id="rId10"/>
    <p:sldId id="561" r:id="rId11"/>
    <p:sldId id="562" r:id="rId12"/>
    <p:sldId id="574" r:id="rId13"/>
    <p:sldId id="563" r:id="rId14"/>
    <p:sldId id="564" r:id="rId15"/>
    <p:sldId id="565" r:id="rId16"/>
    <p:sldId id="590" r:id="rId17"/>
    <p:sldId id="589" r:id="rId18"/>
    <p:sldId id="592" r:id="rId19"/>
    <p:sldId id="593" r:id="rId20"/>
    <p:sldId id="575" r:id="rId21"/>
    <p:sldId id="591" r:id="rId22"/>
    <p:sldId id="576" r:id="rId23"/>
    <p:sldId id="577" r:id="rId24"/>
    <p:sldId id="578" r:id="rId25"/>
    <p:sldId id="579" r:id="rId26"/>
    <p:sldId id="580" r:id="rId27"/>
    <p:sldId id="581" r:id="rId28"/>
    <p:sldId id="582" r:id="rId29"/>
    <p:sldId id="583" r:id="rId30"/>
    <p:sldId id="584" r:id="rId31"/>
    <p:sldId id="585" r:id="rId32"/>
    <p:sldId id="586" r:id="rId33"/>
    <p:sldId id="261" r:id="rId34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16" tIns="48508" rIns="97016" bIns="48508" numCol="1" anchor="t" anchorCtr="0" compatLnSpc="1">
            <a:prstTxWarp prst="textNoShape">
              <a:avLst/>
            </a:prstTxWarp>
          </a:bodyPr>
          <a:lstStyle>
            <a:lvl1pPr defTabSz="4843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3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16" tIns="48508" rIns="97016" bIns="48508" numCol="1" anchor="t" anchorCtr="0" compatLnSpc="1">
            <a:prstTxWarp prst="textNoShape">
              <a:avLst/>
            </a:prstTxWarp>
          </a:bodyPr>
          <a:lstStyle>
            <a:lvl1pPr algn="r" defTabSz="484302">
              <a:defRPr sz="1200"/>
            </a:lvl1pPr>
          </a:lstStyle>
          <a:p>
            <a:pPr>
              <a:defRPr/>
            </a:pPr>
            <a:fld id="{B490E49B-D6E8-4F48-9506-FEBDFA8703EF}" type="datetimeFigureOut">
              <a:rPr lang="en-US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17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16" tIns="48508" rIns="97016" bIns="48508" numCol="1" anchor="b" anchorCtr="0" compatLnSpc="1">
            <a:prstTxWarp prst="textNoShape">
              <a:avLst/>
            </a:prstTxWarp>
          </a:bodyPr>
          <a:lstStyle>
            <a:lvl1pPr defTabSz="4843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3" y="911917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16" tIns="48508" rIns="97016" bIns="48508" numCol="1" anchor="b" anchorCtr="0" compatLnSpc="1">
            <a:prstTxWarp prst="textNoShape">
              <a:avLst/>
            </a:prstTxWarp>
          </a:bodyPr>
          <a:lstStyle>
            <a:lvl1pPr algn="r" defTabSz="484302">
              <a:defRPr sz="1200"/>
            </a:lvl1pPr>
          </a:lstStyle>
          <a:p>
            <a:pPr>
              <a:defRPr/>
            </a:pPr>
            <a:fld id="{B9B9BBBE-26AE-4134-9F67-0F63F346F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4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16" tIns="48508" rIns="97016" bIns="48508" numCol="1" anchor="t" anchorCtr="0" compatLnSpc="1">
            <a:prstTxWarp prst="textNoShape">
              <a:avLst/>
            </a:prstTxWarp>
          </a:bodyPr>
          <a:lstStyle>
            <a:lvl1pPr defTabSz="4843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3" y="0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16" tIns="48508" rIns="97016" bIns="48508" numCol="1" anchor="t" anchorCtr="0" compatLnSpc="1">
            <a:prstTxWarp prst="textNoShape">
              <a:avLst/>
            </a:prstTxWarp>
          </a:bodyPr>
          <a:lstStyle>
            <a:lvl1pPr algn="r" defTabSz="484302">
              <a:defRPr sz="1200"/>
            </a:lvl1pPr>
          </a:lstStyle>
          <a:p>
            <a:pPr>
              <a:defRPr/>
            </a:pPr>
            <a:fld id="{A07B1EDC-86CD-4213-AE42-7CB161947A60}" type="datetimeFigureOut">
              <a:rPr lang="en-US"/>
              <a:pPr>
                <a:defRPr/>
              </a:pPr>
              <a:t>3/12/2024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7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16" tIns="48508" rIns="97016" bIns="48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17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16" tIns="48508" rIns="97016" bIns="48508" numCol="1" anchor="b" anchorCtr="0" compatLnSpc="1">
            <a:prstTxWarp prst="textNoShape">
              <a:avLst/>
            </a:prstTxWarp>
          </a:bodyPr>
          <a:lstStyle>
            <a:lvl1pPr defTabSz="4843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3" y="911917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16" tIns="48508" rIns="97016" bIns="48508" numCol="1" anchor="b" anchorCtr="0" compatLnSpc="1">
            <a:prstTxWarp prst="textNoShape">
              <a:avLst/>
            </a:prstTxWarp>
          </a:bodyPr>
          <a:lstStyle>
            <a:lvl1pPr algn="r" defTabSz="484302">
              <a:defRPr sz="1200"/>
            </a:lvl1pPr>
          </a:lstStyle>
          <a:p>
            <a:pPr>
              <a:defRPr/>
            </a:pPr>
            <a:fld id="{EB50FACE-34B8-47CD-854A-32CCD16A2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57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8AA5-9615-4BAF-87D0-1EF4D400C953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EE4C-357A-415A-91EE-69F9DB775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E33E-626B-4049-8DDB-0BFA23EF9325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B586-89C7-4F0F-A7B7-8FE558103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0268-89BC-42B9-8B77-0E783C99518E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463A-E310-46B9-891D-25316C99F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D7CC-BB29-462B-B374-CF12BEA79A90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C066-C67F-400B-A81B-76CCF6A2A8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1C4C1-9A82-4902-A6DE-DF31687FC8E6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B1A8-7398-49F2-96A4-75729DBA8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7E4D-CDA3-4A99-A12C-4F40B456E5F8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2368-3A4B-4171-8FA8-9EEB8E19B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EC36-4604-44CA-A0EE-2F697C5482A6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09DC-F79C-4901-A101-62383378E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99A2-1ED6-42F3-908C-DCDE09EBDE29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50C8-281A-4CA2-8758-2F5966096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6A26-896A-4F60-84A5-05D9C46E2317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8025-0E3F-4604-9987-D6414BEDB4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D355-C9D7-4853-AD00-B2A08A3C29D0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8781-AFBF-41BA-8BE1-A3D202975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DF0E-49F8-489B-BA12-B7C624FAD16F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8F9E-6E2C-44FA-96DC-415D495B3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3801E0-0DFF-47B0-84B0-EF160631C4B4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16B141-DBA5-4C08-8D48-18129CA67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Georgia" pitchFamily="18" charset="0"/>
              </a:rPr>
              <a:t>Engineering Law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Georgia" pitchFamily="18" charset="0"/>
              </a:rPr>
              <a:t>Professor Barich</a:t>
            </a:r>
          </a:p>
          <a:p>
            <a:pPr eaLnBrk="1" hangingPunct="1"/>
            <a:r>
              <a:rPr lang="en-US" sz="3200" dirty="0" smtClean="0">
                <a:latin typeface="Georgia" pitchFamily="18" charset="0"/>
              </a:rPr>
              <a:t>Class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Negligent Misrepresentation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It’s not fraud because you didn’t know it wasn’t true, but you had a duty to determine whether it was true or not and did not fulfill your duty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Existence of a duty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Breach of duty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Damages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Who has a duty? – usually only persons having special knowledge or skill, like engineers, doctors, lawyers – and then only in the course of their occupation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Tortious Interference - 1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Wrongfully</a:t>
            </a:r>
            <a:r>
              <a:rPr lang="en-US" sz="2800" dirty="0" smtClean="0">
                <a:latin typeface="Georgia" pitchFamily="18" charset="0"/>
              </a:rPr>
              <a:t> interfering with someone else’s business or contracts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(some interference = OK)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existence of a contractual/business relationship between two parties.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Knowledge of that relationship by a third party.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Intent of the third party to induce a party to the relationship to breach the relationship.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Lack of any privilege on the part of the third party to induce such a breach.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contractual relationship is breached.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Damage to the party against whom the breach occurs.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Tortious Interference –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385978" cy="4863889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Ex – Competitor knows of your contract with client and successfully persuades your client to break the contract with you.  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sue client for breach of contract and sue competitor for tortious interference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Does not apply if client just decides not to renew a periodic contract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Not just advertising or marketing – normal competition is </a:t>
            </a:r>
            <a:r>
              <a:rPr lang="en-US" sz="2400" u="sng" dirty="0" smtClean="0">
                <a:latin typeface="Georgia" pitchFamily="18" charset="0"/>
              </a:rPr>
              <a:t>privileged</a:t>
            </a:r>
            <a:r>
              <a:rPr lang="en-US" sz="2400" dirty="0" smtClean="0">
                <a:latin typeface="Georgia" pitchFamily="18" charset="0"/>
              </a:rPr>
              <a:t> 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Not interference if Competitor just offers lower price and client breaches – must make directed effort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Pled a lot, but rarely awarded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False Advertising - 1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Use of false or improperly misleading statements in advertising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Elements of the tort of false advertising: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False, misleading, or deceptive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Reasonable consumers must be confused or misled, or there must be a likelihood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False statements must be material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Damages (not needed for statute, see below)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False advertising started as a tort, but now can be prosecuted by state and/or federal agencies (like the FTC) </a:t>
            </a:r>
            <a:r>
              <a:rPr lang="en-US" sz="2400" u="sng" dirty="0" smtClean="0">
                <a:latin typeface="Georgia" pitchFamily="18" charset="0"/>
              </a:rPr>
              <a:t>OR</a:t>
            </a:r>
            <a:r>
              <a:rPr lang="en-US" sz="2400" dirty="0" smtClean="0">
                <a:latin typeface="Georgia" pitchFamily="18" charset="0"/>
              </a:rPr>
              <a:t> by lawsuit from an aggrieved party</a:t>
            </a:r>
            <a:endParaRPr lang="en-US" sz="2400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E</a:t>
            </a:r>
            <a:r>
              <a:rPr lang="en-US" sz="2400" dirty="0" smtClean="0">
                <a:latin typeface="Georgia" pitchFamily="18" charset="0"/>
              </a:rPr>
              <a:t>lements can vary between federal and state agencies and federal and state case law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False Advertising - 2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540214" cy="51062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Did you notice “False, </a:t>
            </a:r>
            <a:r>
              <a:rPr lang="en-US" sz="2800" u="sng" dirty="0" smtClean="0">
                <a:latin typeface="Georgia" pitchFamily="18" charset="0"/>
              </a:rPr>
              <a:t>misleading</a:t>
            </a:r>
            <a:r>
              <a:rPr lang="en-US" sz="2800" dirty="0" smtClean="0">
                <a:latin typeface="Georgia" pitchFamily="18" charset="0"/>
              </a:rPr>
              <a:t>, or </a:t>
            </a:r>
            <a:r>
              <a:rPr lang="en-US" sz="2800" u="sng" dirty="0" smtClean="0">
                <a:latin typeface="Georgia" pitchFamily="18" charset="0"/>
              </a:rPr>
              <a:t>deceptive</a:t>
            </a:r>
            <a:r>
              <a:rPr lang="en-US" sz="2800" dirty="0" smtClean="0">
                <a:latin typeface="Georgia" pitchFamily="18" charset="0"/>
              </a:rPr>
              <a:t>”?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Higher standard than fraud or misrepresentation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Misleading advertising is “false” - even if factually true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We want to get a square deal for consumers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However!  Many things are not false advertising and often what you think you </a:t>
            </a:r>
            <a:r>
              <a:rPr lang="en-US" sz="2800" u="sng" dirty="0" smtClean="0">
                <a:latin typeface="Georgia" pitchFamily="18" charset="0"/>
              </a:rPr>
              <a:t>hear</a:t>
            </a:r>
            <a:r>
              <a:rPr lang="en-US" sz="2800" dirty="0" smtClean="0">
                <a:latin typeface="Georgia" pitchFamily="18" charset="0"/>
              </a:rPr>
              <a:t> is not really what is being </a:t>
            </a:r>
            <a:r>
              <a:rPr lang="en-US" sz="2800" u="sng" dirty="0" smtClean="0">
                <a:latin typeface="Georgia" pitchFamily="18" charset="0"/>
              </a:rPr>
              <a:t>said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Opinion is not false advertising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“You will love our great crunchy taste!”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Data must be accurate – “4 out of 5 …”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 can you just keep running surveys/studies until you get one you like?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Not False Advertising - 3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199" y="1140796"/>
            <a:ext cx="8554599" cy="539220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“Up to 80% effective!” – only need a single instance, others may be as low as 10%?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Unregulated definitions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“Megabyte” = 2</a:t>
            </a:r>
            <a:r>
              <a:rPr lang="en-US" sz="2400" baseline="30000" dirty="0" smtClean="0">
                <a:latin typeface="Georgia" pitchFamily="18" charset="0"/>
              </a:rPr>
              <a:t>20</a:t>
            </a:r>
            <a:r>
              <a:rPr lang="en-US" sz="2400" dirty="0" smtClean="0">
                <a:latin typeface="Georgia" pitchFamily="18" charset="0"/>
              </a:rPr>
              <a:t> (1,048,576) or  1,000,000?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“Chocolate” (definition regulated by FDA) vs “</a:t>
            </a:r>
            <a:r>
              <a:rPr lang="en-US" sz="2400" dirty="0" err="1" smtClean="0">
                <a:latin typeface="Georgia" pitchFamily="18" charset="0"/>
              </a:rPr>
              <a:t>chocolatey</a:t>
            </a:r>
            <a:r>
              <a:rPr lang="en-US" sz="2400" dirty="0" smtClean="0">
                <a:latin typeface="Georgia" pitchFamily="18" charset="0"/>
              </a:rPr>
              <a:t>”, “chocolate tasting”, or “chocolate snack”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Ex-Hershey’s asks FDA to change definition of chocolate to include vegetable oil instead of cocoa butter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Previously “organic” and “light”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FDA - "Light</a:t>
            </a:r>
            <a:r>
              <a:rPr lang="en-US" sz="2000" dirty="0"/>
              <a:t>" or "Lite": if 50% or more of the calories are from fat, fat must be reduced by at least 50% per RACC. If less than 50% of calories are from fat, fat must be reduced at least 50% or calories reduced at least 1/3 per RACC </a:t>
            </a:r>
            <a:r>
              <a:rPr lang="en-US" sz="2000" dirty="0" smtClean="0"/>
              <a:t> - 21 </a:t>
            </a:r>
            <a:r>
              <a:rPr lang="en-US" sz="2000" dirty="0"/>
              <a:t>CFR 101.56(b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How about “Healthy” or “Natural”?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essic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214952"/>
            <a:ext cx="7239000" cy="54292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533400" y="5844085"/>
            <a:ext cx="8229600" cy="56624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Example – Can you spot the false advertising?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550C8-281A-4CA2-8758-2F596609638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TWC v. DirectTV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Time Warner Cable sues DirectTV for false advertising – did you catch it?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Georgia" pitchFamily="18" charset="0"/>
              </a:rPr>
              <a:t>“You’re just not going to get the best picture without DirectTV.”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TWC says – literally false! HD is the same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DTV says – Mere puffery and we never mention you by name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Court says – Statement is literally false and there are really only two players in market so TWC has been harmed.  Ad can’t be shown.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Parties settle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Is 5-hour ENERGY® Right for You_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895" y="900752"/>
            <a:ext cx="7933899" cy="44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What did you hear?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229600" cy="5055287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According to the actor in the ad, has </a:t>
            </a:r>
            <a:r>
              <a:rPr lang="en-US" sz="2800" u="sng" dirty="0" smtClean="0">
                <a:latin typeface="Georgia" pitchFamily="18" charset="0"/>
              </a:rPr>
              <a:t>any</a:t>
            </a:r>
            <a:r>
              <a:rPr lang="en-US" sz="2800" dirty="0" smtClean="0">
                <a:latin typeface="Georgia" pitchFamily="18" charset="0"/>
              </a:rPr>
              <a:t> doctor recommended 5-Hour ENERGY?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No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According to the actor in the ad, has </a:t>
            </a:r>
            <a:r>
              <a:rPr lang="en-US" sz="2800" u="sng" dirty="0" smtClean="0">
                <a:latin typeface="Georgia" pitchFamily="18" charset="0"/>
              </a:rPr>
              <a:t>any</a:t>
            </a:r>
            <a:r>
              <a:rPr lang="en-US" sz="2800" dirty="0" smtClean="0">
                <a:latin typeface="Georgia" pitchFamily="18" charset="0"/>
              </a:rPr>
              <a:t> doctor recommended using an energy supplement?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No</a:t>
            </a:r>
            <a:endParaRPr lang="en-US" sz="2800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“Is 5-Hour ENERGY right for you?  Ask your doctor.  We already asked 3,000.”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Implies that they asked if “5-Hour ENERGY was right for you” and 3,000 doctors said “yes”?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Review printed portion of ad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2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Georgia" pitchFamily="18" charset="0"/>
              </a:rPr>
              <a:t>Reminders</a:t>
            </a:r>
            <a:endParaRPr lang="en-US" dirty="0" smtClean="0">
              <a:latin typeface="Georgia" pitchFamily="18" charset="0"/>
            </a:endParaRPr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229600" cy="513931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Today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Review Quiz 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Finish Notes for Part 2 of course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Questions about Exam 2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Next class – </a:t>
            </a:r>
            <a:r>
              <a:rPr lang="en-US" sz="2800" dirty="0">
                <a:latin typeface="Georgia" pitchFamily="18" charset="0"/>
              </a:rPr>
              <a:t>M</a:t>
            </a:r>
            <a:r>
              <a:rPr lang="en-US" sz="2800" dirty="0" smtClean="0">
                <a:latin typeface="Georgia" pitchFamily="18" charset="0"/>
              </a:rPr>
              <a:t>arch 28</a:t>
            </a:r>
            <a:r>
              <a:rPr lang="en-US" sz="2800" baseline="30000" dirty="0" smtClean="0">
                <a:latin typeface="Georgia" pitchFamily="18" charset="0"/>
              </a:rPr>
              <a:t>th</a:t>
            </a:r>
            <a:r>
              <a:rPr lang="en-US" sz="2800" dirty="0" smtClean="0">
                <a:latin typeface="Georgia" pitchFamily="18" charset="0"/>
              </a:rPr>
              <a:t> – </a:t>
            </a:r>
            <a:r>
              <a:rPr lang="en-US" sz="2800" dirty="0" smtClean="0">
                <a:latin typeface="Georgia" pitchFamily="18" charset="0"/>
              </a:rPr>
              <a:t>Exam #2 </a:t>
            </a:r>
            <a:endParaRPr lang="en-US" sz="2800" baseline="30000" dirty="0" smtClean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Georgia" pitchFamily="18" charset="0"/>
              </a:rPr>
              <a:t>S</a:t>
            </a:r>
            <a:r>
              <a:rPr lang="en-US" sz="2400" dirty="0" smtClean="0">
                <a:latin typeface="Georgia" pitchFamily="18" charset="0"/>
              </a:rPr>
              <a:t>econd half of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First Half - New IP material - not on Exam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Georgia" pitchFamily="18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Products Liability - 1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Historically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Caveat Emptor – “Buyer Beware” – purchaser has responsibility for making sure that the good is what they want before they buy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Why?  Reasonable person should be able to tell when good is defective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But! Products become more complicated, defects less easily detectable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Example – Reasonable person can tell if a broom is defective just by examining it, but not iPhone – how about gun barrel?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Products Liability - 2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Trend arises to place more liability on manufacturer to make sure product is good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However!  (Historically) Products liability </a:t>
            </a:r>
            <a:r>
              <a:rPr lang="en-US" sz="2800" dirty="0">
                <a:latin typeface="Georgia" pitchFamily="18" charset="0"/>
              </a:rPr>
              <a:t>a</a:t>
            </a:r>
            <a:r>
              <a:rPr lang="en-US" sz="2800" dirty="0" smtClean="0">
                <a:latin typeface="Georgia" pitchFamily="18" charset="0"/>
              </a:rPr>
              <a:t>ctions required “privity” – a direct connection between the manufacturer and consumer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Addition of distributor destroyed privity because consumer is second buyer and only has connection with another buyer, not manufacturer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Recent decades – great expansion of M liability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 more privity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 more assumption of good sense of consumer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Products Liability - 3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92999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Three general bases for liability over time: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Negligence  - Previous legal theory (old)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Warranty	- Previous legal theory (old)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Strict Liability – Current legal theory (now)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Negligence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 has duty to carefully design and produce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One of the earlier theories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Often defeated by contributory negligence of user/misuse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Products Liability - 4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Warranty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Selling product includes implied warranties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Fitness for specific purpose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Merchantability – won’t hurt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However, implied warranties under the UCC really only extended to purchasing merchant, not to consumer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Current Law - Strict Liability - 1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(1) One who sells any product in defective condition unreasonably dangerous to consumers is liable for physical harm if: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(a) the seller is engaged in the business of selling such products, and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(b) it is expected to and does reach the consumer in the condition in which it is sold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(2) Applies even though (a) seller has exercised all possible care, and (b) user did not buy directly from seller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“Fixes” issues with both negligence and warranty theories</a:t>
            </a:r>
            <a:endParaRPr lang="en-US" sz="2800" b="1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Strict Liability - 2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States have not implemented uniformly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Law continues to evolve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Relies on jury determination of “unreasonably dangerous”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Recall “duty creep” – juries awarding more – “someone was injured, so someone must pay”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Jury think: Someone was injured in order for the complaint to be filed, so doesn’t that say that the product was unreasonably dangerous?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Defects</a:t>
            </a:r>
          </a:p>
        </p:txBody>
      </p:sp>
      <p:sp>
        <p:nvSpPr>
          <p:cNvPr id="5427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Strict Liability requires the product to be “defective”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Failed to perform as safely as an ordinary consumer would expect when used in an intended or reasonably foreseeable manner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(1) Manufacturing Defects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(2) Design Defects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(3) Failures to warn/Marketing defects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Manufacturing Defect</a:t>
            </a:r>
          </a:p>
        </p:txBody>
      </p:sp>
      <p:sp>
        <p:nvSpPr>
          <p:cNvPr id="56324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229600" cy="488592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Product departs from its intended design even though all possible care was exercised in making the product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Even though you are trying your best, some defective products are going to get through quality control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Quality control is a cost issue – checking each product is much more expensive than checking each “batch”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dirty="0" smtClean="0">
                <a:latin typeface="Georgia" pitchFamily="18" charset="0"/>
              </a:rPr>
              <a:t>There are ALWAYS some defects in large product runs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Design to reduce manufacturing defects 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Fewer components 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Controlled sourcing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Typically, only a small number of products implicated, not entire run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Design Defect</a:t>
            </a:r>
          </a:p>
        </p:txBody>
      </p:sp>
      <p:sp>
        <p:nvSpPr>
          <p:cNvPr id="58372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229600" cy="50621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Plaintiff shows there was a safer alternative design that: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(1) could have reduced the injury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(2) was technologically and economically feasible at the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Not just single product – the entire design is defective (all products produced)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Ex. </a:t>
            </a:r>
            <a:r>
              <a:rPr lang="en-US" sz="2400" i="1" dirty="0" smtClean="0">
                <a:latin typeface="Georgia" pitchFamily="18" charset="0"/>
              </a:rPr>
              <a:t>Grimshaw v. Ford</a:t>
            </a:r>
            <a:r>
              <a:rPr lang="en-US" sz="2400" dirty="0" smtClean="0">
                <a:latin typeface="Georgia" pitchFamily="18" charset="0"/>
              </a:rPr>
              <a:t> - Ford Pinto – gas tank design fails in a crash and causes fire due to lack of $6 part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$3.5M comp and $3.5M punitive (reduced from $125M) (1972 – 2022 = multiply by ~7)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 may want to settle rather than risk a court finding that all of the products are defective due to defective design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Failure To Warn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9299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If product is inherently dangerous, then manufacturer has a duty to warn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Recall that we would not have a lawsuit unless someone has been injured – which might make the product look dangerous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Lots of variance state to state, especially with misuse and foreseeability because they are based on jury determinations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Source of those crazy warnings - “Do not place plastic bag over head”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Ties in with Misuse (later) – Often a “get out of liability free card” for the specific warnings because they would constitute misuse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However, warning can not trump design defect</a:t>
            </a:r>
            <a:endParaRPr lang="en-US" sz="2400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-1</a:t>
            </a:r>
          </a:p>
        </p:txBody>
      </p:sp>
      <p:sp>
        <p:nvSpPr>
          <p:cNvPr id="70660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Torts are wrongs – breach of a civil duty that society says that you owe to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Negligent Torts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Intentional Torts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Assault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Battery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False Imprisonment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Intentional Infliction of Emotional Distress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Many others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Product Liability Defenses - 1</a:t>
            </a:r>
          </a:p>
        </p:txBody>
      </p:sp>
      <p:sp>
        <p:nvSpPr>
          <p:cNvPr id="62468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Product Alteration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Consumer messed with it, so manufacturer can’t be held liable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Assumption of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Consumer knew risks and took them anyway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Best practice to get waiver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Unavoidably unsafe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Properly uses “state-of-the-art technology”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We can’t make it completely safe, but it is as safe as the state-of-the-art will allow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 Lawnmowers, ladders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Product Liability Defenses - 2</a:t>
            </a:r>
          </a:p>
        </p:txBody>
      </p:sp>
      <p:sp>
        <p:nvSpPr>
          <p:cNvPr id="6451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229600" cy="4687619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Standards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Government made the standard and we follow it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May feed into unavoidably unsafe defense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“They told us to make it this way.”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 Plaintiff’s negligence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Typically comparative as opposed to  contributory negligence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Reduce damage award in proportion to plaintiff’s negligence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Misuse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Misuse</a:t>
            </a:r>
          </a:p>
        </p:txBody>
      </p:sp>
      <p:sp>
        <p:nvSpPr>
          <p:cNvPr id="66564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92999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constitutes misuse?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Use of a product in a way not intended or foreseeable by 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Use of product by unforeseen or unintended person (skilled professional vs. non-pro)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Using product contrary to warnings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Remember – this question will be decided by a jury – and someone has been injured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Question – What if QTips packaging reads “not for insertion into ear”?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dirty="0" smtClean="0">
              <a:latin typeface="Georgia" pitchFamily="18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dirty="0">
                <a:latin typeface="Georgia" pitchFamily="18" charset="0"/>
              </a:rPr>
              <a:t>Next </a:t>
            </a:r>
            <a:r>
              <a:rPr lang="en-US" dirty="0" smtClean="0">
                <a:latin typeface="Georgia" pitchFamily="18" charset="0"/>
              </a:rPr>
              <a:t>class – </a:t>
            </a:r>
            <a:r>
              <a:rPr lang="en-US" dirty="0">
                <a:latin typeface="Georgia" pitchFamily="18" charset="0"/>
              </a:rPr>
              <a:t>Exam #</a:t>
            </a:r>
            <a:r>
              <a:rPr lang="en-US" dirty="0" smtClean="0">
                <a:latin typeface="Georgia" pitchFamily="18" charset="0"/>
              </a:rPr>
              <a:t>2 -Second </a:t>
            </a:r>
            <a:r>
              <a:rPr lang="en-US" dirty="0">
                <a:latin typeface="Georgia" pitchFamily="18" charset="0"/>
              </a:rPr>
              <a:t>half of class</a:t>
            </a:r>
          </a:p>
          <a:p>
            <a:pPr algn="ctr" eaLnBrk="1" hangingPunct="1">
              <a:buFont typeface="Arial" charset="0"/>
              <a:buNone/>
            </a:pPr>
            <a:endParaRPr lang="en-US" sz="4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-2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Negligence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Conduct that is culpable because it falls short of what a reasonable person would do to protect others from foreseeable risks of harm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Factors for negligence: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Duty of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Breach of the Duty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Proximate Cause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Damages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-3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Defenses To Negligence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Assumption of Risk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You knew the risks and agreed to go forward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Contributory Negligence -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 recovery if P’s own negligence contributed to their injury in any way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Comparative Negligence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P</a:t>
            </a:r>
            <a:r>
              <a:rPr lang="en-US" dirty="0" smtClean="0">
                <a:latin typeface="Georgia" pitchFamily="18" charset="0"/>
              </a:rPr>
              <a:t> can still recover, but damages reduced due to their negligence.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- 4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Property Torts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Trespass to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Trespass to Chattels (personal property)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Conversion – making land a chattel or </a:t>
            </a:r>
            <a:r>
              <a:rPr lang="en-US" i="1" dirty="0" smtClean="0">
                <a:latin typeface="Georgia" pitchFamily="18" charset="0"/>
              </a:rPr>
              <a:t>vice versa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Replevin - give it 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Trover – pay me for 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Fraud as a Tort - 1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443036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We previously studied fraud with regard to contract formation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Makes the contract voidable by non-fraudulent party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Elements of fraud as a tort: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Misrepresentation of existing fact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Not future fact, not opinion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Materiality of fact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Falsity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Speaker's knows or should know of its falsity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If Speaker believes it</a:t>
            </a:r>
            <a:r>
              <a:rPr lang="en-US" dirty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is true, it is not fraud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Speaker’s intent that Plaintiff act on statement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Fraud as a Tort - 2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86457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Plaintiff’s (P’s) ignorance of falsity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If you know they are lying, it’s not fraud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P’s reliance on the truth of the representation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If they lie about something but it does not persuade you, it’s not fraud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P’s right to rely upon it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Consequent damages suffered by P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Many kinds of Fraud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3752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Securities Fraud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“Pump and Dump”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Investment Fraud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“Ponzi” schemes – Madoff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Identity Theft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False billing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False Advertising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Volkswagen “Defeat Device”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C066-C67F-400B-A81B-76CCF6A2A80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11853</TotalTime>
  <Words>2247</Words>
  <Application>Microsoft Office PowerPoint</Application>
  <PresentationFormat>On-screen Show (4:3)</PresentationFormat>
  <Paragraphs>303</Paragraphs>
  <Slides>33</Slides>
  <Notes>30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Engineering Law</vt:lpstr>
      <vt:lpstr>Reminders</vt:lpstr>
      <vt:lpstr>Summary -1</vt:lpstr>
      <vt:lpstr>Summary -2</vt:lpstr>
      <vt:lpstr>Summary -3</vt:lpstr>
      <vt:lpstr>Summary - 4</vt:lpstr>
      <vt:lpstr>Fraud as a Tort - 1</vt:lpstr>
      <vt:lpstr>Fraud as a Tort - 2</vt:lpstr>
      <vt:lpstr>Many kinds of Fraud</vt:lpstr>
      <vt:lpstr>Negligent Misrepresentation</vt:lpstr>
      <vt:lpstr>Tortious Interference - 1</vt:lpstr>
      <vt:lpstr>Tortious Interference – 2</vt:lpstr>
      <vt:lpstr>False Advertising - 1</vt:lpstr>
      <vt:lpstr>False Advertising - 2</vt:lpstr>
      <vt:lpstr>Not False Advertising - 3</vt:lpstr>
      <vt:lpstr>Example – Can you spot the false advertising?</vt:lpstr>
      <vt:lpstr>TWC v. DirectTV</vt:lpstr>
      <vt:lpstr>PowerPoint Presentation</vt:lpstr>
      <vt:lpstr>What did you hear?</vt:lpstr>
      <vt:lpstr>Products Liability - 1</vt:lpstr>
      <vt:lpstr>Products Liability - 2</vt:lpstr>
      <vt:lpstr>Products Liability - 3</vt:lpstr>
      <vt:lpstr>Products Liability - 4</vt:lpstr>
      <vt:lpstr>Current Law - Strict Liability - 1</vt:lpstr>
      <vt:lpstr>Strict Liability - 2</vt:lpstr>
      <vt:lpstr>Defects</vt:lpstr>
      <vt:lpstr>Manufacturing Defect</vt:lpstr>
      <vt:lpstr>Design Defect</vt:lpstr>
      <vt:lpstr>Failure To Warn</vt:lpstr>
      <vt:lpstr>Product Liability Defenses - 1</vt:lpstr>
      <vt:lpstr>Product Liability Defenses - 2</vt:lpstr>
      <vt:lpstr>Misuse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116</cp:revision>
  <cp:lastPrinted>2013-10-23T04:49:45Z</cp:lastPrinted>
  <dcterms:created xsi:type="dcterms:W3CDTF">2009-09-14T01:06:34Z</dcterms:created>
  <dcterms:modified xsi:type="dcterms:W3CDTF">2024-03-13T04:49:30Z</dcterms:modified>
</cp:coreProperties>
</file>