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549" r:id="rId3"/>
    <p:sldId id="561" r:id="rId4"/>
    <p:sldId id="550" r:id="rId5"/>
    <p:sldId id="551" r:id="rId6"/>
    <p:sldId id="552" r:id="rId7"/>
    <p:sldId id="553" r:id="rId8"/>
    <p:sldId id="517" r:id="rId9"/>
    <p:sldId id="528" r:id="rId10"/>
    <p:sldId id="529" r:id="rId11"/>
    <p:sldId id="562" r:id="rId12"/>
    <p:sldId id="530" r:id="rId13"/>
    <p:sldId id="531" r:id="rId14"/>
    <p:sldId id="545" r:id="rId15"/>
    <p:sldId id="532" r:id="rId16"/>
    <p:sldId id="533" r:id="rId17"/>
    <p:sldId id="546" r:id="rId18"/>
    <p:sldId id="534" r:id="rId19"/>
    <p:sldId id="547" r:id="rId20"/>
    <p:sldId id="535" r:id="rId21"/>
    <p:sldId id="536" r:id="rId22"/>
    <p:sldId id="537" r:id="rId23"/>
    <p:sldId id="538" r:id="rId24"/>
    <p:sldId id="548" r:id="rId25"/>
    <p:sldId id="539" r:id="rId26"/>
    <p:sldId id="540" r:id="rId27"/>
    <p:sldId id="554" r:id="rId28"/>
    <p:sldId id="555" r:id="rId29"/>
    <p:sldId id="556" r:id="rId30"/>
    <p:sldId id="557" r:id="rId31"/>
    <p:sldId id="558" r:id="rId32"/>
    <p:sldId id="559" r:id="rId33"/>
    <p:sldId id="560" r:id="rId34"/>
    <p:sldId id="261" r:id="rId35"/>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038475" cy="462120"/>
          </a:xfrm>
          <a:prstGeom prst="rect">
            <a:avLst/>
          </a:prstGeom>
          <a:noFill/>
          <a:ln w="9525">
            <a:noFill/>
            <a:miter lim="800000"/>
            <a:headEnd/>
            <a:tailEnd/>
          </a:ln>
        </p:spPr>
        <p:txBody>
          <a:bodyPr vert="horz" wrap="square" lIns="93151" tIns="46576" rIns="93151" bIns="46576" numCol="1" anchor="t" anchorCtr="0" compatLnSpc="1">
            <a:prstTxWarp prst="textNoShape">
              <a:avLst/>
            </a:prstTxWarp>
          </a:bodyPr>
          <a:lstStyle>
            <a:lvl1pPr defTabSz="465007">
              <a:defRPr sz="1200"/>
            </a:lvl1pPr>
          </a:lstStyle>
          <a:p>
            <a:pPr>
              <a:defRPr/>
            </a:pPr>
            <a:endParaRPr lang="en-US"/>
          </a:p>
        </p:txBody>
      </p:sp>
      <p:sp>
        <p:nvSpPr>
          <p:cNvPr id="38915" name="Rectangle 3"/>
          <p:cNvSpPr>
            <a:spLocks noGrp="1" noChangeArrowheads="1"/>
          </p:cNvSpPr>
          <p:nvPr>
            <p:ph type="dt" sz="quarter" idx="1"/>
          </p:nvPr>
        </p:nvSpPr>
        <p:spPr bwMode="auto">
          <a:xfrm>
            <a:off x="3970341" y="1"/>
            <a:ext cx="3038475" cy="462120"/>
          </a:xfrm>
          <a:prstGeom prst="rect">
            <a:avLst/>
          </a:prstGeom>
          <a:noFill/>
          <a:ln w="9525">
            <a:noFill/>
            <a:miter lim="800000"/>
            <a:headEnd/>
            <a:tailEnd/>
          </a:ln>
        </p:spPr>
        <p:txBody>
          <a:bodyPr vert="horz" wrap="square" lIns="93151" tIns="46576" rIns="93151" bIns="46576" numCol="1" anchor="t" anchorCtr="0" compatLnSpc="1">
            <a:prstTxWarp prst="textNoShape">
              <a:avLst/>
            </a:prstTxWarp>
          </a:bodyPr>
          <a:lstStyle>
            <a:lvl1pPr algn="r" defTabSz="465007">
              <a:defRPr sz="1200"/>
            </a:lvl1pPr>
          </a:lstStyle>
          <a:p>
            <a:pPr>
              <a:defRPr/>
            </a:pPr>
            <a:fld id="{F1C07346-DAFF-493B-9CEB-E5783270655B}" type="datetimeFigureOut">
              <a:rPr lang="en-US"/>
              <a:pPr>
                <a:defRPr/>
              </a:pPr>
              <a:t>2/25/2024</a:t>
            </a:fld>
            <a:endParaRPr lang="en-US"/>
          </a:p>
        </p:txBody>
      </p:sp>
      <p:sp>
        <p:nvSpPr>
          <p:cNvPr id="38916" name="Rectangle 4"/>
          <p:cNvSpPr>
            <a:spLocks noGrp="1" noChangeArrowheads="1"/>
          </p:cNvSpPr>
          <p:nvPr>
            <p:ph type="ftr" sz="quarter" idx="2"/>
          </p:nvPr>
        </p:nvSpPr>
        <p:spPr bwMode="auto">
          <a:xfrm>
            <a:off x="3" y="8772379"/>
            <a:ext cx="3038475" cy="462120"/>
          </a:xfrm>
          <a:prstGeom prst="rect">
            <a:avLst/>
          </a:prstGeom>
          <a:noFill/>
          <a:ln w="9525">
            <a:noFill/>
            <a:miter lim="800000"/>
            <a:headEnd/>
            <a:tailEnd/>
          </a:ln>
        </p:spPr>
        <p:txBody>
          <a:bodyPr vert="horz" wrap="square" lIns="93151" tIns="46576" rIns="93151" bIns="46576" numCol="1" anchor="b" anchorCtr="0" compatLnSpc="1">
            <a:prstTxWarp prst="textNoShape">
              <a:avLst/>
            </a:prstTxWarp>
          </a:bodyPr>
          <a:lstStyle>
            <a:lvl1pPr defTabSz="465007">
              <a:defRPr sz="1200"/>
            </a:lvl1pPr>
          </a:lstStyle>
          <a:p>
            <a:pPr>
              <a:defRPr/>
            </a:pPr>
            <a:endParaRPr lang="en-US"/>
          </a:p>
        </p:txBody>
      </p:sp>
      <p:sp>
        <p:nvSpPr>
          <p:cNvPr id="38917" name="Rectangle 5"/>
          <p:cNvSpPr>
            <a:spLocks noGrp="1" noChangeArrowheads="1"/>
          </p:cNvSpPr>
          <p:nvPr>
            <p:ph type="sldNum" sz="quarter" idx="3"/>
          </p:nvPr>
        </p:nvSpPr>
        <p:spPr bwMode="auto">
          <a:xfrm>
            <a:off x="3970341" y="8772379"/>
            <a:ext cx="3038475" cy="462120"/>
          </a:xfrm>
          <a:prstGeom prst="rect">
            <a:avLst/>
          </a:prstGeom>
          <a:noFill/>
          <a:ln w="9525">
            <a:noFill/>
            <a:miter lim="800000"/>
            <a:headEnd/>
            <a:tailEnd/>
          </a:ln>
        </p:spPr>
        <p:txBody>
          <a:bodyPr vert="horz" wrap="square" lIns="93151" tIns="46576" rIns="93151" bIns="46576" numCol="1" anchor="b" anchorCtr="0" compatLnSpc="1">
            <a:prstTxWarp prst="textNoShape">
              <a:avLst/>
            </a:prstTxWarp>
          </a:bodyPr>
          <a:lstStyle>
            <a:lvl1pPr algn="r" defTabSz="465007">
              <a:defRPr sz="1200"/>
            </a:lvl1pPr>
          </a:lstStyle>
          <a:p>
            <a:pPr>
              <a:defRPr/>
            </a:pPr>
            <a:fld id="{02A3F948-DCD7-4793-A8F6-3B82B475EE1D}" type="slidenum">
              <a:rPr lang="en-US"/>
              <a:pPr>
                <a:defRPr/>
              </a:pPr>
              <a:t>‹#›</a:t>
            </a:fld>
            <a:endParaRPr lang="en-US"/>
          </a:p>
        </p:txBody>
      </p:sp>
    </p:spTree>
    <p:extLst>
      <p:ext uri="{BB962C8B-B14F-4D97-AF65-F5344CB8AC3E}">
        <p14:creationId xmlns:p14="http://schemas.microsoft.com/office/powerpoint/2010/main" val="970917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038475" cy="462120"/>
          </a:xfrm>
          <a:prstGeom prst="rect">
            <a:avLst/>
          </a:prstGeom>
          <a:noFill/>
          <a:ln w="9525">
            <a:noFill/>
            <a:miter lim="800000"/>
            <a:headEnd/>
            <a:tailEnd/>
          </a:ln>
        </p:spPr>
        <p:txBody>
          <a:bodyPr vert="horz" wrap="square" lIns="93151" tIns="46576" rIns="93151" bIns="46576" numCol="1" anchor="t" anchorCtr="0" compatLnSpc="1">
            <a:prstTxWarp prst="textNoShape">
              <a:avLst/>
            </a:prstTxWarp>
          </a:bodyPr>
          <a:lstStyle>
            <a:lvl1pPr defTabSz="465007">
              <a:defRPr sz="1200"/>
            </a:lvl1pPr>
          </a:lstStyle>
          <a:p>
            <a:pPr>
              <a:defRPr/>
            </a:pPr>
            <a:endParaRPr lang="en-US"/>
          </a:p>
        </p:txBody>
      </p:sp>
      <p:sp>
        <p:nvSpPr>
          <p:cNvPr id="51203" name="Rectangle 3"/>
          <p:cNvSpPr>
            <a:spLocks noGrp="1" noChangeArrowheads="1"/>
          </p:cNvSpPr>
          <p:nvPr>
            <p:ph type="dt" idx="1"/>
          </p:nvPr>
        </p:nvSpPr>
        <p:spPr bwMode="auto">
          <a:xfrm>
            <a:off x="3970341" y="1"/>
            <a:ext cx="3038475" cy="462120"/>
          </a:xfrm>
          <a:prstGeom prst="rect">
            <a:avLst/>
          </a:prstGeom>
          <a:noFill/>
          <a:ln w="9525">
            <a:noFill/>
            <a:miter lim="800000"/>
            <a:headEnd/>
            <a:tailEnd/>
          </a:ln>
        </p:spPr>
        <p:txBody>
          <a:bodyPr vert="horz" wrap="square" lIns="93151" tIns="46576" rIns="93151" bIns="46576" numCol="1" anchor="t" anchorCtr="0" compatLnSpc="1">
            <a:prstTxWarp prst="textNoShape">
              <a:avLst/>
            </a:prstTxWarp>
          </a:bodyPr>
          <a:lstStyle>
            <a:lvl1pPr algn="r" defTabSz="465007">
              <a:defRPr sz="1200"/>
            </a:lvl1pPr>
          </a:lstStyle>
          <a:p>
            <a:pPr>
              <a:defRPr/>
            </a:pPr>
            <a:fld id="{BCAB5D3D-BD09-4D70-BE1F-E9FFDC2586E3}" type="datetimeFigureOut">
              <a:rPr lang="en-US"/>
              <a:pPr>
                <a:defRPr/>
              </a:pPr>
              <a:t>2/25/2024</a:t>
            </a:fld>
            <a:endParaRPr lang="en-US"/>
          </a:p>
        </p:txBody>
      </p:sp>
      <p:sp>
        <p:nvSpPr>
          <p:cNvPr id="1331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7" y="4387769"/>
            <a:ext cx="5607050" cy="4155919"/>
          </a:xfrm>
          <a:prstGeom prst="rect">
            <a:avLst/>
          </a:prstGeom>
          <a:noFill/>
          <a:ln w="9525">
            <a:noFill/>
            <a:miter lim="800000"/>
            <a:headEnd/>
            <a:tailEnd/>
          </a:ln>
        </p:spPr>
        <p:txBody>
          <a:bodyPr vert="horz" wrap="square" lIns="93151" tIns="46576" rIns="93151"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8772379"/>
            <a:ext cx="3038475" cy="462120"/>
          </a:xfrm>
          <a:prstGeom prst="rect">
            <a:avLst/>
          </a:prstGeom>
          <a:noFill/>
          <a:ln w="9525">
            <a:noFill/>
            <a:miter lim="800000"/>
            <a:headEnd/>
            <a:tailEnd/>
          </a:ln>
        </p:spPr>
        <p:txBody>
          <a:bodyPr vert="horz" wrap="square" lIns="93151" tIns="46576" rIns="93151" bIns="46576" numCol="1" anchor="b" anchorCtr="0" compatLnSpc="1">
            <a:prstTxWarp prst="textNoShape">
              <a:avLst/>
            </a:prstTxWarp>
          </a:bodyPr>
          <a:lstStyle>
            <a:lvl1pPr defTabSz="465007">
              <a:defRPr sz="1200"/>
            </a:lvl1pPr>
          </a:lstStyle>
          <a:p>
            <a:pPr>
              <a:defRPr/>
            </a:pPr>
            <a:endParaRPr lang="en-US"/>
          </a:p>
        </p:txBody>
      </p:sp>
      <p:sp>
        <p:nvSpPr>
          <p:cNvPr id="51207" name="Rectangle 7"/>
          <p:cNvSpPr>
            <a:spLocks noGrp="1" noChangeArrowheads="1"/>
          </p:cNvSpPr>
          <p:nvPr>
            <p:ph type="sldNum" sz="quarter" idx="5"/>
          </p:nvPr>
        </p:nvSpPr>
        <p:spPr bwMode="auto">
          <a:xfrm>
            <a:off x="3970341" y="8772379"/>
            <a:ext cx="3038475" cy="462120"/>
          </a:xfrm>
          <a:prstGeom prst="rect">
            <a:avLst/>
          </a:prstGeom>
          <a:noFill/>
          <a:ln w="9525">
            <a:noFill/>
            <a:miter lim="800000"/>
            <a:headEnd/>
            <a:tailEnd/>
          </a:ln>
        </p:spPr>
        <p:txBody>
          <a:bodyPr vert="horz" wrap="square" lIns="93151" tIns="46576" rIns="93151" bIns="46576" numCol="1" anchor="b" anchorCtr="0" compatLnSpc="1">
            <a:prstTxWarp prst="textNoShape">
              <a:avLst/>
            </a:prstTxWarp>
          </a:bodyPr>
          <a:lstStyle>
            <a:lvl1pPr algn="r" defTabSz="465007">
              <a:defRPr sz="1200"/>
            </a:lvl1pPr>
          </a:lstStyle>
          <a:p>
            <a:pPr>
              <a:defRPr/>
            </a:pPr>
            <a:fld id="{E3455B8C-1306-4B12-BB9E-58DC97A71F94}" type="slidenum">
              <a:rPr lang="en-US"/>
              <a:pPr>
                <a:defRPr/>
              </a:pPr>
              <a:t>‹#›</a:t>
            </a:fld>
            <a:endParaRPr lang="en-US"/>
          </a:p>
        </p:txBody>
      </p:sp>
    </p:spTree>
    <p:extLst>
      <p:ext uri="{BB962C8B-B14F-4D97-AF65-F5344CB8AC3E}">
        <p14:creationId xmlns:p14="http://schemas.microsoft.com/office/powerpoint/2010/main" val="1564153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9CE572-714C-453D-8759-22DCFA52A75B}" type="datetime1">
              <a:rPr lang="en-US" smtClean="0"/>
              <a:t>2/25/2024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2C10CDC4-8DA5-4BFD-B2FD-9B45A3EE74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DBBA9D-4EC4-4858-8FC7-914676A3C273}" type="datetime1">
              <a:rPr lang="en-US" smtClean="0"/>
              <a:t>2/25/2024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F5E5C9AA-2603-41C5-83E5-D0FD79A640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173CF5-8AEB-4550-8E86-6987AC230388}" type="datetime1">
              <a:rPr lang="en-US" smtClean="0"/>
              <a:t>2/25/2024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C874622-B28D-4EBC-BEDC-7D0A3689BA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3046342E-9183-4D0D-A135-BAEB876E4EE0}" type="datetime1">
              <a:rPr lang="en-US" smtClean="0"/>
              <a:t>2/25/2024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256CCE8B-B5E6-445C-8F5D-60F056FC1F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D192EB-3DAD-465F-A94B-798E8635B696}" type="datetime1">
              <a:rPr lang="en-US" smtClean="0"/>
              <a:t>2/25/2024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DC2F023E-D76B-44EA-9B79-A11C10CDA1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CC9675-92B1-4FEB-808C-60D001F26347}" type="datetime1">
              <a:rPr lang="en-US" smtClean="0"/>
              <a:t>2/25/2024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626A4A37-9717-4432-9F2F-6E50CBBC36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62CF78-84D8-4E7C-A7AC-9C5D5D2FDCB9}" type="datetime1">
              <a:rPr lang="en-US" smtClean="0"/>
              <a:t>2/25/2024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9D9A7AD5-BB95-45E5-AD8D-70705AE09E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2F1461-A57F-41C5-823F-9D5BB6C61C28}" type="datetime1">
              <a:rPr lang="en-US" smtClean="0"/>
              <a:t>2/25/2024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3DF816D1-BFEE-4149-8C65-5DB1EF5D5B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C852BA-A83A-46D4-8023-352F730B554E}" type="datetime1">
              <a:rPr lang="en-US" smtClean="0"/>
              <a:t>2/25/2024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FA350AC4-09B8-448E-A6AD-50F8CE6527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173C57-B8DA-4A22-AF6D-955A09BA12BD}" type="datetime1">
              <a:rPr lang="en-US" smtClean="0"/>
              <a:t>2/25/2024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D2F85DE7-3933-46F9-8624-BED60979C9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396673-8270-4901-8B70-75CFEE375911}" type="datetime1">
              <a:rPr lang="en-US" smtClean="0"/>
              <a:t>2/25/2024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CE5B5B7-CFA0-487B-AD3A-B168FFB1A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F6F501F-464E-42F4-ACD3-E0ADF8A10FA5}" type="datetime1">
              <a:rPr lang="en-US" smtClean="0"/>
              <a:t>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68908E-6C75-4F12-887E-4D65A81F7B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mtClean="0">
                <a:latin typeface="Georgia" pitchFamily="18" charset="0"/>
              </a:rPr>
              <a:t>Public Policy Scrutiny - 1</a:t>
            </a:r>
          </a:p>
        </p:txBody>
      </p:sp>
      <p:sp>
        <p:nvSpPr>
          <p:cNvPr id="25603" name="Content Placeholder 2"/>
          <p:cNvSpPr>
            <a:spLocks noGrp="1"/>
          </p:cNvSpPr>
          <p:nvPr>
            <p:ph idx="4294967295"/>
          </p:nvPr>
        </p:nvSpPr>
        <p:spPr>
          <a:xfrm>
            <a:off x="404813" y="1077913"/>
            <a:ext cx="8229600" cy="4191000"/>
          </a:xfrm>
        </p:spPr>
        <p:txBody>
          <a:bodyPr/>
          <a:lstStyle/>
          <a:p>
            <a:pPr eaLnBrk="1" hangingPunct="1">
              <a:lnSpc>
                <a:spcPct val="70000"/>
              </a:lnSpc>
            </a:pPr>
            <a:r>
              <a:rPr lang="en-US" dirty="0" smtClean="0">
                <a:latin typeface="Georgia" pitchFamily="18" charset="0"/>
              </a:rPr>
              <a:t>Employment agreement with non-compete </a:t>
            </a:r>
          </a:p>
          <a:p>
            <a:pPr lvl="1" eaLnBrk="1" hangingPunct="1">
              <a:lnSpc>
                <a:spcPct val="90000"/>
              </a:lnSpc>
            </a:pPr>
            <a:r>
              <a:rPr lang="en-US" sz="2400" dirty="0" smtClean="0">
                <a:latin typeface="Georgia" pitchFamily="18" charset="0"/>
              </a:rPr>
              <a:t>“You agree not to accept employment with a competing business in Illinois for two years from your date of termination.”</a:t>
            </a:r>
          </a:p>
          <a:p>
            <a:pPr lvl="1" eaLnBrk="1" hangingPunct="1">
              <a:lnSpc>
                <a:spcPct val="90000"/>
              </a:lnSpc>
            </a:pPr>
            <a:r>
              <a:rPr lang="en-US" sz="2400" dirty="0" smtClean="0">
                <a:latin typeface="Georgia" pitchFamily="18" charset="0"/>
              </a:rPr>
              <a:t>States vary with how accepting they are, California is probably least accepting</a:t>
            </a:r>
          </a:p>
          <a:p>
            <a:pPr lvl="1" eaLnBrk="1" hangingPunct="1">
              <a:lnSpc>
                <a:spcPct val="90000"/>
              </a:lnSpc>
            </a:pPr>
            <a:r>
              <a:rPr lang="en-US" sz="2400" dirty="0" smtClean="0">
                <a:latin typeface="Georgia" pitchFamily="18" charset="0"/>
              </a:rPr>
              <a:t>Courts don’t want to take away your right to earn a living, but will enforce non-compete when it protects a legitimate business interest – e.g. trade secrets</a:t>
            </a:r>
          </a:p>
          <a:p>
            <a:pPr lvl="1" eaLnBrk="1" hangingPunct="1">
              <a:lnSpc>
                <a:spcPct val="90000"/>
              </a:lnSpc>
            </a:pPr>
            <a:r>
              <a:rPr lang="en-US" sz="2400" dirty="0" smtClean="0">
                <a:latin typeface="Georgia" pitchFamily="18" charset="0"/>
              </a:rPr>
              <a:t>More likely to be enforceable if:</a:t>
            </a:r>
          </a:p>
          <a:p>
            <a:pPr lvl="2" eaLnBrk="1" hangingPunct="1">
              <a:lnSpc>
                <a:spcPct val="70000"/>
              </a:lnSpc>
            </a:pPr>
            <a:r>
              <a:rPr lang="en-US" dirty="0" smtClean="0">
                <a:latin typeface="Georgia" pitchFamily="18" charset="0"/>
              </a:rPr>
              <a:t>Limited in geographic scope</a:t>
            </a:r>
          </a:p>
          <a:p>
            <a:pPr lvl="2" eaLnBrk="1" hangingPunct="1">
              <a:lnSpc>
                <a:spcPct val="70000"/>
              </a:lnSpc>
            </a:pPr>
            <a:r>
              <a:rPr lang="en-US" dirty="0" smtClean="0">
                <a:latin typeface="Georgia" pitchFamily="18" charset="0"/>
              </a:rPr>
              <a:t>Limited in time</a:t>
            </a:r>
          </a:p>
          <a:p>
            <a:pPr lvl="2" eaLnBrk="1" hangingPunct="1">
              <a:lnSpc>
                <a:spcPct val="70000"/>
              </a:lnSpc>
            </a:pPr>
            <a:r>
              <a:rPr lang="en-US" dirty="0" smtClean="0">
                <a:latin typeface="Georgia" pitchFamily="18" charset="0"/>
              </a:rPr>
              <a:t>You are higher up the chain - you are a “big boy”</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Non-Competes In Illinois</a:t>
            </a:r>
          </a:p>
        </p:txBody>
      </p:sp>
      <p:sp>
        <p:nvSpPr>
          <p:cNvPr id="25603" name="Content Placeholder 2"/>
          <p:cNvSpPr>
            <a:spLocks noGrp="1"/>
          </p:cNvSpPr>
          <p:nvPr>
            <p:ph idx="4294967295"/>
          </p:nvPr>
        </p:nvSpPr>
        <p:spPr>
          <a:xfrm>
            <a:off x="404813" y="1077912"/>
            <a:ext cx="8229600" cy="5399088"/>
          </a:xfrm>
        </p:spPr>
        <p:txBody>
          <a:bodyPr/>
          <a:lstStyle/>
          <a:p>
            <a:pPr eaLnBrk="1" hangingPunct="1">
              <a:spcBef>
                <a:spcPts val="0"/>
              </a:spcBef>
            </a:pPr>
            <a:r>
              <a:rPr lang="en-US" sz="2400" dirty="0" smtClean="0">
                <a:latin typeface="Georgia" pitchFamily="18" charset="0"/>
              </a:rPr>
              <a:t>2022 law change:</a:t>
            </a:r>
          </a:p>
          <a:p>
            <a:pPr lvl="1" eaLnBrk="1" hangingPunct="1">
              <a:spcBef>
                <a:spcPts val="0"/>
              </a:spcBef>
            </a:pPr>
            <a:r>
              <a:rPr lang="en-US" sz="2000" dirty="0">
                <a:latin typeface="Georgia" pitchFamily="18" charset="0"/>
              </a:rPr>
              <a:t>R</a:t>
            </a:r>
            <a:r>
              <a:rPr lang="en-US" sz="2000" dirty="0" smtClean="0">
                <a:latin typeface="Georgia" pitchFamily="18" charset="0"/>
              </a:rPr>
              <a:t>enders unenforceable any non-compete agreements with employees earning less than $75K (up from $13/hour)</a:t>
            </a:r>
          </a:p>
          <a:p>
            <a:pPr lvl="1" eaLnBrk="1" hangingPunct="1">
              <a:spcBef>
                <a:spcPts val="0"/>
              </a:spcBef>
            </a:pPr>
            <a:endParaRPr lang="en-US" sz="2000" dirty="0" smtClean="0">
              <a:latin typeface="Georgia" pitchFamily="18" charset="0"/>
            </a:endParaRPr>
          </a:p>
          <a:p>
            <a:pPr lvl="1" eaLnBrk="1" hangingPunct="1">
              <a:spcBef>
                <a:spcPts val="0"/>
              </a:spcBef>
            </a:pPr>
            <a:r>
              <a:rPr lang="en-US" sz="2000" dirty="0" smtClean="0">
                <a:latin typeface="Georgia" pitchFamily="18" charset="0"/>
              </a:rPr>
              <a:t>Renders unenforceable any non-solicitation agreements with employees earning less than $45K (restricts employee from soliciting for employment other employees, or from selling to clients, vendors, suppliers, etc.)</a:t>
            </a:r>
          </a:p>
          <a:p>
            <a:pPr marL="457200" lvl="1" indent="0" eaLnBrk="1" hangingPunct="1">
              <a:spcBef>
                <a:spcPts val="0"/>
              </a:spcBef>
              <a:buNone/>
            </a:pPr>
            <a:endParaRPr lang="en-US" sz="2000" dirty="0">
              <a:latin typeface="Georgia" pitchFamily="18" charset="0"/>
            </a:endParaRPr>
          </a:p>
          <a:p>
            <a:pPr lvl="1" eaLnBrk="1" hangingPunct="1">
              <a:spcBef>
                <a:spcPts val="0"/>
              </a:spcBef>
            </a:pPr>
            <a:r>
              <a:rPr lang="en-US" sz="2000" dirty="0" smtClean="0">
                <a:latin typeface="Georgia" pitchFamily="18" charset="0"/>
              </a:rPr>
              <a:t>Even if above the thresholds, the agreement must still be narrowly tailored to protect a legitimate business interest (geographic limitations, time limitations, etc.)</a:t>
            </a:r>
          </a:p>
          <a:p>
            <a:pPr marL="457200" lvl="1" indent="0" eaLnBrk="1" hangingPunct="1">
              <a:spcBef>
                <a:spcPts val="0"/>
              </a:spcBef>
              <a:buNone/>
            </a:pPr>
            <a:endParaRPr lang="en-US" sz="2000" dirty="0" smtClean="0">
              <a:latin typeface="Georgia" pitchFamily="18" charset="0"/>
            </a:endParaRPr>
          </a:p>
          <a:p>
            <a:pPr lvl="1" eaLnBrk="1" hangingPunct="1">
              <a:spcBef>
                <a:spcPts val="0"/>
              </a:spcBef>
            </a:pPr>
            <a:r>
              <a:rPr lang="en-US" sz="2000" dirty="0" smtClean="0">
                <a:latin typeface="Georgia" pitchFamily="18" charset="0"/>
              </a:rPr>
              <a:t>Nondisclosure/confidentiality/trade secret provisions are not impacted.  As an engineer, the trade secret provisions may still prevent you from working for a competing company under the principle of “inevitable disclosure”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86748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74638"/>
            <a:ext cx="8229600" cy="920750"/>
          </a:xfrm>
        </p:spPr>
        <p:txBody>
          <a:bodyPr/>
          <a:lstStyle/>
          <a:p>
            <a:pPr eaLnBrk="1" hangingPunct="1"/>
            <a:r>
              <a:rPr lang="en-US" smtClean="0">
                <a:latin typeface="Georgia" pitchFamily="18" charset="0"/>
              </a:rPr>
              <a:t>Public Policy Scrutiny - 2 </a:t>
            </a:r>
          </a:p>
        </p:txBody>
      </p:sp>
      <p:sp>
        <p:nvSpPr>
          <p:cNvPr id="2662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Getting paid for something that was used in crime or fraud</a:t>
            </a:r>
          </a:p>
          <a:p>
            <a:pPr lvl="1" eaLnBrk="1" hangingPunct="1">
              <a:lnSpc>
                <a:spcPct val="90000"/>
              </a:lnSpc>
            </a:pPr>
            <a:r>
              <a:rPr lang="en-US" dirty="0" smtClean="0">
                <a:latin typeface="Georgia" pitchFamily="18" charset="0"/>
              </a:rPr>
              <a:t>Contract to paint a fake Mona Lisa</a:t>
            </a:r>
          </a:p>
          <a:p>
            <a:pPr lvl="1" eaLnBrk="1" hangingPunct="1">
              <a:lnSpc>
                <a:spcPct val="90000"/>
              </a:lnSpc>
            </a:pPr>
            <a:r>
              <a:rPr lang="en-US" dirty="0" smtClean="0">
                <a:latin typeface="Georgia" pitchFamily="18" charset="0"/>
              </a:rPr>
              <a:t>Were there other innocent uses?</a:t>
            </a:r>
          </a:p>
          <a:p>
            <a:pPr eaLnBrk="1" hangingPunct="1">
              <a:lnSpc>
                <a:spcPct val="90000"/>
              </a:lnSpc>
            </a:pPr>
            <a:r>
              <a:rPr lang="en-US" sz="2800" dirty="0" smtClean="0">
                <a:latin typeface="Georgia" pitchFamily="18" charset="0"/>
              </a:rPr>
              <a:t>Agreement violates agency rules</a:t>
            </a:r>
          </a:p>
          <a:p>
            <a:pPr lvl="1" eaLnBrk="1" hangingPunct="1">
              <a:lnSpc>
                <a:spcPct val="90000"/>
              </a:lnSpc>
            </a:pPr>
            <a:r>
              <a:rPr lang="en-US" dirty="0" smtClean="0">
                <a:latin typeface="Georgia" pitchFamily="18" charset="0"/>
              </a:rPr>
              <a:t>Contract to violate attorney/client privilege </a:t>
            </a:r>
          </a:p>
          <a:p>
            <a:pPr eaLnBrk="1" hangingPunct="1">
              <a:lnSpc>
                <a:spcPct val="90000"/>
              </a:lnSpc>
            </a:pPr>
            <a:r>
              <a:rPr lang="en-US" sz="2800" dirty="0" smtClean="0">
                <a:latin typeface="Georgia" pitchFamily="18" charset="0"/>
              </a:rPr>
              <a:t>Book mentions price fixing/anti-trust, but those would be contracts for illegal acts and already not enforceable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788454"/>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could have been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12.1 inches long?)</a:t>
            </a:r>
          </a:p>
          <a:p>
            <a:pPr lvl="1" eaLnBrk="1" hangingPunct="1">
              <a:lnSpc>
                <a:spcPct val="90000"/>
              </a:lnSpc>
            </a:pPr>
            <a:r>
              <a:rPr lang="en-US" sz="2400" dirty="0" smtClean="0">
                <a:latin typeface="Georgia" pitchFamily="18" charset="0"/>
              </a:rPr>
              <a:t>Ex – What if contract specified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Destruction of an Essential Element</a:t>
            </a:r>
          </a:p>
          <a:p>
            <a:pPr lvl="1" eaLnBrk="1" hangingPunct="1">
              <a:lnSpc>
                <a:spcPct val="80000"/>
              </a:lnSpc>
            </a:pPr>
            <a:r>
              <a:rPr lang="en-US" dirty="0" smtClean="0">
                <a:latin typeface="Georgia" pitchFamily="18" charset="0"/>
              </a:rPr>
              <a:t>“Build house on my island”, island destroyed</a:t>
            </a:r>
          </a:p>
          <a:p>
            <a:pPr eaLnBrk="1" hangingPunct="1">
              <a:lnSpc>
                <a:spcPct val="80000"/>
              </a:lnSpc>
            </a:pPr>
            <a:r>
              <a:rPr lang="en-US" dirty="0" smtClean="0">
                <a:latin typeface="Georgia" pitchFamily="18" charset="0"/>
              </a:rPr>
              <a:t>Unexpected hardship (maybe)</a:t>
            </a:r>
          </a:p>
          <a:p>
            <a:pPr lvl="1" eaLnBrk="1" hangingPunct="1">
              <a:lnSpc>
                <a:spcPct val="80000"/>
              </a:lnSpc>
            </a:pPr>
            <a:r>
              <a:rPr lang="en-US" dirty="0" smtClean="0">
                <a:latin typeface="Georgia" pitchFamily="18" charset="0"/>
              </a:rPr>
              <a:t>Could become “mistake”</a:t>
            </a:r>
          </a:p>
          <a:p>
            <a:pPr lvl="1" eaLnBrk="1" hangingPunct="1">
              <a:lnSpc>
                <a:spcPct val="80000"/>
              </a:lnSpc>
            </a:pPr>
            <a:r>
              <a:rPr lang="en-US" dirty="0" smtClean="0">
                <a:latin typeface="Georgia" pitchFamily="18" charset="0"/>
              </a:rPr>
              <a:t>Contract could be specific that a party bears the risk</a:t>
            </a:r>
          </a:p>
          <a:p>
            <a:pPr eaLnBrk="1" hangingPunct="1">
              <a:lnSpc>
                <a:spcPct val="80000"/>
              </a:lnSpc>
            </a:pPr>
            <a:r>
              <a:rPr lang="en-US" dirty="0" smtClean="0">
                <a:latin typeface="Georgia" pitchFamily="18" charset="0"/>
              </a:rPr>
              <a:t>Death?</a:t>
            </a:r>
          </a:p>
          <a:p>
            <a:pPr lvl="1" eaLnBrk="1" hangingPunct="1">
              <a:lnSpc>
                <a:spcPct val="80000"/>
              </a:lnSpc>
            </a:pPr>
            <a:r>
              <a:rPr lang="en-US" dirty="0" smtClean="0">
                <a:latin typeface="Georgia" pitchFamily="18" charset="0"/>
              </a:rPr>
              <a:t>If personal services agreement, yes (impossible to perform)</a:t>
            </a:r>
          </a:p>
          <a:p>
            <a:pPr lvl="1" eaLnBrk="1" hangingPunct="1">
              <a:lnSpc>
                <a:spcPct val="80000"/>
              </a:lnSpc>
            </a:pPr>
            <a:r>
              <a:rPr lang="en-US" dirty="0"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Illini NCAA Football Championship Party</a:t>
            </a: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4915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Exam 1 </a:t>
            </a:r>
          </a:p>
          <a:p>
            <a:pPr lvl="1" eaLnBrk="1" hangingPunct="1">
              <a:lnSpc>
                <a:spcPct val="90000"/>
              </a:lnSpc>
            </a:pPr>
            <a:r>
              <a:rPr lang="en-US" sz="2400" dirty="0">
                <a:latin typeface="Georgia" pitchFamily="18" charset="0"/>
              </a:rPr>
              <a:t>Check adjusted grades on </a:t>
            </a:r>
            <a:r>
              <a:rPr lang="en-US" sz="2400" dirty="0" smtClean="0">
                <a:latin typeface="Georgia" pitchFamily="18" charset="0"/>
              </a:rPr>
              <a:t>Canvas </a:t>
            </a:r>
            <a:endParaRPr lang="en-US" sz="2400" dirty="0">
              <a:latin typeface="Georgia" pitchFamily="18" charset="0"/>
            </a:endParaRPr>
          </a:p>
          <a:p>
            <a:pPr lvl="1" eaLnBrk="1" hangingPunct="1">
              <a:lnSpc>
                <a:spcPct val="90000"/>
              </a:lnSpc>
            </a:pPr>
            <a:r>
              <a:rPr lang="en-US" sz="2400" dirty="0" err="1" smtClean="0">
                <a:latin typeface="Georgia" pitchFamily="18" charset="0"/>
              </a:rPr>
              <a:t>Scantrons</a:t>
            </a:r>
            <a:r>
              <a:rPr lang="en-US" sz="2400" dirty="0" smtClean="0">
                <a:latin typeface="Georgia" pitchFamily="18" charset="0"/>
              </a:rPr>
              <a:t> </a:t>
            </a:r>
            <a:r>
              <a:rPr lang="en-US" sz="2400" dirty="0" smtClean="0">
                <a:latin typeface="Georgia" pitchFamily="18" charset="0"/>
              </a:rPr>
              <a:t>when available</a:t>
            </a:r>
            <a:endParaRPr lang="en-US" sz="2400" dirty="0" smtClean="0">
              <a:latin typeface="Georgia" pitchFamily="18" charset="0"/>
            </a:endParaRPr>
          </a:p>
          <a:p>
            <a:pPr marL="0" indent="0" eaLnBrk="1" hangingPunct="1">
              <a:lnSpc>
                <a:spcPct val="90000"/>
              </a:lnSpc>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a:t>
            </a:r>
          </a:p>
        </p:txBody>
      </p:sp>
      <p:sp>
        <p:nvSpPr>
          <p:cNvPr id="34819" name="Content Placeholder 2"/>
          <p:cNvSpPr>
            <a:spLocks noGrp="1"/>
          </p:cNvSpPr>
          <p:nvPr>
            <p:ph idx="4294967295"/>
          </p:nvPr>
        </p:nvSpPr>
        <p:spPr>
          <a:xfrm>
            <a:off x="429904" y="939967"/>
            <a:ext cx="8229600" cy="5310708"/>
          </a:xfrm>
        </p:spPr>
        <p:txBody>
          <a:bodyPr/>
          <a:lstStyle/>
          <a:p>
            <a:pPr eaLnBrk="1" hangingPunct="1">
              <a:lnSpc>
                <a:spcPct val="80000"/>
              </a:lnSpc>
            </a:pPr>
            <a:r>
              <a:rPr lang="en-US" sz="2400" dirty="0" smtClean="0">
                <a:latin typeface="Georgia" pitchFamily="18" charset="0"/>
              </a:rPr>
              <a:t>“Blue-pencil” - If part of agreement is unenforceable, court may modify the remainder of agreement</a:t>
            </a:r>
          </a:p>
          <a:p>
            <a:pPr lvl="1" eaLnBrk="1" hangingPunct="1">
              <a:lnSpc>
                <a:spcPct val="80000"/>
              </a:lnSpc>
            </a:pPr>
            <a:r>
              <a:rPr lang="en-US" sz="2400" dirty="0" smtClean="0">
                <a:latin typeface="Georgia" pitchFamily="18" charset="0"/>
              </a:rPr>
              <a:t>Ex – part later made illegal by law</a:t>
            </a:r>
          </a:p>
          <a:p>
            <a:pPr lvl="1" eaLnBrk="1" hangingPunct="1">
              <a:lnSpc>
                <a:spcPct val="80000"/>
              </a:lnSpc>
            </a:pPr>
            <a:r>
              <a:rPr lang="en-US" sz="2400" dirty="0" smtClean="0">
                <a:latin typeface="Georgia" pitchFamily="18" charset="0"/>
              </a:rPr>
              <a:t>Ex – non-compete is too broad</a:t>
            </a:r>
          </a:p>
          <a:p>
            <a:pPr eaLnBrk="1" hangingPunct="1">
              <a:lnSpc>
                <a:spcPct val="80000"/>
              </a:lnSpc>
            </a:pPr>
            <a:r>
              <a:rPr lang="en-US" sz="2400" dirty="0" smtClean="0">
                <a:latin typeface="Georgia" pitchFamily="18" charset="0"/>
              </a:rPr>
              <a:t>“Accord and satisfaction”</a:t>
            </a:r>
          </a:p>
          <a:p>
            <a:pPr lvl="1" eaLnBrk="1" hangingPunct="1">
              <a:lnSpc>
                <a:spcPct val="80000"/>
              </a:lnSpc>
            </a:pPr>
            <a:r>
              <a:rPr lang="en-US" sz="2400" dirty="0" smtClean="0">
                <a:latin typeface="Georgia" pitchFamily="18" charset="0"/>
              </a:rPr>
              <a:t>Agreement to accept substitute performance</a:t>
            </a:r>
          </a:p>
          <a:p>
            <a:pPr lvl="1" eaLnBrk="1" hangingPunct="1">
              <a:lnSpc>
                <a:spcPct val="80000"/>
              </a:lnSpc>
            </a:pPr>
            <a:r>
              <a:rPr lang="en-US" sz="2400" dirty="0" smtClean="0">
                <a:latin typeface="Georgia" pitchFamily="18" charset="0"/>
              </a:rPr>
              <a:t>Ex – Can’t give you the $10, but I’ll walk dog instead</a:t>
            </a:r>
          </a:p>
          <a:p>
            <a:pPr eaLnBrk="1" hangingPunct="1">
              <a:lnSpc>
                <a:spcPct val="80000"/>
              </a:lnSpc>
            </a:pPr>
            <a:r>
              <a:rPr lang="en-US" sz="2400" dirty="0" smtClean="0">
                <a:latin typeface="Georgia" pitchFamily="18" charset="0"/>
              </a:rPr>
              <a:t>Novation – (completely) replace one party with another</a:t>
            </a:r>
          </a:p>
          <a:p>
            <a:pPr lvl="1" eaLnBrk="1" hangingPunct="1">
              <a:lnSpc>
                <a:spcPct val="80000"/>
              </a:lnSpc>
            </a:pPr>
            <a:r>
              <a:rPr lang="en-US" sz="2400" dirty="0" smtClean="0">
                <a:latin typeface="Georgia" pitchFamily="18" charset="0"/>
              </a:rPr>
              <a:t>“You know that deal I had with you to pay $10 for your game?  Instead Bob is going to pay you $10 and get the game for himself.”</a:t>
            </a:r>
          </a:p>
          <a:p>
            <a:pPr eaLnBrk="1" hangingPunct="1">
              <a:lnSpc>
                <a:spcPct val="80000"/>
              </a:lnSpc>
            </a:pPr>
            <a:r>
              <a:rPr lang="en-US" sz="2400" dirty="0" smtClean="0">
                <a:latin typeface="Georgia" pitchFamily="18" charset="0"/>
              </a:rPr>
              <a:t>Assignment – (partly replace)  someone other than an original party now has a duty or receives benefit</a:t>
            </a:r>
          </a:p>
          <a:p>
            <a:pPr lvl="1" eaLnBrk="1" hangingPunct="1">
              <a:lnSpc>
                <a:spcPct val="80000"/>
              </a:lnSpc>
            </a:pPr>
            <a:r>
              <a:rPr lang="en-US" sz="2400" dirty="0" smtClean="0">
                <a:latin typeface="Georgia" pitchFamily="18" charset="0"/>
              </a:rPr>
              <a:t>“Pay Bob the $10 that you owe me.”</a:t>
            </a:r>
          </a:p>
          <a:p>
            <a:pPr lvl="1" eaLnBrk="1" hangingPunct="1">
              <a:lnSpc>
                <a:spcPct val="80000"/>
              </a:lnSpc>
            </a:pPr>
            <a:r>
              <a:rPr lang="en-US" sz="2400" dirty="0" smtClean="0">
                <a:latin typeface="Georgia" pitchFamily="18" charset="0"/>
              </a:rPr>
              <a:t>Ex. - Sub-lease – </a:t>
            </a:r>
            <a:r>
              <a:rPr lang="en-US" sz="2400" dirty="0">
                <a:latin typeface="Georgia" pitchFamily="18" charset="0"/>
              </a:rPr>
              <a:t> </a:t>
            </a:r>
            <a:r>
              <a:rPr lang="en-US" sz="2400"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a company enters bankruptcy, the Court can modify or terminate a contract </a:t>
            </a:r>
          </a:p>
          <a:p>
            <a:pPr lvl="1" eaLnBrk="1" hangingPunct="1">
              <a:lnSpc>
                <a:spcPct val="90000"/>
              </a:lnSpc>
            </a:pPr>
            <a:r>
              <a:rPr lang="en-US" sz="2400" dirty="0" smtClean="0">
                <a:latin typeface="Georgia" pitchFamily="18" charset="0"/>
              </a:rPr>
              <a:t>Debt may also be discharged</a:t>
            </a:r>
          </a:p>
          <a:p>
            <a:pPr eaLnBrk="1" hangingPunct="1">
              <a:lnSpc>
                <a:spcPct val="90000"/>
              </a:lnSpc>
            </a:pPr>
            <a:r>
              <a:rPr lang="en-US" sz="2800" dirty="0" smtClean="0">
                <a:latin typeface="Georgia" pitchFamily="18" charset="0"/>
              </a:rPr>
              <a:t>Statute of limitations</a:t>
            </a:r>
          </a:p>
          <a:p>
            <a:pPr lvl="1" eaLnBrk="1" hangingPunct="1">
              <a:lnSpc>
                <a:spcPct val="90000"/>
              </a:lnSpc>
            </a:pPr>
            <a:r>
              <a:rPr lang="en-US" sz="2400" dirty="0" smtClean="0">
                <a:latin typeface="Georgia" pitchFamily="18" charset="0"/>
              </a:rPr>
              <a:t>They know you breached, but don’t sue for 10 years</a:t>
            </a:r>
          </a:p>
          <a:p>
            <a:pPr lvl="1" eaLnBrk="1" hangingPunct="1">
              <a:lnSpc>
                <a:spcPct val="90000"/>
              </a:lnSpc>
            </a:pPr>
            <a:r>
              <a:rPr lang="en-US" sz="2400" dirty="0" smtClean="0">
                <a:latin typeface="Georgia" pitchFamily="18" charset="0"/>
              </a:rPr>
              <a:t>Varies by state law, can vary based on type of claim</a:t>
            </a:r>
          </a:p>
          <a:p>
            <a:pPr lvl="1" eaLnBrk="1" hangingPunct="1">
              <a:lnSpc>
                <a:spcPct val="90000"/>
              </a:lnSpc>
            </a:pPr>
            <a:r>
              <a:rPr lang="en-US" sz="2400" dirty="0" smtClean="0">
                <a:latin typeface="Georgia" pitchFamily="18" charset="0"/>
              </a:rPr>
              <a:t>Illinois - 5 </a:t>
            </a:r>
            <a:r>
              <a:rPr lang="en-US" sz="2400" dirty="0">
                <a:latin typeface="Georgia" pitchFamily="18" charset="0"/>
              </a:rPr>
              <a:t>years for oral </a:t>
            </a:r>
            <a:r>
              <a:rPr lang="en-US" sz="2400" dirty="0" smtClean="0">
                <a:latin typeface="Georgia" pitchFamily="18" charset="0"/>
              </a:rPr>
              <a:t>contracts, 10 for </a:t>
            </a:r>
            <a:r>
              <a:rPr lang="en-US" sz="2400" dirty="0">
                <a:latin typeface="Georgia" pitchFamily="18" charset="0"/>
              </a:rPr>
              <a:t>written </a:t>
            </a:r>
            <a:r>
              <a:rPr lang="en-US" sz="2400" dirty="0" smtClean="0">
                <a:latin typeface="Georgia" pitchFamily="18" charset="0"/>
              </a:rPr>
              <a:t>contracts, 4 </a:t>
            </a:r>
            <a:r>
              <a:rPr lang="en-US" sz="2400" dirty="0">
                <a:latin typeface="Georgia" pitchFamily="18" charset="0"/>
              </a:rPr>
              <a:t>for contracts for the sale of goods</a:t>
            </a:r>
            <a:endParaRPr lang="en-US" sz="2400" dirty="0" smtClean="0">
              <a:latin typeface="Georgia" pitchFamily="18" charset="0"/>
            </a:endParaRPr>
          </a:p>
          <a:p>
            <a:pPr eaLnBrk="1" hangingPunct="1">
              <a:lnSpc>
                <a:spcPct val="90000"/>
              </a:lnSpc>
            </a:pPr>
            <a:r>
              <a:rPr lang="en-US" sz="2800" dirty="0" smtClean="0">
                <a:latin typeface="Georgia" pitchFamily="18" charset="0"/>
              </a:rPr>
              <a:t>Statute of Repose</a:t>
            </a:r>
          </a:p>
          <a:p>
            <a:pPr lvl="1" eaLnBrk="1" hangingPunct="1">
              <a:lnSpc>
                <a:spcPct val="90000"/>
              </a:lnSpc>
            </a:pPr>
            <a:r>
              <a:rPr lang="en-US" sz="2400" dirty="0" smtClean="0">
                <a:latin typeface="Georgia" pitchFamily="18" charset="0"/>
              </a:rPr>
              <a:t>Even if not discovered, you can’t sue after 10 years</a:t>
            </a:r>
          </a:p>
          <a:p>
            <a:pPr lvl="1" eaLnBrk="1" hangingPunct="1">
              <a:lnSpc>
                <a:spcPct val="90000"/>
              </a:lnSpc>
            </a:pPr>
            <a:r>
              <a:rPr lang="en-US" sz="2400" dirty="0" smtClean="0">
                <a:latin typeface="Georgia" pitchFamily="18" charset="0"/>
              </a:rPr>
              <a:t>Varies with </a:t>
            </a:r>
            <a:r>
              <a:rPr lang="en-US" sz="2400" dirty="0">
                <a:latin typeface="Georgia" pitchFamily="18" charset="0"/>
              </a:rPr>
              <a:t>state law, can vary based on type of claim</a:t>
            </a:r>
          </a:p>
          <a:p>
            <a:pPr lvl="1"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spcBef>
                <a:spcPts val="0"/>
              </a:spcBef>
            </a:pPr>
            <a:r>
              <a:rPr lang="en-US" sz="2800" dirty="0" smtClean="0">
                <a:latin typeface="Georgia" pitchFamily="18" charset="0"/>
              </a:rPr>
              <a:t>Compensatory Damages</a:t>
            </a:r>
          </a:p>
          <a:p>
            <a:pPr lvl="1" eaLnBrk="1" hangingPunct="1">
              <a:spcBef>
                <a:spcPts val="0"/>
              </a:spcBef>
            </a:pPr>
            <a:r>
              <a:rPr lang="en-US" sz="2400" dirty="0" smtClean="0">
                <a:latin typeface="Georgia" pitchFamily="18" charset="0"/>
              </a:rPr>
              <a:t>Option 1 – put you in the position you would have been in had they not breached</a:t>
            </a:r>
          </a:p>
          <a:p>
            <a:pPr lvl="1" eaLnBrk="1" hangingPunct="1">
              <a:spcBef>
                <a:spcPts val="0"/>
              </a:spcBef>
            </a:pPr>
            <a:r>
              <a:rPr lang="en-US" sz="2400" dirty="0" smtClean="0">
                <a:latin typeface="Georgia" pitchFamily="18" charset="0"/>
              </a:rPr>
              <a:t>Option 2 – compensate you for actual losses</a:t>
            </a:r>
          </a:p>
          <a:p>
            <a:pPr lvl="1" eaLnBrk="1" hangingPunct="1">
              <a:spcBef>
                <a:spcPts val="0"/>
              </a:spcBef>
            </a:pPr>
            <a:r>
              <a:rPr lang="en-US" sz="2400" dirty="0" smtClean="0">
                <a:latin typeface="Georgia" pitchFamily="18" charset="0"/>
              </a:rPr>
              <a:t>Depending on specific deal, may prefer one or the other (high margin=1, high capital=2)</a:t>
            </a:r>
          </a:p>
          <a:p>
            <a:pPr eaLnBrk="1" hangingPunct="1">
              <a:spcBef>
                <a:spcPts val="0"/>
              </a:spcBef>
            </a:pPr>
            <a:r>
              <a:rPr lang="en-US" sz="2800" dirty="0" smtClean="0">
                <a:latin typeface="Georgia" pitchFamily="18" charset="0"/>
              </a:rPr>
              <a:t>Special/Consequential Damages</a:t>
            </a:r>
          </a:p>
          <a:p>
            <a:pPr lvl="1" eaLnBrk="1" hangingPunct="1">
              <a:spcBef>
                <a:spcPts val="0"/>
              </a:spcBef>
            </a:pPr>
            <a:r>
              <a:rPr lang="en-US" sz="2400" dirty="0" smtClean="0">
                <a:latin typeface="Georgia" pitchFamily="18" charset="0"/>
              </a:rPr>
              <a:t>Their failure cost you more than just contract</a:t>
            </a:r>
          </a:p>
          <a:p>
            <a:pPr lvl="1" eaLnBrk="1" hangingPunct="1">
              <a:spcBef>
                <a:spcPts val="0"/>
              </a:spcBef>
            </a:pPr>
            <a:r>
              <a:rPr lang="en-US" sz="2400" dirty="0" smtClean="0">
                <a:latin typeface="Georgia" pitchFamily="18" charset="0"/>
              </a:rPr>
              <a:t>Ex - $1K contract to install water purifier was breached and causes you to be in breach of $1M contract to deliver facility</a:t>
            </a:r>
          </a:p>
          <a:p>
            <a:pPr lvl="1" eaLnBrk="1" hangingPunct="1">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68217" y="838675"/>
            <a:ext cx="8229600" cy="5352803"/>
          </a:xfrm>
        </p:spPr>
        <p:txBody>
          <a:bodyPr/>
          <a:lstStyle/>
          <a:p>
            <a:pPr eaLnBrk="1" hangingPunct="1">
              <a:lnSpc>
                <a:spcPct val="90000"/>
              </a:lnSpc>
            </a:pPr>
            <a:r>
              <a:rPr lang="en-US" sz="2800" dirty="0" smtClean="0">
                <a:latin typeface="Georgia" pitchFamily="18" charset="0"/>
              </a:rPr>
              <a:t>Punitive Damages</a:t>
            </a:r>
          </a:p>
          <a:p>
            <a:pPr lvl="1" eaLnBrk="1" hangingPunct="1">
              <a:lnSpc>
                <a:spcPct val="90000"/>
              </a:lnSpc>
            </a:pPr>
            <a:r>
              <a:rPr lang="en-US" sz="2000" dirty="0" smtClean="0">
                <a:latin typeface="Georgia" pitchFamily="18" charset="0"/>
              </a:rPr>
              <a:t>“They are evil and should be punished”</a:t>
            </a:r>
          </a:p>
          <a:p>
            <a:pPr lvl="1" eaLnBrk="1" hangingPunct="1">
              <a:lnSpc>
                <a:spcPct val="90000"/>
              </a:lnSpc>
            </a:pPr>
            <a:r>
              <a:rPr lang="en-US" sz="2000" dirty="0" smtClean="0">
                <a:latin typeface="Georgia" pitchFamily="18" charset="0"/>
              </a:rPr>
              <a:t>Often pled, but rarely awarded. Not allowed in some states for contract claims</a:t>
            </a:r>
          </a:p>
          <a:p>
            <a:pPr lvl="1" eaLnBrk="1" hangingPunct="1">
              <a:lnSpc>
                <a:spcPct val="90000"/>
              </a:lnSpc>
            </a:pPr>
            <a:r>
              <a:rPr lang="en-US" sz="2000" dirty="0" smtClean="0">
                <a:latin typeface="Georgia" pitchFamily="18" charset="0"/>
              </a:rPr>
              <a:t>May be much greater or lesser than actual D</a:t>
            </a:r>
          </a:p>
          <a:p>
            <a:pPr lvl="1" eaLnBrk="1" hangingPunct="1">
              <a:lnSpc>
                <a:spcPct val="90000"/>
              </a:lnSpc>
            </a:pPr>
            <a:r>
              <a:rPr lang="en-US" sz="2000" dirty="0" smtClean="0">
                <a:latin typeface="Georgia" pitchFamily="18" charset="0"/>
              </a:rPr>
              <a:t>Example - Dr. buys “new” BMW, but car was damaged and repainted by BMW.  Alabama jury gives $4K in compensatory and $4MM in punitive.  Later reduced by US Supreme Court.</a:t>
            </a:r>
          </a:p>
          <a:p>
            <a:pPr lvl="1" eaLnBrk="1" hangingPunct="1">
              <a:lnSpc>
                <a:spcPct val="90000"/>
              </a:lnSpc>
            </a:pPr>
            <a:r>
              <a:rPr lang="en-US" sz="2000" dirty="0" smtClean="0">
                <a:latin typeface="Georgia" pitchFamily="18" charset="0"/>
              </a:rPr>
              <a:t>Later US Supreme Court cases -</a:t>
            </a:r>
          </a:p>
          <a:p>
            <a:pPr lvl="2" eaLnBrk="1" hangingPunct="1">
              <a:lnSpc>
                <a:spcPct val="90000"/>
              </a:lnSpc>
            </a:pPr>
            <a:r>
              <a:rPr lang="en-US" sz="2000" dirty="0" smtClean="0">
                <a:latin typeface="Georgia" pitchFamily="18" charset="0"/>
              </a:rPr>
              <a:t>9:1 (punitive : compensatory) limit “all but egregious cases”</a:t>
            </a:r>
          </a:p>
          <a:p>
            <a:pPr lvl="2" eaLnBrk="1" hangingPunct="1">
              <a:lnSpc>
                <a:spcPct val="90000"/>
              </a:lnSpc>
            </a:pPr>
            <a:r>
              <a:rPr lang="en-US" sz="2000" dirty="0" smtClean="0">
                <a:latin typeface="Georgia" pitchFamily="18" charset="0"/>
              </a:rPr>
              <a:t>1:1 limit when compensatory damages were large (~500MM)</a:t>
            </a:r>
          </a:p>
          <a:p>
            <a:pPr eaLnBrk="1" hangingPunct="1">
              <a:lnSpc>
                <a:spcPct val="90000"/>
              </a:lnSpc>
            </a:pPr>
            <a:r>
              <a:rPr lang="en-US" sz="2800" dirty="0" smtClean="0">
                <a:latin typeface="Georgia" pitchFamily="18" charset="0"/>
              </a:rPr>
              <a:t>Liquidated Damages</a:t>
            </a:r>
          </a:p>
          <a:p>
            <a:pPr lvl="1" eaLnBrk="1" hangingPunct="1">
              <a:lnSpc>
                <a:spcPct val="90000"/>
              </a:lnSpc>
            </a:pPr>
            <a:r>
              <a:rPr lang="en-US" sz="20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0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lvl="1" eaLnBrk="1" hangingPunct="1">
              <a:lnSpc>
                <a:spcPct val="90000"/>
              </a:lnSpc>
            </a:pPr>
            <a:r>
              <a:rPr lang="en-US" sz="2400" dirty="0" smtClean="0">
                <a:latin typeface="Georgia" pitchFamily="18" charset="0"/>
              </a:rPr>
              <a:t>But only for good that are OK!</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recover for non-conforming</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Warrantees”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p:txBody>
          <a:bodyPr/>
          <a:lstStyle/>
          <a:p>
            <a:pPr algn="ctr" eaLnBrk="1" hangingPunct="1"/>
            <a:r>
              <a:rPr lang="en-US" sz="4400" smtClean="0">
                <a:latin typeface="Georgia" pitchFamily="18" charset="0"/>
              </a:rPr>
              <a:t>Questions</a:t>
            </a:r>
            <a:r>
              <a:rPr lang="en-US" sz="4400" smtClean="0">
                <a:latin typeface="Georgia" pitchFamily="18" charset="0"/>
              </a:rPr>
              <a:t>? </a:t>
            </a:r>
            <a:endParaRPr lang="en-US" sz="4400" smtClean="0">
              <a:latin typeface="Georgia" pitchFamily="18" charset="0"/>
            </a:endParaRP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As a buyer, you want several liability (you are only responsible for your share)</a:t>
            </a:r>
          </a:p>
          <a:p>
            <a:pPr eaLnBrk="1" hangingPunct="1">
              <a:lnSpc>
                <a:spcPct val="90000"/>
              </a:lnSpc>
            </a:pPr>
            <a:r>
              <a:rPr lang="en-US" sz="2800"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sz="2800" dirty="0" smtClean="0">
                <a:latin typeface="Georgia" pitchFamily="18" charset="0"/>
              </a:rPr>
              <a:t>Contracts may be express, implied, or quasi-contract/</a:t>
            </a:r>
            <a:r>
              <a:rPr lang="en-US" sz="2800" i="1" dirty="0" smtClean="0">
                <a:latin typeface="Georgia" pitchFamily="18" charset="0"/>
              </a:rPr>
              <a:t>quantum </a:t>
            </a:r>
            <a:r>
              <a:rPr lang="en-US" sz="2800" i="1" dirty="0" err="1" smtClean="0">
                <a:latin typeface="Georgia" pitchFamily="18" charset="0"/>
              </a:rPr>
              <a:t>meruit</a:t>
            </a:r>
            <a:endParaRPr lang="en-US" sz="2800" i="1" dirty="0" smtClean="0">
              <a:latin typeface="Georgia" pitchFamily="18" charset="0"/>
            </a:endParaRPr>
          </a:p>
          <a:p>
            <a:pPr eaLnBrk="1" hangingPunct="1">
              <a:lnSpc>
                <a:spcPct val="90000"/>
              </a:lnSpc>
            </a:pPr>
            <a:r>
              <a:rPr lang="en-US" sz="2800"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sz="2800" dirty="0" smtClean="0">
                <a:latin typeface="Georgia" pitchFamily="18" charset="0"/>
              </a:rPr>
              <a:t>Both the buyer and seller must have a “meeting of the minds”</a:t>
            </a:r>
          </a:p>
          <a:p>
            <a:pPr eaLnBrk="1" hangingPunct="1">
              <a:lnSpc>
                <a:spcPct val="90000"/>
              </a:lnSpc>
            </a:pPr>
            <a:r>
              <a:rPr lang="en-US" sz="2800"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233889"/>
            <a:ext cx="8229600" cy="4374749"/>
          </a:xfrm>
        </p:spPr>
        <p:txBody>
          <a:bodyPr/>
          <a:lstStyle/>
          <a:p>
            <a:pPr eaLnBrk="1" hangingPunct="1"/>
            <a:r>
              <a:rPr lang="en-US" sz="2800" dirty="0" smtClean="0">
                <a:latin typeface="Georgia" pitchFamily="18" charset="0"/>
              </a:rPr>
              <a:t>A contract is not binding (voidable) when there is no “meeting of the minds”</a:t>
            </a:r>
          </a:p>
          <a:p>
            <a:pPr lvl="1" eaLnBrk="1" hangingPunct="1"/>
            <a:r>
              <a:rPr lang="en-US" sz="2400" dirty="0" smtClean="0">
                <a:latin typeface="Georgia" pitchFamily="18" charset="0"/>
              </a:rPr>
              <a:t>Restatement – total agreement</a:t>
            </a:r>
          </a:p>
          <a:p>
            <a:pPr lvl="1" eaLnBrk="1" hangingPunct="1"/>
            <a:r>
              <a:rPr lang="en-US" sz="2400" dirty="0" smtClean="0">
                <a:latin typeface="Georgia" pitchFamily="18" charset="0"/>
              </a:rPr>
              <a:t>UCC – substantial agreement</a:t>
            </a:r>
          </a:p>
          <a:p>
            <a:pPr lvl="1" eaLnBrk="1" hangingPunct="1"/>
            <a:r>
              <a:rPr lang="en-US" sz="2400" dirty="0" smtClean="0">
                <a:latin typeface="Georgia" pitchFamily="18" charset="0"/>
              </a:rPr>
              <a:t>Mistake - unilateral or mutual</a:t>
            </a:r>
          </a:p>
          <a:p>
            <a:pPr lvl="1" eaLnBrk="1" hangingPunct="1"/>
            <a:r>
              <a:rPr lang="en-US" sz="2400" dirty="0" smtClean="0">
                <a:latin typeface="Georgia" pitchFamily="18" charset="0"/>
              </a:rPr>
              <a:t>Misrepresentation - can be innocent mistake</a:t>
            </a:r>
          </a:p>
          <a:p>
            <a:pPr lvl="1" eaLnBrk="1" hangingPunct="1"/>
            <a:r>
              <a:rPr lang="en-US" sz="2400" dirty="0" smtClean="0">
                <a:latin typeface="Georgia" pitchFamily="18" charset="0"/>
              </a:rPr>
              <a:t>Fraud - knowing falsity – can be hard to prove</a:t>
            </a:r>
          </a:p>
          <a:p>
            <a:pPr eaLnBrk="1" hangingPunct="1"/>
            <a:r>
              <a:rPr lang="en-US" sz="2800" dirty="0" smtClean="0">
                <a:latin typeface="Georgia" pitchFamily="18" charset="0"/>
              </a:rPr>
              <a:t>Or when the agreement is not voluntary</a:t>
            </a:r>
          </a:p>
          <a:p>
            <a:pPr lvl="1" eaLnBrk="1" hangingPunct="1"/>
            <a:r>
              <a:rPr lang="en-US" sz="2400" dirty="0" smtClean="0">
                <a:latin typeface="Georgia" pitchFamily="18" charset="0"/>
              </a:rPr>
              <a:t>Duress – threat deprives you of free will</a:t>
            </a:r>
          </a:p>
          <a:p>
            <a:pPr lvl="1" eaLnBrk="1" hangingPunct="1"/>
            <a:r>
              <a:rPr lang="en-US" sz="2400" dirty="0"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222872"/>
            <a:ext cx="8229600" cy="4385766"/>
          </a:xfrm>
        </p:spPr>
        <p:txBody>
          <a:bodyPr/>
          <a:lstStyle/>
          <a:p>
            <a:pPr eaLnBrk="1" hangingPunct="1"/>
            <a:r>
              <a:rPr lang="en-US" sz="2800" dirty="0" smtClean="0">
                <a:latin typeface="Georgia" pitchFamily="18" charset="0"/>
              </a:rPr>
              <a:t>The Court is the representative of society, so it’s not going to enforce a contract with subject matter that is harmful to society</a:t>
            </a:r>
          </a:p>
          <a:p>
            <a:pPr lvl="1" eaLnBrk="1" hangingPunct="1"/>
            <a:r>
              <a:rPr lang="en-US" sz="2400" dirty="0" smtClean="0">
                <a:latin typeface="Georgia" pitchFamily="18" charset="0"/>
              </a:rPr>
              <a:t>No enforcement of contracts for illegal actions, whether physical or economic</a:t>
            </a:r>
          </a:p>
          <a:p>
            <a:pPr lvl="1" eaLnBrk="1" hangingPunct="1"/>
            <a:r>
              <a:rPr lang="en-US" sz="2400" dirty="0" smtClean="0">
                <a:latin typeface="Georgia" pitchFamily="18" charset="0"/>
              </a:rPr>
              <a:t>No enforcement of contracts that were fraudulently obtained</a:t>
            </a:r>
          </a:p>
          <a:p>
            <a:pPr eaLnBrk="1" hangingPunct="1"/>
            <a:r>
              <a:rPr lang="en-US" sz="2800" dirty="0" smtClean="0">
                <a:latin typeface="Georgia" pitchFamily="18" charset="0"/>
              </a:rPr>
              <a:t>What if it is neither illegal nor fraudulent, but just plain terrible?  Someone wants to enforce a contract that offends morality?</a:t>
            </a:r>
          </a:p>
          <a:p>
            <a:pPr lvl="1" eaLnBrk="1" hangingPunct="1"/>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7037</TotalTime>
  <Words>2708</Words>
  <Application>Microsoft Office PowerPoint</Application>
  <PresentationFormat>On-screen Show (4:3)</PresentationFormat>
  <Paragraphs>316</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Engineering Law</vt:lpstr>
      <vt:lpstr>Reminders</vt:lpstr>
      <vt:lpstr>Summary -1</vt:lpstr>
      <vt:lpstr>Summary -2</vt:lpstr>
      <vt:lpstr>Summary -3</vt:lpstr>
      <vt:lpstr>Summary -4</vt:lpstr>
      <vt:lpstr>Summary - 5</vt:lpstr>
      <vt:lpstr>Summary - 6</vt:lpstr>
      <vt:lpstr>Public Policy and Contracts</vt:lpstr>
      <vt:lpstr>Public Policy Scrutiny - 1</vt:lpstr>
      <vt:lpstr>Non-Competes In Illinois</vt:lpstr>
      <vt:lpstr>Public Policy Scrutiny - 2 </vt:lpstr>
      <vt:lpstr>Statute of Frauds -1 </vt:lpstr>
      <vt:lpstr>Statute of Frauds - 2 </vt:lpstr>
      <vt:lpstr>SoF Exceptions</vt:lpstr>
      <vt:lpstr>Performance - 1</vt:lpstr>
      <vt:lpstr>Performance - 2</vt:lpstr>
      <vt:lpstr>Performance Excused - 1</vt:lpstr>
      <vt:lpstr>Performance Excused - 2</vt:lpstr>
      <vt:lpstr>Modification of Agreement</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97</cp:revision>
  <cp:lastPrinted>2022-02-21T02:06:47Z</cp:lastPrinted>
  <dcterms:created xsi:type="dcterms:W3CDTF">2009-09-14T01:06:34Z</dcterms:created>
  <dcterms:modified xsi:type="dcterms:W3CDTF">2024-02-25T23:27:01Z</dcterms:modified>
</cp:coreProperties>
</file>