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 r:id="rId5"/>
    <p:sldId id="370" r:id="rId6"/>
    <p:sldId id="472" r:id="rId7"/>
    <p:sldId id="456" r:id="rId8"/>
    <p:sldId id="457" r:id="rId9"/>
    <p:sldId id="458" r:id="rId10"/>
    <p:sldId id="459" r:id="rId11"/>
    <p:sldId id="460" r:id="rId12"/>
    <p:sldId id="461" r:id="rId13"/>
    <p:sldId id="433" r:id="rId14"/>
    <p:sldId id="468" r:id="rId15"/>
    <p:sldId id="469" r:id="rId16"/>
    <p:sldId id="462" r:id="rId17"/>
    <p:sldId id="470" r:id="rId18"/>
    <p:sldId id="463" r:id="rId19"/>
    <p:sldId id="464" r:id="rId20"/>
    <p:sldId id="471" r:id="rId21"/>
    <p:sldId id="465" r:id="rId22"/>
    <p:sldId id="261" r:id="rId23"/>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0763" autoAdjust="0"/>
    <p:restoredTop sz="98873" autoAdjust="0"/>
  </p:normalViewPr>
  <p:slideViewPr>
    <p:cSldViewPr snapToObjects="1">
      <p:cViewPr varScale="1">
        <p:scale>
          <a:sx n="91" d="100"/>
          <a:sy n="91" d="100"/>
        </p:scale>
        <p:origin x="-125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38915" name="Rectangle 3"/>
          <p:cNvSpPr>
            <a:spLocks noGrp="1" noChangeArrowheads="1"/>
          </p:cNvSpPr>
          <p:nvPr>
            <p:ph type="dt" sz="quarter"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000796EC-26FD-413A-B817-EB9D416B40BD}" type="datetimeFigureOut">
              <a:rPr lang="en-US"/>
              <a:pPr>
                <a:defRPr/>
              </a:pPr>
              <a:t>2/11/2024</a:t>
            </a:fld>
            <a:endParaRPr lang="en-US"/>
          </a:p>
        </p:txBody>
      </p:sp>
      <p:sp>
        <p:nvSpPr>
          <p:cNvPr id="38916" name="Rectangle 4"/>
          <p:cNvSpPr>
            <a:spLocks noGrp="1" noChangeArrowheads="1"/>
          </p:cNvSpPr>
          <p:nvPr>
            <p:ph type="ftr" sz="quarter" idx="2"/>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38917" name="Rectangle 5"/>
          <p:cNvSpPr>
            <a:spLocks noGrp="1" noChangeArrowheads="1"/>
          </p:cNvSpPr>
          <p:nvPr>
            <p:ph type="sldNum" sz="quarter" idx="3"/>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05E4763E-72E8-494D-99B3-F23481865368}" type="slidenum">
              <a:rPr lang="en-US"/>
              <a:pPr>
                <a:defRPr/>
              </a:pPr>
              <a:t>‹#›</a:t>
            </a:fld>
            <a:endParaRPr lang="en-US"/>
          </a:p>
        </p:txBody>
      </p:sp>
    </p:spTree>
    <p:extLst>
      <p:ext uri="{BB962C8B-B14F-4D97-AF65-F5344CB8AC3E}">
        <p14:creationId xmlns:p14="http://schemas.microsoft.com/office/powerpoint/2010/main" val="82737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2"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defTabSz="484231">
              <a:defRPr sz="1200"/>
            </a:lvl1pPr>
          </a:lstStyle>
          <a:p>
            <a:pPr>
              <a:defRPr/>
            </a:pPr>
            <a:endParaRPr lang="en-US"/>
          </a:p>
        </p:txBody>
      </p:sp>
      <p:sp>
        <p:nvSpPr>
          <p:cNvPr id="51203" name="Rectangle 3"/>
          <p:cNvSpPr>
            <a:spLocks noGrp="1" noChangeArrowheads="1"/>
          </p:cNvSpPr>
          <p:nvPr>
            <p:ph type="dt" idx="1"/>
          </p:nvPr>
        </p:nvSpPr>
        <p:spPr bwMode="auto">
          <a:xfrm>
            <a:off x="4142964" y="0"/>
            <a:ext cx="3170583" cy="480389"/>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lvl1pPr algn="r" defTabSz="484231">
              <a:defRPr sz="1200"/>
            </a:lvl1pPr>
          </a:lstStyle>
          <a:p>
            <a:pPr>
              <a:defRPr/>
            </a:pPr>
            <a:fld id="{FD3C1318-5C07-48DE-AA83-CA2913B8CFF9}" type="datetimeFigureOut">
              <a:rPr lang="en-US"/>
              <a:pPr>
                <a:defRPr/>
              </a:pPr>
              <a:t>2/11/2024</a:t>
            </a:fld>
            <a:endParaRPr lang="en-US"/>
          </a:p>
        </p:txBody>
      </p:sp>
      <p:sp>
        <p:nvSpPr>
          <p:cNvPr id="13316"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51205" name="Rectangle 5"/>
          <p:cNvSpPr>
            <a:spLocks noGrp="1" noChangeArrowheads="1"/>
          </p:cNvSpPr>
          <p:nvPr>
            <p:ph type="body" sz="quarter" idx="3"/>
          </p:nvPr>
        </p:nvSpPr>
        <p:spPr bwMode="auto">
          <a:xfrm>
            <a:off x="732184" y="4561228"/>
            <a:ext cx="5850835" cy="4320213"/>
          </a:xfrm>
          <a:prstGeom prst="rect">
            <a:avLst/>
          </a:prstGeom>
          <a:noFill/>
          <a:ln w="9525">
            <a:noFill/>
            <a:miter lim="800000"/>
            <a:headEnd/>
            <a:tailEnd/>
          </a:ln>
        </p:spPr>
        <p:txBody>
          <a:bodyPr vert="horz" wrap="square" lIns="97002" tIns="48501" rIns="97002" bIns="4850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2"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defTabSz="484231">
              <a:defRPr sz="1200"/>
            </a:lvl1pPr>
          </a:lstStyle>
          <a:p>
            <a:pPr>
              <a:defRPr/>
            </a:pPr>
            <a:endParaRPr lang="en-US"/>
          </a:p>
        </p:txBody>
      </p:sp>
      <p:sp>
        <p:nvSpPr>
          <p:cNvPr id="51207" name="Rectangle 7"/>
          <p:cNvSpPr>
            <a:spLocks noGrp="1" noChangeArrowheads="1"/>
          </p:cNvSpPr>
          <p:nvPr>
            <p:ph type="sldNum" sz="quarter" idx="5"/>
          </p:nvPr>
        </p:nvSpPr>
        <p:spPr bwMode="auto">
          <a:xfrm>
            <a:off x="4142964" y="9119172"/>
            <a:ext cx="3170583" cy="480389"/>
          </a:xfrm>
          <a:prstGeom prst="rect">
            <a:avLst/>
          </a:prstGeom>
          <a:noFill/>
          <a:ln w="9525">
            <a:noFill/>
            <a:miter lim="800000"/>
            <a:headEnd/>
            <a:tailEnd/>
          </a:ln>
        </p:spPr>
        <p:txBody>
          <a:bodyPr vert="horz" wrap="square" lIns="97002" tIns="48501" rIns="97002" bIns="48501" numCol="1" anchor="b" anchorCtr="0" compatLnSpc="1">
            <a:prstTxWarp prst="textNoShape">
              <a:avLst/>
            </a:prstTxWarp>
          </a:bodyPr>
          <a:lstStyle>
            <a:lvl1pPr algn="r" defTabSz="484231">
              <a:defRPr sz="1200"/>
            </a:lvl1pPr>
          </a:lstStyle>
          <a:p>
            <a:pPr>
              <a:defRPr/>
            </a:pPr>
            <a:fld id="{6A9E8373-C409-4531-9C8D-35E02D3DF29F}" type="slidenum">
              <a:rPr lang="en-US"/>
              <a:pPr>
                <a:defRPr/>
              </a:pPr>
              <a:t>‹#›</a:t>
            </a:fld>
            <a:endParaRPr lang="en-US"/>
          </a:p>
        </p:txBody>
      </p:sp>
    </p:spTree>
    <p:extLst>
      <p:ext uri="{BB962C8B-B14F-4D97-AF65-F5344CB8AC3E}">
        <p14:creationId xmlns:p14="http://schemas.microsoft.com/office/powerpoint/2010/main" val="3538474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20775"/>
            <a:ext cx="7772400" cy="1470025"/>
          </a:xfrm>
        </p:spPr>
        <p:txBody>
          <a:bodyPr>
            <a:normAutofit/>
          </a:bodyPr>
          <a:lstStyle>
            <a:lvl1pPr algn="l">
              <a:defRPr sz="30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04800" y="2209800"/>
            <a:ext cx="6400800" cy="1752600"/>
          </a:xfrm>
        </p:spPr>
        <p:txBody>
          <a:bodyPr>
            <a:norm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AE8974C9-2061-4A8E-A301-65C8C1235CC9}" type="datetime1">
              <a:rPr lang="en-US" smtClean="0"/>
              <a:t>2/11/2024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EA790B10-FADD-49C4-9195-7EE858E27FAA}"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D1930D-F937-4CBB-84B6-FA1F68C53890}" type="datetime1">
              <a:rPr lang="en-US" smtClean="0"/>
              <a:t>2/11/2024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726BE334-A8CC-4BE1-A1AA-E68EE73EC63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92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592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B0498F0-7A59-44B2-8455-D132FAF5B48B}" type="datetime1">
              <a:rPr lang="en-US" smtClean="0"/>
              <a:t>2/11/2024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0B2FCF12-3F79-4EDB-8760-2119036609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pPr>
              <a:defRPr/>
            </a:pPr>
            <a:fld id="{9599595E-8B5F-4D39-93A3-2300531EFDB2}" type="datetime1">
              <a:rPr lang="en-US" smtClean="0"/>
              <a:t>2/11/2024</a:t>
            </a:fld>
            <a:endParaRPr lang="en-US"/>
          </a:p>
        </p:txBody>
      </p:sp>
      <p:sp>
        <p:nvSpPr>
          <p:cNvPr id="11" name="Footer Placeholder 10"/>
          <p:cNvSpPr>
            <a:spLocks noGrp="1"/>
          </p:cNvSpPr>
          <p:nvPr>
            <p:ph type="ftr" sz="quarter" idx="11"/>
          </p:nvPr>
        </p:nvSpPr>
        <p:spPr/>
        <p:txBody>
          <a:bodyPr/>
          <a:lstStyle/>
          <a:p>
            <a:pPr>
              <a:defRPr/>
            </a:pPr>
            <a:r>
              <a:rPr lang="en-US" smtClean="0"/>
              <a:t>© Joe Barich, 2024.</a:t>
            </a:r>
            <a:endParaRPr lang="en-US"/>
          </a:p>
        </p:txBody>
      </p:sp>
      <p:sp>
        <p:nvSpPr>
          <p:cNvPr id="12" name="Slide Number Placeholder 11"/>
          <p:cNvSpPr>
            <a:spLocks noGrp="1"/>
          </p:cNvSpPr>
          <p:nvPr>
            <p:ph type="sldNum" sz="quarter" idx="12"/>
          </p:nvPr>
        </p:nvSpPr>
        <p:spPr/>
        <p:txBody>
          <a:bodyPr/>
          <a:lstStyle/>
          <a:p>
            <a:pPr>
              <a:defRPr/>
            </a:pPr>
            <a:fld id="{278D204F-8341-48AB-81CC-F51F943B33EA}"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BC11F8-4E00-4547-8F49-35753E393429}" type="datetime1">
              <a:rPr lang="en-US" smtClean="0"/>
              <a:t>2/11/2024</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6" name="Slide Number Placeholder 5"/>
          <p:cNvSpPr>
            <a:spLocks noGrp="1"/>
          </p:cNvSpPr>
          <p:nvPr>
            <p:ph type="sldNum" sz="quarter" idx="12"/>
          </p:nvPr>
        </p:nvSpPr>
        <p:spPr/>
        <p:txBody>
          <a:bodyPr/>
          <a:lstStyle>
            <a:lvl1pPr>
              <a:defRPr/>
            </a:lvl1pPr>
          </a:lstStyle>
          <a:p>
            <a:pPr>
              <a:defRPr/>
            </a:pPr>
            <a:fld id="{8549CEF5-1C0B-4BA0-9E7D-6D7080F2AE3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438F1C-28F7-404A-A370-6FA1DF57CB36}" type="datetime1">
              <a:rPr lang="en-US" smtClean="0"/>
              <a:t>2/11/2024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1D664691-4F23-4B42-B92D-807446DFC5A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6B6498A-FF20-4406-9D0E-902D7AA6FEA7}" type="datetime1">
              <a:rPr lang="en-US" smtClean="0"/>
              <a:t>2/11/2024</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9" name="Slide Number Placeholder 5"/>
          <p:cNvSpPr>
            <a:spLocks noGrp="1"/>
          </p:cNvSpPr>
          <p:nvPr>
            <p:ph type="sldNum" sz="quarter" idx="12"/>
          </p:nvPr>
        </p:nvSpPr>
        <p:spPr/>
        <p:txBody>
          <a:bodyPr/>
          <a:lstStyle>
            <a:lvl1pPr>
              <a:defRPr/>
            </a:lvl1pPr>
          </a:lstStyle>
          <a:p>
            <a:pPr>
              <a:defRPr/>
            </a:pPr>
            <a:fld id="{DA89C696-A457-4277-9DAA-8D5D0985E3EE}"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377C8E-E45C-45DE-95CB-35FA68672224}" type="datetime1">
              <a:rPr lang="en-US" smtClean="0"/>
              <a:t>2/11/2024</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5" name="Slide Number Placeholder 5"/>
          <p:cNvSpPr>
            <a:spLocks noGrp="1"/>
          </p:cNvSpPr>
          <p:nvPr>
            <p:ph type="sldNum" sz="quarter" idx="12"/>
          </p:nvPr>
        </p:nvSpPr>
        <p:spPr/>
        <p:txBody>
          <a:bodyPr/>
          <a:lstStyle>
            <a:lvl1pPr>
              <a:defRPr/>
            </a:lvl1pPr>
          </a:lstStyle>
          <a:p>
            <a:pPr>
              <a:defRPr/>
            </a:pPr>
            <a:fld id="{ED7344A4-7E0A-4001-AF1A-53EC84C1F4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A8CA57-DC80-482A-A201-701D2D3C7487}" type="datetime1">
              <a:rPr lang="en-US" smtClean="0"/>
              <a:t>2/11/2024</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4" name="Slide Number Placeholder 5"/>
          <p:cNvSpPr>
            <a:spLocks noGrp="1"/>
          </p:cNvSpPr>
          <p:nvPr>
            <p:ph type="sldNum" sz="quarter" idx="12"/>
          </p:nvPr>
        </p:nvSpPr>
        <p:spPr/>
        <p:txBody>
          <a:bodyPr/>
          <a:lstStyle>
            <a:lvl1pPr>
              <a:defRPr/>
            </a:lvl1pPr>
          </a:lstStyle>
          <a:p>
            <a:pPr>
              <a:defRPr/>
            </a:pPr>
            <a:fld id="{E045C729-2F12-4413-9125-98EF451B04B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518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356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AA9FD84-787E-48D9-92EB-A958D6A845EE}" type="datetime1">
              <a:rPr lang="en-US" smtClean="0"/>
              <a:t>2/11/2024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BA6D70B-AA1A-41F0-ADE9-C599408707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6B4CEFD-C9C7-42E6-AF51-E868CFD4F122}" type="datetime1">
              <a:rPr lang="en-US" smtClean="0"/>
              <a:t>2/11/2024</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 Joe Barich, 2024.</a:t>
            </a:r>
            <a:endParaRPr lang="en-US"/>
          </a:p>
        </p:txBody>
      </p:sp>
      <p:sp>
        <p:nvSpPr>
          <p:cNvPr id="7" name="Slide Number Placeholder 5"/>
          <p:cNvSpPr>
            <a:spLocks noGrp="1"/>
          </p:cNvSpPr>
          <p:nvPr>
            <p:ph type="sldNum" sz="quarter" idx="12"/>
          </p:nvPr>
        </p:nvSpPr>
        <p:spPr/>
        <p:txBody>
          <a:bodyPr/>
          <a:lstStyle>
            <a:lvl1pPr>
              <a:defRPr/>
            </a:lvl1pPr>
          </a:lstStyle>
          <a:p>
            <a:pPr>
              <a:defRPr/>
            </a:pPr>
            <a:fld id="{B52F3897-FFD0-47FD-93C8-E82F02266C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6F212AE-2DE0-49D1-832C-8DFD423AE146}" type="datetime1">
              <a:rPr lang="en-US" smtClean="0"/>
              <a:t>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 Joe Barich, 2024.</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78D204F-8341-48AB-81CC-F51F943B33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hf hdr="0" dt="0"/>
  <p:txStyles>
    <p:titleStyle>
      <a:lvl1pPr algn="ctr" defTabSz="457200" rtl="0" eaLnBrk="0" fontAlgn="base" hangingPunct="0">
        <a:spcBef>
          <a:spcPct val="0"/>
        </a:spcBef>
        <a:spcAft>
          <a:spcPct val="0"/>
        </a:spcAft>
        <a:defRPr sz="4400" kern="1200">
          <a:solidFill>
            <a:schemeClr val="tx1"/>
          </a:solidFill>
          <a:latin typeface="Georgia"/>
          <a:ea typeface="+mj-ea"/>
          <a:cs typeface="Georgia"/>
        </a:defRPr>
      </a:lvl1pPr>
      <a:lvl2pPr algn="ctr" defTabSz="457200" rtl="0" eaLnBrk="0" fontAlgn="base" hangingPunct="0">
        <a:spcBef>
          <a:spcPct val="0"/>
        </a:spcBef>
        <a:spcAft>
          <a:spcPct val="0"/>
        </a:spcAft>
        <a:defRPr sz="4400">
          <a:solidFill>
            <a:schemeClr val="tx1"/>
          </a:solidFill>
          <a:latin typeface="Georgia" pitchFamily="18" charset="0"/>
        </a:defRPr>
      </a:lvl2pPr>
      <a:lvl3pPr algn="ctr" defTabSz="457200" rtl="0" eaLnBrk="0" fontAlgn="base" hangingPunct="0">
        <a:spcBef>
          <a:spcPct val="0"/>
        </a:spcBef>
        <a:spcAft>
          <a:spcPct val="0"/>
        </a:spcAft>
        <a:defRPr sz="4400">
          <a:solidFill>
            <a:schemeClr val="tx1"/>
          </a:solidFill>
          <a:latin typeface="Georgia" pitchFamily="18" charset="0"/>
        </a:defRPr>
      </a:lvl3pPr>
      <a:lvl4pPr algn="ctr" defTabSz="457200" rtl="0" eaLnBrk="0" fontAlgn="base" hangingPunct="0">
        <a:spcBef>
          <a:spcPct val="0"/>
        </a:spcBef>
        <a:spcAft>
          <a:spcPct val="0"/>
        </a:spcAft>
        <a:defRPr sz="4400">
          <a:solidFill>
            <a:schemeClr val="tx1"/>
          </a:solidFill>
          <a:latin typeface="Georgia" pitchFamily="18" charset="0"/>
        </a:defRPr>
      </a:lvl4pPr>
      <a:lvl5pPr algn="ctr" defTabSz="457200" rtl="0" eaLnBrk="0" fontAlgn="base" hangingPunct="0">
        <a:spcBef>
          <a:spcPct val="0"/>
        </a:spcBef>
        <a:spcAft>
          <a:spcPct val="0"/>
        </a:spcAft>
        <a:defRPr sz="4400">
          <a:solidFill>
            <a:schemeClr val="tx1"/>
          </a:solidFill>
          <a:latin typeface="Georgia" pitchFamily="18" charset="0"/>
        </a:defRPr>
      </a:lvl5pPr>
      <a:lvl6pPr marL="457200" algn="ctr" defTabSz="457200" rtl="0" fontAlgn="base">
        <a:spcBef>
          <a:spcPct val="0"/>
        </a:spcBef>
        <a:spcAft>
          <a:spcPct val="0"/>
        </a:spcAft>
        <a:defRPr sz="4400">
          <a:solidFill>
            <a:schemeClr val="tx1"/>
          </a:solidFill>
          <a:latin typeface="Georgia" pitchFamily="18" charset="0"/>
        </a:defRPr>
      </a:lvl6pPr>
      <a:lvl7pPr marL="914400" algn="ctr" defTabSz="457200" rtl="0" fontAlgn="base">
        <a:spcBef>
          <a:spcPct val="0"/>
        </a:spcBef>
        <a:spcAft>
          <a:spcPct val="0"/>
        </a:spcAft>
        <a:defRPr sz="4400">
          <a:solidFill>
            <a:schemeClr val="tx1"/>
          </a:solidFill>
          <a:latin typeface="Georgia" pitchFamily="18" charset="0"/>
        </a:defRPr>
      </a:lvl7pPr>
      <a:lvl8pPr marL="1371600" algn="ctr" defTabSz="457200" rtl="0" fontAlgn="base">
        <a:spcBef>
          <a:spcPct val="0"/>
        </a:spcBef>
        <a:spcAft>
          <a:spcPct val="0"/>
        </a:spcAft>
        <a:defRPr sz="4400">
          <a:solidFill>
            <a:schemeClr val="tx1"/>
          </a:solidFill>
          <a:latin typeface="Georgia" pitchFamily="18" charset="0"/>
        </a:defRPr>
      </a:lvl8pPr>
      <a:lvl9pPr marL="1828800" algn="ctr" defTabSz="457200" rtl="0" fontAlgn="base">
        <a:spcBef>
          <a:spcPct val="0"/>
        </a:spcBef>
        <a:spcAft>
          <a:spcPct val="0"/>
        </a:spcAft>
        <a:defRPr sz="4400">
          <a:solidFill>
            <a:schemeClr val="tx1"/>
          </a:solidFill>
          <a:latin typeface="Georgia" pitchFamily="18"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eorgia"/>
          <a:ea typeface="+mn-ea"/>
          <a:cs typeface="Georgi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eorgia"/>
          <a:ea typeface="+mn-ea"/>
          <a:cs typeface="Georgi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eorgia"/>
          <a:ea typeface="+mn-ea"/>
          <a:cs typeface="Georgi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aw.cornell.edu/ucc/2/article2.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304800" y="533400"/>
            <a:ext cx="7772400" cy="1470025"/>
          </a:xfrm>
        </p:spPr>
        <p:txBody>
          <a:bodyPr/>
          <a:lstStyle/>
          <a:p>
            <a:pPr eaLnBrk="1" hangingPunct="1"/>
            <a:r>
              <a:rPr lang="en-US" sz="6000" smtClean="0">
                <a:latin typeface="Georgia" pitchFamily="18" charset="0"/>
              </a:rPr>
              <a:t>Engineering </a:t>
            </a:r>
            <a:r>
              <a:rPr lang="en-US" sz="6000" dirty="0" smtClean="0">
                <a:latin typeface="Georgia" pitchFamily="18" charset="0"/>
              </a:rPr>
              <a:t>Law</a:t>
            </a:r>
          </a:p>
        </p:txBody>
      </p:sp>
      <p:sp>
        <p:nvSpPr>
          <p:cNvPr id="15362" name="Subtitle 2"/>
          <p:cNvSpPr>
            <a:spLocks noGrp="1"/>
          </p:cNvSpPr>
          <p:nvPr>
            <p:ph type="subTitle" idx="1"/>
          </p:nvPr>
        </p:nvSpPr>
        <p:spPr>
          <a:xfrm>
            <a:off x="304800" y="1752600"/>
            <a:ext cx="6400800" cy="1752600"/>
          </a:xfrm>
        </p:spPr>
        <p:txBody>
          <a:bodyPr/>
          <a:lstStyle/>
          <a:p>
            <a:pPr eaLnBrk="1" hangingPunct="1">
              <a:lnSpc>
                <a:spcPct val="80000"/>
              </a:lnSpc>
            </a:pPr>
            <a:r>
              <a:rPr lang="en-US" sz="3600" dirty="0" smtClean="0">
                <a:latin typeface="Georgia" pitchFamily="18" charset="0"/>
              </a:rPr>
              <a:t>Professor Barich</a:t>
            </a:r>
          </a:p>
          <a:p>
            <a:pPr eaLnBrk="1" hangingPunct="1">
              <a:lnSpc>
                <a:spcPct val="80000"/>
              </a:lnSpc>
            </a:pPr>
            <a:r>
              <a:rPr lang="en-US" sz="3600" smtClean="0">
                <a:latin typeface="Georgia" pitchFamily="18" charset="0"/>
              </a:rPr>
              <a:t>Class 5</a:t>
            </a:r>
            <a:endParaRPr lang="en-US" sz="3600" dirty="0" smtClean="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p:txBody>
          <a:bodyPr/>
          <a:lstStyle/>
          <a:p>
            <a:pPr eaLnBrk="1" hangingPunct="1"/>
            <a:r>
              <a:rPr lang="en-US" smtClean="0">
                <a:latin typeface="Georgia" pitchFamily="18" charset="0"/>
              </a:rPr>
              <a:t>Evolution of Contract Law - 1</a:t>
            </a:r>
          </a:p>
        </p:txBody>
      </p:sp>
      <p:sp>
        <p:nvSpPr>
          <p:cNvPr id="23554" name="Content Placeholder 2"/>
          <p:cNvSpPr>
            <a:spLocks noGrp="1"/>
          </p:cNvSpPr>
          <p:nvPr>
            <p:ph idx="4294967295"/>
          </p:nvPr>
        </p:nvSpPr>
        <p:spPr>
          <a:xfrm>
            <a:off x="464024" y="1295400"/>
            <a:ext cx="8229600" cy="4191000"/>
          </a:xfrm>
        </p:spPr>
        <p:txBody>
          <a:bodyPr/>
          <a:lstStyle/>
          <a:p>
            <a:pPr eaLnBrk="1" hangingPunct="1">
              <a:lnSpc>
                <a:spcPct val="80000"/>
              </a:lnSpc>
            </a:pPr>
            <a:r>
              <a:rPr lang="en-US" sz="2800" dirty="0" smtClean="0">
                <a:latin typeface="Georgia" pitchFamily="18" charset="0"/>
              </a:rPr>
              <a:t>Locally varying contract law works well with </a:t>
            </a:r>
            <a:r>
              <a:rPr lang="en-US" sz="2800" smtClean="0">
                <a:latin typeface="Georgia" pitchFamily="18" charset="0"/>
              </a:rPr>
              <a:t>local contracts </a:t>
            </a:r>
            <a:endParaRPr lang="en-US" sz="2800" dirty="0" smtClean="0">
              <a:latin typeface="Georgia" pitchFamily="18" charset="0"/>
            </a:endParaRPr>
          </a:p>
          <a:p>
            <a:pPr lvl="1" eaLnBrk="1" hangingPunct="1">
              <a:lnSpc>
                <a:spcPct val="80000"/>
              </a:lnSpc>
            </a:pPr>
            <a:r>
              <a:rPr lang="en-US" dirty="0" smtClean="0">
                <a:latin typeface="Georgia" pitchFamily="18" charset="0"/>
              </a:rPr>
              <a:t>Example - Two Vermont Farmers – OK!</a:t>
            </a:r>
          </a:p>
          <a:p>
            <a:pPr lvl="2" eaLnBrk="1" hangingPunct="1">
              <a:lnSpc>
                <a:spcPct val="80000"/>
              </a:lnSpc>
            </a:pPr>
            <a:r>
              <a:rPr lang="en-US" dirty="0" smtClean="0">
                <a:latin typeface="Georgia" pitchFamily="18" charset="0"/>
              </a:rPr>
              <a:t>Both are socialized to have the same local community values</a:t>
            </a:r>
          </a:p>
          <a:p>
            <a:pPr lvl="2" eaLnBrk="1" hangingPunct="1">
              <a:lnSpc>
                <a:spcPct val="80000"/>
              </a:lnSpc>
            </a:pPr>
            <a:r>
              <a:rPr lang="en-US" dirty="0" smtClean="0">
                <a:latin typeface="Georgia" pitchFamily="18" charset="0"/>
              </a:rPr>
              <a:t>Both had the same expectation of those internalized values when they entered agreement</a:t>
            </a:r>
          </a:p>
          <a:p>
            <a:pPr eaLnBrk="1" hangingPunct="1">
              <a:lnSpc>
                <a:spcPct val="80000"/>
              </a:lnSpc>
            </a:pPr>
            <a:r>
              <a:rPr lang="en-US" sz="2800" dirty="0" smtClean="0">
                <a:latin typeface="Georgia" pitchFamily="18" charset="0"/>
              </a:rPr>
              <a:t>But! - Now we have trains and roads and people of different communities making agreements</a:t>
            </a:r>
          </a:p>
          <a:p>
            <a:pPr lvl="1" eaLnBrk="1" hangingPunct="1">
              <a:lnSpc>
                <a:spcPct val="80000"/>
              </a:lnSpc>
            </a:pPr>
            <a:r>
              <a:rPr lang="en-US" dirty="0" smtClean="0">
                <a:latin typeface="Georgia" pitchFamily="18" charset="0"/>
              </a:rPr>
              <a:t>Example - New Yorker and Texan – Uh-oh</a:t>
            </a:r>
          </a:p>
          <a:p>
            <a:pPr lvl="2" eaLnBrk="1" hangingPunct="1">
              <a:lnSpc>
                <a:spcPct val="80000"/>
              </a:lnSpc>
            </a:pPr>
            <a:r>
              <a:rPr lang="en-US" dirty="0" smtClean="0">
                <a:latin typeface="Georgia" pitchFamily="18" charset="0"/>
              </a:rPr>
              <a:t>Very different values</a:t>
            </a:r>
          </a:p>
          <a:p>
            <a:pPr lvl="2" eaLnBrk="1" hangingPunct="1">
              <a:lnSpc>
                <a:spcPct val="80000"/>
              </a:lnSpc>
            </a:pPr>
            <a:r>
              <a:rPr lang="en-US" dirty="0" smtClean="0">
                <a:latin typeface="Georgia" pitchFamily="18" charset="0"/>
              </a:rPr>
              <a:t>Very different local laws and local case law</a:t>
            </a:r>
          </a:p>
          <a:p>
            <a:pPr lvl="2" eaLnBrk="1" hangingPunct="1">
              <a:lnSpc>
                <a:spcPct val="80000"/>
              </a:lnSpc>
            </a:pPr>
            <a:r>
              <a:rPr lang="en-US" dirty="0" smtClean="0">
                <a:latin typeface="Georgia" pitchFamily="18" charset="0"/>
              </a:rPr>
              <a:t>Very different expectations when entering the agreement</a:t>
            </a:r>
          </a:p>
          <a:p>
            <a:pPr lvl="1" eaLnBrk="1" hangingPunct="1">
              <a:lnSpc>
                <a:spcPct val="80000"/>
              </a:lnSpc>
            </a:pPr>
            <a:endParaRPr lang="en-US" dirty="0" smtClean="0">
              <a:latin typeface="Georgia" pitchFamily="18" charset="0"/>
            </a:endParaRPr>
          </a:p>
          <a:p>
            <a:pPr lvl="1"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10</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p:txBody>
          <a:bodyPr/>
          <a:lstStyle/>
          <a:p>
            <a:pPr eaLnBrk="1" hangingPunct="1"/>
            <a:r>
              <a:rPr lang="en-US" smtClean="0">
                <a:latin typeface="Georgia" pitchFamily="18" charset="0"/>
              </a:rPr>
              <a:t>Evolution of Contract Law - 2</a:t>
            </a:r>
          </a:p>
        </p:txBody>
      </p:sp>
      <p:sp>
        <p:nvSpPr>
          <p:cNvPr id="24578" name="Content Placeholder 2"/>
          <p:cNvSpPr>
            <a:spLocks noGrp="1"/>
          </p:cNvSpPr>
          <p:nvPr>
            <p:ph idx="4294967295"/>
          </p:nvPr>
        </p:nvSpPr>
        <p:spPr>
          <a:xfrm>
            <a:off x="457200" y="1219200"/>
            <a:ext cx="8229600" cy="4953000"/>
          </a:xfrm>
        </p:spPr>
        <p:txBody>
          <a:bodyPr/>
          <a:lstStyle/>
          <a:p>
            <a:pPr eaLnBrk="1" hangingPunct="1"/>
            <a:r>
              <a:rPr lang="en-US" sz="2800" dirty="0" smtClean="0">
                <a:latin typeface="Georgia" pitchFamily="18" charset="0"/>
              </a:rPr>
              <a:t>So which law gets used to interpret and enforce the contract?</a:t>
            </a:r>
          </a:p>
          <a:p>
            <a:pPr eaLnBrk="1" hangingPunct="1"/>
            <a:r>
              <a:rPr lang="en-US" dirty="0" smtClean="0">
                <a:latin typeface="Georgia" pitchFamily="18" charset="0"/>
              </a:rPr>
              <a:t>A race to the courthouse! - </a:t>
            </a:r>
          </a:p>
          <a:p>
            <a:pPr lvl="1" eaLnBrk="1" hangingPunct="1"/>
            <a:r>
              <a:rPr lang="en-US" sz="2400" dirty="0" smtClean="0">
                <a:latin typeface="Georgia" pitchFamily="18" charset="0"/>
              </a:rPr>
              <a:t>Remember – “full faith and credit”-  Judgment from New York court must be enforced by Texas courts</a:t>
            </a:r>
          </a:p>
          <a:p>
            <a:pPr eaLnBrk="1" hangingPunct="1"/>
            <a:r>
              <a:rPr lang="en-US" sz="2800" dirty="0" smtClean="0">
                <a:latin typeface="Georgia" pitchFamily="18" charset="0"/>
              </a:rPr>
              <a:t>Courts arguing about jurisdiction – especially elected judges, as many state judges are</a:t>
            </a:r>
          </a:p>
          <a:p>
            <a:pPr eaLnBrk="1" hangingPunct="1"/>
            <a:r>
              <a:rPr lang="en-US" sz="2800" dirty="0" smtClean="0">
                <a:latin typeface="Georgia" pitchFamily="18" charset="0"/>
              </a:rPr>
              <a:t>State legislatures expanding state jurisdiction to defend their people</a:t>
            </a:r>
          </a:p>
          <a:p>
            <a:pPr lvl="1" eaLnBrk="1" hangingPunct="1"/>
            <a:r>
              <a:rPr lang="en-US" sz="2400" dirty="0" smtClean="0">
                <a:latin typeface="Georgia" pitchFamily="18" charset="0"/>
              </a:rPr>
              <a:t>Make long-arm statutes as long as possible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11</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944562"/>
          </a:xfrm>
        </p:spPr>
        <p:txBody>
          <a:bodyPr/>
          <a:lstStyle/>
          <a:p>
            <a:pPr eaLnBrk="1" hangingPunct="1"/>
            <a:r>
              <a:rPr lang="en-US" dirty="0" smtClean="0">
                <a:latin typeface="Georgia" pitchFamily="18" charset="0"/>
              </a:rPr>
              <a:t>Evolution of Contract Law - 3</a:t>
            </a:r>
          </a:p>
        </p:txBody>
      </p:sp>
      <p:sp>
        <p:nvSpPr>
          <p:cNvPr id="25602" name="Content Placeholder 2"/>
          <p:cNvSpPr>
            <a:spLocks noGrp="1"/>
          </p:cNvSpPr>
          <p:nvPr>
            <p:ph idx="4294967295"/>
          </p:nvPr>
        </p:nvSpPr>
        <p:spPr>
          <a:xfrm>
            <a:off x="457200" y="1066800"/>
            <a:ext cx="8229600" cy="5181600"/>
          </a:xfrm>
        </p:spPr>
        <p:txBody>
          <a:bodyPr/>
          <a:lstStyle/>
          <a:p>
            <a:pPr eaLnBrk="1" hangingPunct="1">
              <a:lnSpc>
                <a:spcPct val="95000"/>
              </a:lnSpc>
              <a:spcBef>
                <a:spcPts val="0"/>
              </a:spcBef>
            </a:pPr>
            <a:r>
              <a:rPr lang="en-US" dirty="0" smtClean="0">
                <a:latin typeface="Georgia" pitchFamily="18" charset="0"/>
              </a:rPr>
              <a:t>More recent unifying factors</a:t>
            </a:r>
          </a:p>
          <a:p>
            <a:pPr lvl="1" eaLnBrk="1" hangingPunct="1">
              <a:lnSpc>
                <a:spcPct val="95000"/>
              </a:lnSpc>
              <a:spcBef>
                <a:spcPts val="0"/>
              </a:spcBef>
            </a:pPr>
            <a:r>
              <a:rPr lang="en-US" sz="2400" dirty="0" smtClean="0">
                <a:latin typeface="Georgia" pitchFamily="18" charset="0"/>
              </a:rPr>
              <a:t>Widely published national models for contracts</a:t>
            </a:r>
          </a:p>
          <a:p>
            <a:pPr lvl="2" eaLnBrk="1" hangingPunct="1">
              <a:lnSpc>
                <a:spcPct val="95000"/>
              </a:lnSpc>
              <a:spcBef>
                <a:spcPts val="0"/>
              </a:spcBef>
            </a:pPr>
            <a:r>
              <a:rPr lang="en-US" dirty="0" smtClean="0">
                <a:latin typeface="Georgia" pitchFamily="18" charset="0"/>
              </a:rPr>
              <a:t>Restatement of Contracts</a:t>
            </a:r>
          </a:p>
          <a:p>
            <a:pPr lvl="2" eaLnBrk="1" hangingPunct="1">
              <a:lnSpc>
                <a:spcPct val="95000"/>
              </a:lnSpc>
              <a:spcBef>
                <a:spcPts val="0"/>
              </a:spcBef>
            </a:pPr>
            <a:r>
              <a:rPr lang="en-US" dirty="0" smtClean="0">
                <a:latin typeface="Georgia" pitchFamily="18" charset="0"/>
              </a:rPr>
              <a:t>Uniform Commercial Code (UCC)</a:t>
            </a:r>
          </a:p>
          <a:p>
            <a:pPr lvl="1" eaLnBrk="1" hangingPunct="1">
              <a:lnSpc>
                <a:spcPct val="95000"/>
              </a:lnSpc>
              <a:spcBef>
                <a:spcPts val="0"/>
              </a:spcBef>
            </a:pPr>
            <a:r>
              <a:rPr lang="en-US" sz="2400" dirty="0" smtClean="0">
                <a:latin typeface="Georgia" pitchFamily="18" charset="0"/>
              </a:rPr>
              <a:t>Choice of Law provisions in contracts</a:t>
            </a:r>
          </a:p>
          <a:p>
            <a:pPr lvl="1" eaLnBrk="1" hangingPunct="1">
              <a:lnSpc>
                <a:spcPct val="95000"/>
              </a:lnSpc>
              <a:spcBef>
                <a:spcPts val="0"/>
              </a:spcBef>
            </a:pPr>
            <a:r>
              <a:rPr lang="en-US" sz="2400" dirty="0" smtClean="0">
                <a:latin typeface="Georgia" pitchFamily="18" charset="0"/>
              </a:rPr>
              <a:t>In general, the people with the money write the contracts and set the rules </a:t>
            </a:r>
          </a:p>
          <a:p>
            <a:pPr lvl="2" eaLnBrk="1" hangingPunct="1">
              <a:lnSpc>
                <a:spcPct val="95000"/>
              </a:lnSpc>
              <a:spcBef>
                <a:spcPts val="0"/>
              </a:spcBef>
            </a:pPr>
            <a:r>
              <a:rPr lang="en-US" dirty="0" smtClean="0">
                <a:latin typeface="Georgia" pitchFamily="18" charset="0"/>
              </a:rPr>
              <a:t>Investors </a:t>
            </a:r>
            <a:r>
              <a:rPr lang="en-US" dirty="0">
                <a:latin typeface="Georgia" pitchFamily="18" charset="0"/>
              </a:rPr>
              <a:t>get what they </a:t>
            </a:r>
            <a:r>
              <a:rPr lang="en-US" dirty="0" smtClean="0">
                <a:latin typeface="Georgia" pitchFamily="18" charset="0"/>
              </a:rPr>
              <a:t>want -and they use their local rules</a:t>
            </a:r>
          </a:p>
          <a:p>
            <a:pPr lvl="1" eaLnBrk="1" hangingPunct="1">
              <a:lnSpc>
                <a:spcPct val="95000"/>
              </a:lnSpc>
              <a:spcBef>
                <a:spcPts val="0"/>
              </a:spcBef>
            </a:pPr>
            <a:r>
              <a:rPr lang="en-US" sz="2400" dirty="0" smtClean="0">
                <a:latin typeface="Georgia" pitchFamily="18" charset="0"/>
              </a:rPr>
              <a:t>Much, much, greater societal uniformity over different geographies with the advent of mass media – people nationwide trained to accept uniform standard</a:t>
            </a:r>
          </a:p>
          <a:p>
            <a:pPr lvl="1" eaLnBrk="1" hangingPunct="1">
              <a:lnSpc>
                <a:spcPct val="95000"/>
              </a:lnSpc>
              <a:spcBef>
                <a:spcPts val="0"/>
              </a:spcBef>
            </a:pPr>
            <a:r>
              <a:rPr lang="en-US" sz="2400" dirty="0" smtClean="0">
                <a:latin typeface="Georgia" pitchFamily="18" charset="0"/>
              </a:rPr>
              <a:t>Today – still some state variations, but substantial degree of uniformity on basics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p:txBody>
          <a:bodyPr/>
          <a:lstStyle/>
          <a:p>
            <a:pPr eaLnBrk="1" hangingPunct="1"/>
            <a:r>
              <a:rPr lang="en-US" dirty="0" smtClean="0">
                <a:latin typeface="Georgia" pitchFamily="18" charset="0"/>
              </a:rPr>
              <a:t>Restatement - 1</a:t>
            </a:r>
          </a:p>
        </p:txBody>
      </p:sp>
      <p:sp>
        <p:nvSpPr>
          <p:cNvPr id="26626"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sz="2800" dirty="0" smtClean="0">
                <a:latin typeface="Georgia" pitchFamily="18" charset="0"/>
              </a:rPr>
              <a:t>Restatement (Second) of the Law of Contracts started in 1962, finished 1979</a:t>
            </a:r>
          </a:p>
          <a:p>
            <a:pPr eaLnBrk="1" hangingPunct="1">
              <a:lnSpc>
                <a:spcPct val="80000"/>
              </a:lnSpc>
            </a:pPr>
            <a:r>
              <a:rPr lang="en-US" sz="2800" dirty="0" smtClean="0">
                <a:latin typeface="Georgia" pitchFamily="18" charset="0"/>
              </a:rPr>
              <a:t>Lawyers from many states got together to create a treatise with regard to how to interpret contracts</a:t>
            </a:r>
          </a:p>
          <a:p>
            <a:pPr lvl="1" eaLnBrk="1" hangingPunct="1">
              <a:lnSpc>
                <a:spcPct val="80000"/>
              </a:lnSpc>
            </a:pPr>
            <a:r>
              <a:rPr lang="en-US" dirty="0" smtClean="0">
                <a:latin typeface="Georgia" pitchFamily="18" charset="0"/>
              </a:rPr>
              <a:t>Tried to agree on what was “reasonable” nationwide</a:t>
            </a:r>
          </a:p>
          <a:p>
            <a:pPr lvl="1" eaLnBrk="1" hangingPunct="1">
              <a:lnSpc>
                <a:spcPct val="80000"/>
              </a:lnSpc>
            </a:pPr>
            <a:r>
              <a:rPr lang="en-US" dirty="0" smtClean="0">
                <a:latin typeface="Georgia" pitchFamily="18" charset="0"/>
              </a:rPr>
              <a:t>Non-binding, but very persuasive and implemented by many states</a:t>
            </a:r>
          </a:p>
          <a:p>
            <a:pPr lvl="1" eaLnBrk="1" hangingPunct="1">
              <a:lnSpc>
                <a:spcPct val="80000"/>
              </a:lnSpc>
            </a:pPr>
            <a:r>
              <a:rPr lang="en-US" dirty="0" smtClean="0">
                <a:latin typeface="Georgia" pitchFamily="18" charset="0"/>
              </a:rPr>
              <a:t>Sometimes only partially implemented by state legislatures or modified to reflect local case law</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p:txBody>
          <a:bodyPr/>
          <a:lstStyle/>
          <a:p>
            <a:pPr eaLnBrk="1" hangingPunct="1"/>
            <a:r>
              <a:rPr lang="en-US" dirty="0" smtClean="0">
                <a:latin typeface="Georgia" pitchFamily="18" charset="0"/>
              </a:rPr>
              <a:t>Restatement - 2</a:t>
            </a:r>
          </a:p>
        </p:txBody>
      </p:sp>
      <p:sp>
        <p:nvSpPr>
          <p:cNvPr id="27650" name="Content Placeholder 2"/>
          <p:cNvSpPr>
            <a:spLocks noGrp="1"/>
          </p:cNvSpPr>
          <p:nvPr>
            <p:ph idx="4294967295"/>
          </p:nvPr>
        </p:nvSpPr>
        <p:spPr>
          <a:xfrm>
            <a:off x="457200" y="1295400"/>
            <a:ext cx="8229600" cy="4191000"/>
          </a:xfrm>
        </p:spPr>
        <p:txBody>
          <a:bodyPr/>
          <a:lstStyle/>
          <a:p>
            <a:pPr eaLnBrk="1" hangingPunct="1">
              <a:lnSpc>
                <a:spcPct val="80000"/>
              </a:lnSpc>
            </a:pPr>
            <a:r>
              <a:rPr lang="en-US" sz="2800" dirty="0" smtClean="0">
                <a:latin typeface="Georgia" pitchFamily="18" charset="0"/>
              </a:rPr>
              <a:t>Restatement is high-level, definitional law – </a:t>
            </a:r>
            <a:r>
              <a:rPr lang="en-US" sz="2800" dirty="0" err="1" smtClean="0">
                <a:latin typeface="Georgia" pitchFamily="18" charset="0"/>
              </a:rPr>
              <a:t>Exs</a:t>
            </a:r>
            <a:r>
              <a:rPr lang="en-US" sz="2800" dirty="0" smtClean="0">
                <a:latin typeface="Georgia" pitchFamily="18" charset="0"/>
              </a:rPr>
              <a:t>.</a:t>
            </a:r>
          </a:p>
          <a:p>
            <a:pPr>
              <a:lnSpc>
                <a:spcPct val="80000"/>
              </a:lnSpc>
            </a:pPr>
            <a:r>
              <a:rPr lang="en-US" sz="2400" dirty="0" smtClean="0">
                <a:latin typeface="Georgia" pitchFamily="18" charset="0"/>
              </a:rPr>
              <a:t>§24. OFFER DEFINED - An offer is the manifestation of willingness to enter into a bargain, so made as to justify another person in understanding that his assent to that bargain is invited and will conclude it</a:t>
            </a:r>
          </a:p>
          <a:p>
            <a:pPr>
              <a:lnSpc>
                <a:spcPct val="80000"/>
              </a:lnSpc>
            </a:pPr>
            <a:r>
              <a:rPr lang="en-US" sz="2400" dirty="0" smtClean="0">
                <a:latin typeface="Georgia" pitchFamily="18" charset="0"/>
              </a:rPr>
              <a:t>§30. FORM OF ACCEPTANCE INVITED</a:t>
            </a:r>
          </a:p>
          <a:p>
            <a:pPr>
              <a:lnSpc>
                <a:spcPct val="80000"/>
              </a:lnSpc>
            </a:pPr>
            <a:r>
              <a:rPr lang="en-US" sz="2400" dirty="0" smtClean="0">
                <a:latin typeface="Georgia" pitchFamily="18" charset="0"/>
              </a:rPr>
              <a:t>(1) An offer may invite or require acceptance to be made by an affirmative answer in words, or by performing or refraining from performing a specified act, or may empower the </a:t>
            </a:r>
            <a:r>
              <a:rPr lang="en-US" sz="2400" dirty="0" err="1" smtClean="0">
                <a:latin typeface="Georgia" pitchFamily="18" charset="0"/>
              </a:rPr>
              <a:t>offeree</a:t>
            </a:r>
            <a:r>
              <a:rPr lang="en-US" sz="2400" dirty="0" smtClean="0">
                <a:latin typeface="Georgia" pitchFamily="18" charset="0"/>
              </a:rPr>
              <a:t> to make a selection of terms in his acceptance.</a:t>
            </a:r>
          </a:p>
          <a:p>
            <a:pPr>
              <a:lnSpc>
                <a:spcPct val="80000"/>
              </a:lnSpc>
            </a:pPr>
            <a:r>
              <a:rPr lang="en-US" sz="2400" dirty="0" smtClean="0">
                <a:latin typeface="Georgia" pitchFamily="18" charset="0"/>
              </a:rPr>
              <a:t>(2) Unless otherwise indicated by the language or the circumstances, an offer invites acceptance in any manner and by any medium reasonable in the circumstances.</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p:txBody>
          <a:bodyPr/>
          <a:lstStyle/>
          <a:p>
            <a:pPr eaLnBrk="1" hangingPunct="1"/>
            <a:r>
              <a:rPr lang="en-US" dirty="0" smtClean="0">
                <a:latin typeface="Georgia" pitchFamily="18" charset="0"/>
              </a:rPr>
              <a:t>Restatement vs. UCC</a:t>
            </a:r>
          </a:p>
        </p:txBody>
      </p:sp>
      <p:sp>
        <p:nvSpPr>
          <p:cNvPr id="28674" name="Content Placeholder 2"/>
          <p:cNvSpPr>
            <a:spLocks noGrp="1"/>
          </p:cNvSpPr>
          <p:nvPr>
            <p:ph idx="4294967295"/>
          </p:nvPr>
        </p:nvSpPr>
        <p:spPr>
          <a:xfrm>
            <a:off x="457200" y="1295400"/>
            <a:ext cx="8229600" cy="4191000"/>
          </a:xfrm>
        </p:spPr>
        <p:txBody>
          <a:bodyPr/>
          <a:lstStyle/>
          <a:p>
            <a:pPr eaLnBrk="1" hangingPunct="1">
              <a:lnSpc>
                <a:spcPct val="90000"/>
              </a:lnSpc>
            </a:pPr>
            <a:r>
              <a:rPr lang="en-US" sz="2800" dirty="0" smtClean="0">
                <a:latin typeface="Georgia" pitchFamily="18" charset="0"/>
              </a:rPr>
              <a:t>Criticism - Restatement is too high-level, covers too many sensitive areas</a:t>
            </a:r>
          </a:p>
          <a:p>
            <a:pPr lvl="1" eaLnBrk="1" hangingPunct="1">
              <a:lnSpc>
                <a:spcPct val="90000"/>
              </a:lnSpc>
            </a:pPr>
            <a:r>
              <a:rPr lang="en-US" sz="2400" dirty="0" smtClean="0">
                <a:latin typeface="Georgia" pitchFamily="18" charset="0"/>
              </a:rPr>
              <a:t>Maybe we only need to support uniform system for sale of </a:t>
            </a:r>
            <a:r>
              <a:rPr lang="en-US" sz="2400" u="sng" dirty="0" smtClean="0">
                <a:latin typeface="Georgia" pitchFamily="18" charset="0"/>
              </a:rPr>
              <a:t>goods</a:t>
            </a:r>
            <a:r>
              <a:rPr lang="en-US" sz="2400" dirty="0" smtClean="0">
                <a:latin typeface="Georgia" pitchFamily="18" charset="0"/>
              </a:rPr>
              <a:t> across state borders – not </a:t>
            </a:r>
            <a:r>
              <a:rPr lang="en-US" sz="2400" u="sng" dirty="0" smtClean="0">
                <a:latin typeface="Georgia" pitchFamily="18" charset="0"/>
              </a:rPr>
              <a:t>real estate</a:t>
            </a:r>
            <a:r>
              <a:rPr lang="en-US" sz="2400" dirty="0" smtClean="0">
                <a:latin typeface="Georgia" pitchFamily="18" charset="0"/>
              </a:rPr>
              <a:t> or </a:t>
            </a:r>
            <a:r>
              <a:rPr lang="en-US" sz="2400" u="sng" dirty="0" smtClean="0">
                <a:latin typeface="Georgia" pitchFamily="18" charset="0"/>
              </a:rPr>
              <a:t>services</a:t>
            </a:r>
            <a:r>
              <a:rPr lang="en-US" sz="2400" dirty="0" smtClean="0">
                <a:latin typeface="Georgia" pitchFamily="18" charset="0"/>
              </a:rPr>
              <a:t>, which states disagree about more extensively</a:t>
            </a:r>
          </a:p>
          <a:p>
            <a:pPr lvl="1" eaLnBrk="1" hangingPunct="1">
              <a:lnSpc>
                <a:spcPct val="90000"/>
              </a:lnSpc>
            </a:pPr>
            <a:r>
              <a:rPr lang="en-US" sz="2400" dirty="0" smtClean="0">
                <a:latin typeface="Georgia" pitchFamily="18" charset="0"/>
              </a:rPr>
              <a:t>Need specific enforcement of standard business terms</a:t>
            </a:r>
          </a:p>
          <a:p>
            <a:pPr lvl="1" eaLnBrk="1" hangingPunct="1">
              <a:lnSpc>
                <a:spcPct val="90000"/>
              </a:lnSpc>
            </a:pPr>
            <a:r>
              <a:rPr lang="en-US" sz="2400" dirty="0" smtClean="0">
                <a:latin typeface="Georgia" pitchFamily="18" charset="0"/>
              </a:rPr>
              <a:t>Need actual terms to be adopted as law by the states</a:t>
            </a:r>
          </a:p>
          <a:p>
            <a:pPr eaLnBrk="1" hangingPunct="1">
              <a:lnSpc>
                <a:spcPct val="90000"/>
              </a:lnSpc>
            </a:pPr>
            <a:r>
              <a:rPr lang="en-US" sz="2800" dirty="0" smtClean="0">
                <a:latin typeface="Georgia" pitchFamily="18" charset="0"/>
              </a:rPr>
              <a:t>Enter UCC – Uniform Commercial Code</a:t>
            </a:r>
          </a:p>
          <a:p>
            <a:pPr lvl="1" eaLnBrk="1" hangingPunct="1">
              <a:lnSpc>
                <a:spcPct val="90000"/>
              </a:lnSpc>
            </a:pPr>
            <a:r>
              <a:rPr lang="en-US" sz="2400" dirty="0" smtClean="0">
                <a:latin typeface="Georgia" pitchFamily="18" charset="0"/>
              </a:rPr>
              <a:t>Deals with “personal property” (goods) rather than real estate or services – for those look to Restatement</a:t>
            </a:r>
          </a:p>
          <a:p>
            <a:pPr lvl="1" eaLnBrk="1" hangingPunct="1">
              <a:lnSpc>
                <a:spcPct val="90000"/>
              </a:lnSpc>
            </a:pPr>
            <a:r>
              <a:rPr lang="en-US" sz="2400" dirty="0" smtClean="0">
                <a:latin typeface="Georgia" pitchFamily="18" charset="0"/>
              </a:rPr>
              <a:t>Codified in all 50 states, so </a:t>
            </a:r>
            <a:r>
              <a:rPr lang="en-US" sz="2400" u="sng" dirty="0" smtClean="0">
                <a:latin typeface="Georgia" pitchFamily="18" charset="0"/>
              </a:rPr>
              <a:t>very</a:t>
            </a:r>
            <a:r>
              <a:rPr lang="en-US" sz="2400" dirty="0" smtClean="0">
                <a:latin typeface="Georgia" pitchFamily="18" charset="0"/>
              </a:rPr>
              <a:t> uniform across the states – Restatement is much less uniform</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36728" y="182562"/>
            <a:ext cx="8229600" cy="884238"/>
          </a:xfrm>
        </p:spPr>
        <p:txBody>
          <a:bodyPr/>
          <a:lstStyle/>
          <a:p>
            <a:pPr eaLnBrk="1" hangingPunct="1"/>
            <a:r>
              <a:rPr lang="en-US" dirty="0" smtClean="0">
                <a:latin typeface="Georgia" pitchFamily="18" charset="0"/>
              </a:rPr>
              <a:t>UCC – Really Technical</a:t>
            </a:r>
          </a:p>
        </p:txBody>
      </p:sp>
      <p:sp>
        <p:nvSpPr>
          <p:cNvPr id="29698" name="Content Placeholder 2"/>
          <p:cNvSpPr>
            <a:spLocks noGrp="1"/>
          </p:cNvSpPr>
          <p:nvPr>
            <p:ph idx="4294967295"/>
          </p:nvPr>
        </p:nvSpPr>
        <p:spPr>
          <a:xfrm>
            <a:off x="457200" y="1066800"/>
            <a:ext cx="8229600" cy="4191000"/>
          </a:xfrm>
        </p:spPr>
        <p:txBody>
          <a:bodyPr/>
          <a:lstStyle/>
          <a:p>
            <a:pPr eaLnBrk="1" hangingPunct="1">
              <a:lnSpc>
                <a:spcPct val="70000"/>
              </a:lnSpc>
              <a:buFont typeface="Arial" charset="0"/>
              <a:buNone/>
            </a:pPr>
            <a:r>
              <a:rPr lang="en-US" sz="2000" dirty="0" smtClean="0">
                <a:latin typeface="Georgia" pitchFamily="18" charset="0"/>
              </a:rPr>
              <a:t>Article 2, § 2-310. Open Time for Payment or Running of Credit;  Authority to Ship Under Reservation.</a:t>
            </a:r>
          </a:p>
          <a:p>
            <a:pPr>
              <a:lnSpc>
                <a:spcPct val="70000"/>
              </a:lnSpc>
            </a:pPr>
            <a:r>
              <a:rPr lang="en-US" sz="2000" dirty="0" smtClean="0">
                <a:latin typeface="Georgia" pitchFamily="18" charset="0"/>
              </a:rPr>
              <a:t>Unless otherwise agreed</a:t>
            </a:r>
          </a:p>
          <a:p>
            <a:pPr>
              <a:lnSpc>
                <a:spcPct val="70000"/>
              </a:lnSpc>
            </a:pPr>
            <a:r>
              <a:rPr lang="en-US" sz="2000" dirty="0" smtClean="0">
                <a:latin typeface="Georgia" pitchFamily="18" charset="0"/>
              </a:rPr>
              <a:t>(a) payment is due at the time and place at which the </a:t>
            </a:r>
            <a:r>
              <a:rPr lang="en-US" sz="2000" dirty="0" smtClean="0">
                <a:latin typeface="Georgia" pitchFamily="18" charset="0"/>
                <a:hlinkClick r:id="rId2"/>
              </a:rPr>
              <a:t>buyer</a:t>
            </a:r>
            <a:r>
              <a:rPr lang="en-US" sz="2000" dirty="0" smtClean="0">
                <a:latin typeface="Georgia" pitchFamily="18" charset="0"/>
              </a:rPr>
              <a:t> is to receive the </a:t>
            </a:r>
            <a:r>
              <a:rPr lang="en-US" sz="2000" dirty="0" smtClean="0">
                <a:latin typeface="Georgia" pitchFamily="18" charset="0"/>
                <a:hlinkClick r:id="rId2"/>
              </a:rPr>
              <a:t>goods</a:t>
            </a:r>
            <a:r>
              <a:rPr lang="en-US" sz="2000" dirty="0" smtClean="0">
                <a:latin typeface="Georgia" pitchFamily="18" charset="0"/>
              </a:rPr>
              <a:t> even though the place of shipment is the place of delivery; </a:t>
            </a:r>
          </a:p>
          <a:p>
            <a:pPr>
              <a:lnSpc>
                <a:spcPct val="70000"/>
              </a:lnSpc>
            </a:pPr>
            <a:r>
              <a:rPr lang="en-US" sz="2000" dirty="0" smtClean="0">
                <a:latin typeface="Georgia" pitchFamily="18" charset="0"/>
              </a:rPr>
              <a:t>(b) if the </a:t>
            </a:r>
            <a:r>
              <a:rPr lang="en-US" sz="2000" dirty="0" smtClean="0">
                <a:latin typeface="Georgia" pitchFamily="18" charset="0"/>
                <a:hlinkClick r:id="rId2"/>
              </a:rPr>
              <a:t>seller</a:t>
            </a:r>
            <a:r>
              <a:rPr lang="en-US" sz="2000" dirty="0" smtClean="0">
                <a:latin typeface="Georgia" pitchFamily="18" charset="0"/>
              </a:rPr>
              <a:t> is required or authorized to send the </a:t>
            </a:r>
            <a:r>
              <a:rPr lang="en-US" sz="2000" dirty="0" smtClean="0">
                <a:latin typeface="Georgia" pitchFamily="18" charset="0"/>
                <a:hlinkClick r:id="rId2"/>
              </a:rPr>
              <a:t>goods</a:t>
            </a:r>
            <a:r>
              <a:rPr lang="en-US" sz="2000" dirty="0" smtClean="0">
                <a:latin typeface="Georgia" pitchFamily="18" charset="0"/>
              </a:rPr>
              <a:t>, the seller may ship them under reservation, and may tender the documents of title, but the </a:t>
            </a:r>
            <a:r>
              <a:rPr lang="en-US" sz="2000" dirty="0" smtClean="0">
                <a:latin typeface="Georgia" pitchFamily="18" charset="0"/>
                <a:hlinkClick r:id="rId2"/>
              </a:rPr>
              <a:t>buyer</a:t>
            </a:r>
            <a:r>
              <a:rPr lang="en-US" sz="2000" dirty="0" smtClean="0">
                <a:latin typeface="Georgia" pitchFamily="18" charset="0"/>
              </a:rPr>
              <a:t> may inspect the </a:t>
            </a:r>
            <a:r>
              <a:rPr lang="en-US" sz="2000" dirty="0" smtClean="0">
                <a:latin typeface="Georgia" pitchFamily="18" charset="0"/>
                <a:hlinkClick r:id="rId2"/>
              </a:rPr>
              <a:t>goods</a:t>
            </a:r>
            <a:r>
              <a:rPr lang="en-US" sz="2000" dirty="0" smtClean="0">
                <a:latin typeface="Georgia" pitchFamily="18" charset="0"/>
              </a:rPr>
              <a:t> after their arrival before payment is due unless the inspection is inconsistent with the terms of the </a:t>
            </a:r>
            <a:r>
              <a:rPr lang="en-US" sz="2000" dirty="0" smtClean="0">
                <a:latin typeface="Georgia" pitchFamily="18" charset="0"/>
                <a:hlinkClick r:id="rId2"/>
              </a:rPr>
              <a:t>contract</a:t>
            </a:r>
            <a:r>
              <a:rPr lang="en-US" sz="2000" dirty="0" smtClean="0">
                <a:latin typeface="Georgia" pitchFamily="18" charset="0"/>
              </a:rPr>
              <a:t> (Section </a:t>
            </a:r>
            <a:r>
              <a:rPr lang="en-US" sz="2000" dirty="0" smtClean="0">
                <a:latin typeface="Georgia" pitchFamily="18" charset="0"/>
                <a:hlinkClick r:id="rId2"/>
              </a:rPr>
              <a:t>2-513</a:t>
            </a:r>
            <a:r>
              <a:rPr lang="en-US" sz="2000" dirty="0" smtClean="0">
                <a:latin typeface="Georgia" pitchFamily="18" charset="0"/>
              </a:rPr>
              <a:t>); </a:t>
            </a:r>
          </a:p>
          <a:p>
            <a:pPr>
              <a:lnSpc>
                <a:spcPct val="70000"/>
              </a:lnSpc>
            </a:pPr>
            <a:r>
              <a:rPr lang="en-US" sz="2000" dirty="0" smtClean="0">
                <a:latin typeface="Georgia" pitchFamily="18" charset="0"/>
              </a:rPr>
              <a:t>(c) if tender of delivery is agreed to be made by way of documents of title otherwise than by paragraph (b), then payment is due regardless of where the goods are to be received (i) at the time and place at which the </a:t>
            </a:r>
            <a:r>
              <a:rPr lang="en-US" sz="2000" dirty="0" smtClean="0">
                <a:latin typeface="Georgia" pitchFamily="18" charset="0"/>
                <a:hlinkClick r:id="rId2"/>
              </a:rPr>
              <a:t>buyer</a:t>
            </a:r>
            <a:r>
              <a:rPr lang="en-US" sz="2000" dirty="0" smtClean="0">
                <a:latin typeface="Georgia" pitchFamily="18" charset="0"/>
              </a:rPr>
              <a:t> is to receive delivery of the tangible documents, or (ii) at the time the buyer is to receive delivery of the electronic documents and at the seller's place of business or if none, the seller's residence;  and</a:t>
            </a:r>
          </a:p>
          <a:p>
            <a:pPr>
              <a:lnSpc>
                <a:spcPct val="70000"/>
              </a:lnSpc>
            </a:pPr>
            <a:r>
              <a:rPr lang="en-US" sz="2000" dirty="0" smtClean="0">
                <a:latin typeface="Georgia" pitchFamily="18" charset="0"/>
              </a:rPr>
              <a:t>(d) if the </a:t>
            </a:r>
            <a:r>
              <a:rPr lang="en-US" sz="2000" dirty="0" smtClean="0">
                <a:latin typeface="Georgia" pitchFamily="18" charset="0"/>
                <a:hlinkClick r:id="rId2"/>
              </a:rPr>
              <a:t>seller</a:t>
            </a:r>
            <a:r>
              <a:rPr lang="en-US" sz="2000" dirty="0" smtClean="0">
                <a:latin typeface="Georgia" pitchFamily="18" charset="0"/>
              </a:rPr>
              <a:t> is required or authorized to ship the </a:t>
            </a:r>
            <a:r>
              <a:rPr lang="en-US" sz="2000" dirty="0" smtClean="0">
                <a:latin typeface="Georgia" pitchFamily="18" charset="0"/>
                <a:hlinkClick r:id="rId2"/>
              </a:rPr>
              <a:t>goods</a:t>
            </a:r>
            <a:r>
              <a:rPr lang="en-US" sz="2000" dirty="0" smtClean="0">
                <a:latin typeface="Georgia" pitchFamily="18" charset="0"/>
              </a:rPr>
              <a:t> on credit the credit period runs from the time of shipment but postdating the invoice or delaying its dispatch will correspondingly delay the starting of the credit period.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p:txBody>
          <a:bodyPr/>
          <a:lstStyle/>
          <a:p>
            <a:pPr eaLnBrk="1" hangingPunct="1"/>
            <a:r>
              <a:rPr lang="en-US" smtClean="0">
                <a:latin typeface="Georgia" pitchFamily="18" charset="0"/>
              </a:rPr>
              <a:t>UCC- 2 </a:t>
            </a:r>
          </a:p>
        </p:txBody>
      </p:sp>
      <p:sp>
        <p:nvSpPr>
          <p:cNvPr id="30722" name="Content Placeholder 2"/>
          <p:cNvSpPr>
            <a:spLocks noGrp="1"/>
          </p:cNvSpPr>
          <p:nvPr>
            <p:ph idx="4294967295"/>
          </p:nvPr>
        </p:nvSpPr>
        <p:spPr>
          <a:xfrm>
            <a:off x="457200" y="1417638"/>
            <a:ext cx="8229600" cy="4191000"/>
          </a:xfrm>
        </p:spPr>
        <p:txBody>
          <a:bodyPr/>
          <a:lstStyle/>
          <a:p>
            <a:pPr eaLnBrk="1" hangingPunct="1">
              <a:lnSpc>
                <a:spcPct val="80000"/>
              </a:lnSpc>
            </a:pPr>
            <a:r>
              <a:rPr lang="en-US" dirty="0" smtClean="0">
                <a:latin typeface="Georgia" pitchFamily="18" charset="0"/>
              </a:rPr>
              <a:t>Pretty much any “good” that you have ever purchased has been governed by the UCC</a:t>
            </a:r>
          </a:p>
          <a:p>
            <a:pPr lvl="1" eaLnBrk="1" hangingPunct="1">
              <a:lnSpc>
                <a:spcPct val="80000"/>
              </a:lnSpc>
            </a:pPr>
            <a:r>
              <a:rPr lang="en-US" dirty="0" smtClean="0">
                <a:latin typeface="Georgia" pitchFamily="18" charset="0"/>
              </a:rPr>
              <a:t>Any personal, portable thing</a:t>
            </a:r>
          </a:p>
          <a:p>
            <a:pPr lvl="1" eaLnBrk="1" hangingPunct="1">
              <a:lnSpc>
                <a:spcPct val="80000"/>
              </a:lnSpc>
            </a:pPr>
            <a:r>
              <a:rPr lang="en-US" dirty="0" smtClean="0">
                <a:latin typeface="Georgia" pitchFamily="18" charset="0"/>
              </a:rPr>
              <a:t>Eggs to clothes to </a:t>
            </a:r>
            <a:r>
              <a:rPr lang="en-US" dirty="0" err="1" smtClean="0">
                <a:latin typeface="Georgia" pitchFamily="18" charset="0"/>
              </a:rPr>
              <a:t>iPads</a:t>
            </a:r>
            <a:endParaRPr lang="en-US" dirty="0" smtClean="0">
              <a:latin typeface="Georgia" pitchFamily="18" charset="0"/>
            </a:endParaRPr>
          </a:p>
          <a:p>
            <a:pPr eaLnBrk="1" hangingPunct="1">
              <a:lnSpc>
                <a:spcPct val="80000"/>
              </a:lnSpc>
            </a:pPr>
            <a:r>
              <a:rPr lang="en-US" dirty="0" smtClean="0">
                <a:latin typeface="Georgia" pitchFamily="18" charset="0"/>
              </a:rPr>
              <a:t>If you work at a company that sells products/goods, then they will also be governed by the UCC</a:t>
            </a:r>
          </a:p>
          <a:p>
            <a:pPr eaLnBrk="1" hangingPunct="1">
              <a:lnSpc>
                <a:spcPct val="80000"/>
              </a:lnSpc>
            </a:pPr>
            <a:endParaRPr lang="en-US" dirty="0" smtClean="0">
              <a:latin typeface="Georgia" pitchFamily="18" charset="0"/>
            </a:endParaRPr>
          </a:p>
          <a:p>
            <a:pPr eaLnBrk="1" hangingPunct="1">
              <a:lnSpc>
                <a:spcPct val="8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p:txBody>
          <a:bodyPr/>
          <a:lstStyle/>
          <a:p>
            <a:pPr eaLnBrk="1" hangingPunct="1"/>
            <a:r>
              <a:rPr lang="en-US" smtClean="0">
                <a:latin typeface="Georgia" pitchFamily="18" charset="0"/>
              </a:rPr>
              <a:t>Restatement vs. UCC</a:t>
            </a:r>
          </a:p>
        </p:txBody>
      </p:sp>
      <p:sp>
        <p:nvSpPr>
          <p:cNvPr id="3174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Some cases would be decided differently based on whether the Restatement or UCC is used to interpret the law</a:t>
            </a:r>
          </a:p>
          <a:p>
            <a:pPr eaLnBrk="1" hangingPunct="1">
              <a:lnSpc>
                <a:spcPct val="90000"/>
              </a:lnSpc>
            </a:pPr>
            <a:r>
              <a:rPr lang="en-US" dirty="0" smtClean="0">
                <a:latin typeface="Georgia" pitchFamily="18" charset="0"/>
              </a:rPr>
              <a:t>How do I know which one is going to be used to interpret my contract?</a:t>
            </a:r>
          </a:p>
          <a:p>
            <a:pPr lvl="1" eaLnBrk="1" hangingPunct="1">
              <a:lnSpc>
                <a:spcPct val="90000"/>
              </a:lnSpc>
            </a:pPr>
            <a:r>
              <a:rPr lang="en-US" dirty="0" smtClean="0">
                <a:latin typeface="Georgia" pitchFamily="18" charset="0"/>
              </a:rPr>
              <a:t>Quick and Dirty – Are you a merchant selling goods?  If yes, then UCC.  Otherwise Restatement, especially if real estate or personal services</a:t>
            </a:r>
          </a:p>
          <a:p>
            <a:pPr lvl="1" eaLnBrk="1" hangingPunct="1">
              <a:lnSpc>
                <a:spcPct val="90000"/>
              </a:lnSpc>
            </a:pPr>
            <a:r>
              <a:rPr lang="en-US" dirty="0" smtClean="0">
                <a:latin typeface="Georgia" pitchFamily="18" charset="0"/>
              </a:rPr>
              <a:t>More on this next class</a:t>
            </a:r>
          </a:p>
          <a:p>
            <a:pPr lvl="1" eaLnBrk="1" hangingPunct="1">
              <a:lnSpc>
                <a:spcPct val="90000"/>
              </a:lnSpc>
            </a:pPr>
            <a:endParaRPr lang="en-US"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18</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4294967295"/>
          </p:nvPr>
        </p:nvSpPr>
        <p:spPr/>
        <p:txBody>
          <a:bodyPr/>
          <a:lstStyle/>
          <a:p>
            <a:pPr algn="ctr" eaLnBrk="1" hangingPunct="1"/>
            <a:endParaRPr lang="en-US" sz="4400" dirty="0">
              <a:latin typeface="Georgia" pitchFamily="18" charset="0"/>
            </a:endParaRPr>
          </a:p>
          <a:p>
            <a:pPr marL="342900" lvl="1" indent="-342900" algn="ctr" eaLnBrk="1" hangingPunct="1">
              <a:buFont typeface="Arial" charset="0"/>
              <a:buChar char="•"/>
            </a:pPr>
            <a:r>
              <a:rPr lang="en-US" dirty="0">
                <a:latin typeface="Georgia" pitchFamily="18" charset="0"/>
              </a:rPr>
              <a:t>Questions on anything from classes 1-4</a:t>
            </a:r>
            <a:r>
              <a:rPr lang="en-US" dirty="0" smtClean="0">
                <a:latin typeface="Georgia" pitchFamily="18" charset="0"/>
              </a:rPr>
              <a:t>?</a:t>
            </a:r>
          </a:p>
          <a:p>
            <a:pPr marL="0" lvl="1" indent="0" algn="ctr" eaLnBrk="1" hangingPunct="1">
              <a:buNone/>
            </a:pPr>
            <a:endParaRPr lang="en-US" dirty="0">
              <a:latin typeface="Georgia" pitchFamily="18" charset="0"/>
            </a:endParaRPr>
          </a:p>
          <a:p>
            <a:pPr algn="ctr" eaLnBrk="1" hangingPunct="1"/>
            <a:r>
              <a:rPr lang="en-US" sz="4400" smtClean="0">
                <a:latin typeface="Georgia" pitchFamily="18" charset="0"/>
              </a:rPr>
              <a:t>Exam #1 </a:t>
            </a:r>
            <a:r>
              <a:rPr lang="en-US" sz="4400" smtClean="0">
                <a:latin typeface="Georgia" pitchFamily="18" charset="0"/>
              </a:rPr>
              <a:t> </a:t>
            </a:r>
            <a:endParaRPr lang="en-US" sz="4400" dirty="0" smtClean="0">
              <a:latin typeface="Georgia" pitchFamily="18" charset="0"/>
            </a:endParaRPr>
          </a:p>
          <a:p>
            <a:pPr algn="ctr" eaLnBrk="1" hangingPunct="1">
              <a:buFont typeface="Arial" charset="0"/>
              <a:buNone/>
            </a:pPr>
            <a:endParaRPr lang="en-US" sz="4400" dirty="0" smtClean="0">
              <a:latin typeface="Georgia" pitchFamily="18" charset="0"/>
            </a:endParaRPr>
          </a:p>
          <a:p>
            <a:pPr algn="ctr" eaLnBrk="1" hangingPunct="1"/>
            <a:endParaRPr lang="en-US" sz="4400" dirty="0" smtClean="0">
              <a:latin typeface="Georgia" pitchFamily="18" charset="0"/>
            </a:endParaRPr>
          </a:p>
          <a:p>
            <a:pPr eaLnBrk="1" hangingPunct="1"/>
            <a:endParaRPr lang="en-US" sz="4400" dirty="0" smtClean="0">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19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en-US">
                <a:latin typeface="Georgia" pitchFamily="18" charset="0"/>
              </a:rPr>
              <a:t>Reminders</a:t>
            </a:r>
            <a:endParaRPr lang="en-US" dirty="0" smtClean="0">
              <a:latin typeface="Georgia" pitchFamily="18" charset="0"/>
            </a:endParaRPr>
          </a:p>
        </p:txBody>
      </p:sp>
      <p:sp>
        <p:nvSpPr>
          <p:cNvPr id="1638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Exam #1 </a:t>
            </a:r>
          </a:p>
          <a:p>
            <a:pPr lvl="1" eaLnBrk="1" hangingPunct="1">
              <a:lnSpc>
                <a:spcPct val="90000"/>
              </a:lnSpc>
            </a:pPr>
            <a:r>
              <a:rPr lang="en-US" dirty="0" smtClean="0">
                <a:latin typeface="Georgia" pitchFamily="18" charset="0"/>
              </a:rPr>
              <a:t>Second half of this class</a:t>
            </a:r>
          </a:p>
          <a:p>
            <a:pPr lvl="1" eaLnBrk="1" hangingPunct="1">
              <a:lnSpc>
                <a:spcPct val="90000"/>
              </a:lnSpc>
            </a:pPr>
            <a:r>
              <a:rPr lang="en-US" dirty="0" smtClean="0">
                <a:latin typeface="Georgia" pitchFamily="18" charset="0"/>
              </a:rPr>
              <a:t>Review Exam </a:t>
            </a:r>
            <a:r>
              <a:rPr lang="en-US" smtClean="0">
                <a:latin typeface="Georgia" pitchFamily="18" charset="0"/>
              </a:rPr>
              <a:t>next week</a:t>
            </a:r>
            <a:endParaRPr lang="en-US" dirty="0" smtClean="0">
              <a:latin typeface="Georgia" pitchFamily="18" charset="0"/>
            </a:endParaRPr>
          </a:p>
          <a:p>
            <a:pPr lvl="1" eaLnBrk="1" hangingPunct="1">
              <a:lnSpc>
                <a:spcPct val="90000"/>
              </a:lnSpc>
            </a:pPr>
            <a:r>
              <a:rPr lang="en-US" dirty="0" smtClean="0">
                <a:latin typeface="Georgia" pitchFamily="18" charset="0"/>
              </a:rPr>
              <a:t>Questions on anything from classes 1-4?</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2</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smtClean="0">
                <a:latin typeface="Georgia" pitchFamily="18" charset="0"/>
              </a:rPr>
              <a:t>Contracts and Torts - Part 2</a:t>
            </a:r>
          </a:p>
        </p:txBody>
      </p:sp>
      <p:sp>
        <p:nvSpPr>
          <p:cNvPr id="35843"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In Part 1, we reviewed the systems for creating laws and for adjudicating laws</a:t>
            </a:r>
          </a:p>
          <a:p>
            <a:pPr lvl="1" eaLnBrk="1" hangingPunct="1">
              <a:lnSpc>
                <a:spcPct val="90000"/>
              </a:lnSpc>
            </a:pPr>
            <a:r>
              <a:rPr lang="en-US" sz="2400" dirty="0" smtClean="0">
                <a:latin typeface="Georgia" pitchFamily="18" charset="0"/>
              </a:rPr>
              <a:t>Laws are legislative rules imposed on all</a:t>
            </a:r>
          </a:p>
          <a:p>
            <a:pPr eaLnBrk="1" hangingPunct="1">
              <a:lnSpc>
                <a:spcPct val="90000"/>
              </a:lnSpc>
            </a:pPr>
            <a:r>
              <a:rPr lang="en-US" sz="2800" dirty="0" smtClean="0">
                <a:latin typeface="Georgia" pitchFamily="18" charset="0"/>
              </a:rPr>
              <a:t>However, we can also make our own rules!</a:t>
            </a:r>
          </a:p>
          <a:p>
            <a:pPr lvl="1" eaLnBrk="1" hangingPunct="1">
              <a:lnSpc>
                <a:spcPct val="90000"/>
              </a:lnSpc>
            </a:pPr>
            <a:r>
              <a:rPr lang="en-US" sz="2400" dirty="0" smtClean="0">
                <a:latin typeface="Georgia" pitchFamily="18" charset="0"/>
              </a:rPr>
              <a:t>We can agree with others to have certain rules applicable to us and our agreement can be enforced by the courts – Contracts!</a:t>
            </a:r>
          </a:p>
          <a:p>
            <a:pPr lvl="1" eaLnBrk="1" hangingPunct="1">
              <a:lnSpc>
                <a:spcPct val="90000"/>
              </a:lnSpc>
            </a:pPr>
            <a:r>
              <a:rPr lang="en-US" sz="2400" dirty="0" smtClean="0">
                <a:latin typeface="Georgia" pitchFamily="18" charset="0"/>
              </a:rPr>
              <a:t>Also, in addition to the explicit rules imposed on us by the legislature, we have other more general rules – such as the rule of “reasonableness” - imposed by tort law (negligence)</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3</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idx="4294967295"/>
          </p:nvPr>
        </p:nvSpPr>
        <p:spPr>
          <a:xfrm>
            <a:off x="457200" y="274638"/>
            <a:ext cx="8229600" cy="944562"/>
          </a:xfrm>
        </p:spPr>
        <p:txBody>
          <a:bodyPr/>
          <a:lstStyle/>
          <a:p>
            <a:pPr eaLnBrk="1" hangingPunct="1"/>
            <a:r>
              <a:rPr lang="en-US" smtClean="0">
                <a:latin typeface="Georgia" pitchFamily="18" charset="0"/>
              </a:rPr>
              <a:t>Contracts As Rules -1</a:t>
            </a:r>
          </a:p>
        </p:txBody>
      </p:sp>
      <p:sp>
        <p:nvSpPr>
          <p:cNvPr id="17410" name="Content Placeholder 2"/>
          <p:cNvSpPr>
            <a:spLocks noGrp="1"/>
          </p:cNvSpPr>
          <p:nvPr>
            <p:ph idx="4294967295"/>
          </p:nvPr>
        </p:nvSpPr>
        <p:spPr>
          <a:xfrm>
            <a:off x="457200" y="1143000"/>
            <a:ext cx="8229600" cy="5213350"/>
          </a:xfrm>
        </p:spPr>
        <p:txBody>
          <a:bodyPr/>
          <a:lstStyle/>
          <a:p>
            <a:pPr eaLnBrk="1" hangingPunct="1">
              <a:lnSpc>
                <a:spcPct val="90000"/>
              </a:lnSpc>
            </a:pPr>
            <a:r>
              <a:rPr lang="en-US" dirty="0" smtClean="0">
                <a:latin typeface="Georgia" pitchFamily="18" charset="0"/>
              </a:rPr>
              <a:t>What is a legally binding contract?</a:t>
            </a:r>
          </a:p>
          <a:p>
            <a:pPr lvl="1" eaLnBrk="1" hangingPunct="1">
              <a:lnSpc>
                <a:spcPct val="90000"/>
              </a:lnSpc>
            </a:pPr>
            <a:r>
              <a:rPr lang="en-US" dirty="0" smtClean="0">
                <a:latin typeface="Georgia" pitchFamily="18" charset="0"/>
              </a:rPr>
              <a:t>(1) An agreement, (2) Between at least two parties, (3) That is enforced by a court</a:t>
            </a:r>
          </a:p>
          <a:p>
            <a:pPr eaLnBrk="1" hangingPunct="1">
              <a:lnSpc>
                <a:spcPct val="90000"/>
              </a:lnSpc>
            </a:pPr>
            <a:r>
              <a:rPr lang="en-US" dirty="0" smtClean="0">
                <a:latin typeface="Georgia" pitchFamily="18" charset="0"/>
              </a:rPr>
              <a:t>Attempting enforcement vs. getting it </a:t>
            </a:r>
          </a:p>
          <a:p>
            <a:pPr lvl="1" eaLnBrk="1" hangingPunct="1">
              <a:lnSpc>
                <a:spcPct val="90000"/>
              </a:lnSpc>
            </a:pPr>
            <a:r>
              <a:rPr lang="en-US" dirty="0" smtClean="0">
                <a:latin typeface="Georgia" pitchFamily="18" charset="0"/>
              </a:rPr>
              <a:t>You never know for sure until the court rules</a:t>
            </a:r>
          </a:p>
          <a:p>
            <a:pPr lvl="1" eaLnBrk="1" hangingPunct="1">
              <a:lnSpc>
                <a:spcPct val="90000"/>
              </a:lnSpc>
            </a:pPr>
            <a:r>
              <a:rPr lang="en-US" sz="2800" dirty="0" smtClean="0">
                <a:latin typeface="Georgia" pitchFamily="18" charset="0"/>
              </a:rPr>
              <a:t>Many people think that they have a legally binding contract when they really just have an unenforceable agreement</a:t>
            </a:r>
          </a:p>
          <a:p>
            <a:pPr eaLnBrk="1" hangingPunct="1">
              <a:lnSpc>
                <a:spcPct val="90000"/>
              </a:lnSpc>
            </a:pPr>
            <a:r>
              <a:rPr lang="en-US" sz="2800" dirty="0" smtClean="0">
                <a:latin typeface="Georgia" pitchFamily="18" charset="0"/>
              </a:rPr>
              <a:t>If you believe a contract binds you, then it does</a:t>
            </a:r>
          </a:p>
          <a:p>
            <a:pPr lvl="1" eaLnBrk="1" hangingPunct="1">
              <a:lnSpc>
                <a:spcPct val="90000"/>
              </a:lnSpc>
            </a:pPr>
            <a:r>
              <a:rPr lang="en-US" dirty="0" smtClean="0">
                <a:latin typeface="Georgia" pitchFamily="18" charset="0"/>
              </a:rPr>
              <a:t>Elephant Metaphor </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4</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p:txBody>
          <a:bodyPr/>
          <a:lstStyle/>
          <a:p>
            <a:pPr eaLnBrk="1" hangingPunct="1"/>
            <a:r>
              <a:rPr lang="en-US" smtClean="0">
                <a:latin typeface="Georgia" pitchFamily="18" charset="0"/>
              </a:rPr>
              <a:t>Necessary For A Contract? - 1</a:t>
            </a:r>
          </a:p>
        </p:txBody>
      </p:sp>
      <p:sp>
        <p:nvSpPr>
          <p:cNvPr id="18434"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What is necessary to have an agreement that a court will enforce?</a:t>
            </a:r>
          </a:p>
          <a:p>
            <a:pPr lvl="1" eaLnBrk="1" hangingPunct="1">
              <a:lnSpc>
                <a:spcPct val="90000"/>
              </a:lnSpc>
            </a:pPr>
            <a:r>
              <a:rPr lang="en-US" dirty="0" smtClean="0">
                <a:latin typeface="Georgia" pitchFamily="18" charset="0"/>
              </a:rPr>
              <a:t>Does it need to say “Contract” at the top?</a:t>
            </a:r>
          </a:p>
          <a:p>
            <a:pPr lvl="1" eaLnBrk="1" hangingPunct="1">
              <a:lnSpc>
                <a:spcPct val="90000"/>
              </a:lnSpc>
            </a:pPr>
            <a:r>
              <a:rPr lang="en-US" dirty="0" smtClean="0">
                <a:solidFill>
                  <a:srgbClr val="0070C0"/>
                </a:solidFill>
                <a:latin typeface="Georgia" pitchFamily="18" charset="0"/>
              </a:rPr>
              <a:t>No - It’s </a:t>
            </a:r>
            <a:r>
              <a:rPr lang="en-US" dirty="0">
                <a:solidFill>
                  <a:srgbClr val="0070C0"/>
                </a:solidFill>
                <a:latin typeface="Georgia" pitchFamily="18" charset="0"/>
              </a:rPr>
              <a:t>just an agreement, typically don’t have to use “magic language</a:t>
            </a:r>
            <a:r>
              <a:rPr lang="en-US" dirty="0" smtClean="0">
                <a:solidFill>
                  <a:srgbClr val="0070C0"/>
                </a:solidFill>
                <a:latin typeface="Georgia" pitchFamily="18" charset="0"/>
              </a:rPr>
              <a:t>”</a:t>
            </a:r>
            <a:endParaRPr lang="en-US" dirty="0" smtClean="0">
              <a:latin typeface="Georgia" pitchFamily="18" charset="0"/>
            </a:endParaRPr>
          </a:p>
          <a:p>
            <a:pPr lvl="1" eaLnBrk="1" hangingPunct="1">
              <a:lnSpc>
                <a:spcPct val="90000"/>
              </a:lnSpc>
            </a:pPr>
            <a:r>
              <a:rPr lang="en-US" dirty="0" smtClean="0">
                <a:latin typeface="Georgia" pitchFamily="18" charset="0"/>
              </a:rPr>
              <a:t>Does it need to be written on paper?</a:t>
            </a:r>
          </a:p>
          <a:p>
            <a:pPr lvl="1" eaLnBrk="1" hangingPunct="1">
              <a:lnSpc>
                <a:spcPct val="90000"/>
              </a:lnSpc>
            </a:pPr>
            <a:r>
              <a:rPr lang="en-US" dirty="0" smtClean="0">
                <a:solidFill>
                  <a:srgbClr val="0070C0"/>
                </a:solidFill>
                <a:latin typeface="Georgia" pitchFamily="18" charset="0"/>
              </a:rPr>
              <a:t>No - Electronic </a:t>
            </a:r>
            <a:r>
              <a:rPr lang="en-US" dirty="0">
                <a:solidFill>
                  <a:srgbClr val="0070C0"/>
                </a:solidFill>
                <a:latin typeface="Georgia" pitchFamily="18" charset="0"/>
              </a:rPr>
              <a:t>transmission and storage is often considered more permanent than </a:t>
            </a:r>
            <a:r>
              <a:rPr lang="en-US" dirty="0" smtClean="0">
                <a:solidFill>
                  <a:srgbClr val="0070C0"/>
                </a:solidFill>
                <a:latin typeface="Georgia" pitchFamily="18" charset="0"/>
              </a:rPr>
              <a:t>paper</a:t>
            </a:r>
            <a:endParaRPr lang="en-US" dirty="0">
              <a:solidFill>
                <a:srgbClr val="0070C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5</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p:txBody>
          <a:bodyPr/>
          <a:lstStyle/>
          <a:p>
            <a:pPr eaLnBrk="1" hangingPunct="1"/>
            <a:r>
              <a:rPr lang="en-US" smtClean="0">
                <a:latin typeface="Georgia" pitchFamily="18" charset="0"/>
              </a:rPr>
              <a:t>Necessary For A Contract? - 2 </a:t>
            </a:r>
          </a:p>
        </p:txBody>
      </p:sp>
      <p:sp>
        <p:nvSpPr>
          <p:cNvPr id="19458"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dirty="0">
                <a:latin typeface="Georgia" pitchFamily="18" charset="0"/>
              </a:rPr>
              <a:t>What is necessary to have an agreement that a court will enforce?</a:t>
            </a:r>
          </a:p>
          <a:p>
            <a:pPr lvl="1" eaLnBrk="1" hangingPunct="1">
              <a:lnSpc>
                <a:spcPct val="90000"/>
              </a:lnSpc>
            </a:pPr>
            <a:r>
              <a:rPr lang="en-US" dirty="0" smtClean="0">
                <a:latin typeface="Georgia" pitchFamily="18" charset="0"/>
              </a:rPr>
              <a:t>What </a:t>
            </a:r>
            <a:r>
              <a:rPr lang="en-US" dirty="0">
                <a:latin typeface="Georgia" pitchFamily="18" charset="0"/>
              </a:rPr>
              <a:t>if one person is just kind of joking around</a:t>
            </a:r>
            <a:r>
              <a:rPr lang="en-US" dirty="0" smtClean="0">
                <a:latin typeface="Georgia" pitchFamily="18" charset="0"/>
              </a:rPr>
              <a:t>?</a:t>
            </a:r>
          </a:p>
          <a:p>
            <a:pPr lvl="1" eaLnBrk="1" hangingPunct="1">
              <a:lnSpc>
                <a:spcPct val="90000"/>
              </a:lnSpc>
            </a:pPr>
            <a:r>
              <a:rPr lang="en-US" dirty="0" smtClean="0">
                <a:solidFill>
                  <a:srgbClr val="0070C0"/>
                </a:solidFill>
                <a:latin typeface="Georgia" pitchFamily="18" charset="0"/>
              </a:rPr>
              <a:t>Maybe - </a:t>
            </a:r>
            <a:r>
              <a:rPr lang="en-US" dirty="0">
                <a:solidFill>
                  <a:srgbClr val="0070C0"/>
                </a:solidFill>
                <a:latin typeface="Georgia" pitchFamily="18" charset="0"/>
              </a:rPr>
              <a:t>Objective reasonableness created in the mind of the </a:t>
            </a:r>
            <a:r>
              <a:rPr lang="en-US" dirty="0" smtClean="0">
                <a:solidFill>
                  <a:srgbClr val="0070C0"/>
                </a:solidFill>
                <a:latin typeface="Georgia" pitchFamily="18" charset="0"/>
              </a:rPr>
              <a:t>perceiver?</a:t>
            </a:r>
            <a:endParaRPr lang="en-US" dirty="0">
              <a:solidFill>
                <a:srgbClr val="0070C0"/>
              </a:solidFill>
              <a:latin typeface="Georgia" pitchFamily="18" charset="0"/>
            </a:endParaRPr>
          </a:p>
          <a:p>
            <a:pPr lvl="1" eaLnBrk="1" hangingPunct="1">
              <a:lnSpc>
                <a:spcPct val="90000"/>
              </a:lnSpc>
            </a:pPr>
            <a:r>
              <a:rPr lang="en-US" dirty="0">
                <a:latin typeface="Georgia" pitchFamily="18" charset="0"/>
              </a:rPr>
              <a:t>What if I just write someone an e-mail that says “unless you tell me different by Oct 1, then X</a:t>
            </a:r>
            <a:r>
              <a:rPr lang="en-US" dirty="0" smtClean="0">
                <a:latin typeface="Georgia" pitchFamily="18" charset="0"/>
              </a:rPr>
              <a:t>”?</a:t>
            </a:r>
          </a:p>
          <a:p>
            <a:pPr lvl="1" eaLnBrk="1" hangingPunct="1">
              <a:lnSpc>
                <a:spcPct val="90000"/>
              </a:lnSpc>
            </a:pPr>
            <a:r>
              <a:rPr lang="en-US" dirty="0" smtClean="0">
                <a:solidFill>
                  <a:srgbClr val="0070C0"/>
                </a:solidFill>
                <a:latin typeface="Georgia" pitchFamily="18" charset="0"/>
              </a:rPr>
              <a:t>Maybe - Objective reasonableness based on custom, practice, communications, etc.</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6</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p:txBody>
          <a:bodyPr/>
          <a:lstStyle/>
          <a:p>
            <a:pPr eaLnBrk="1" hangingPunct="1"/>
            <a:r>
              <a:rPr lang="en-US" smtClean="0">
                <a:latin typeface="Georgia" pitchFamily="18" charset="0"/>
              </a:rPr>
              <a:t>Origins of Contract Law </a:t>
            </a:r>
          </a:p>
        </p:txBody>
      </p:sp>
      <p:sp>
        <p:nvSpPr>
          <p:cNvPr id="20482"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Where does contract law come from</a:t>
            </a:r>
          </a:p>
          <a:p>
            <a:pPr lvl="1" eaLnBrk="1" hangingPunct="1">
              <a:lnSpc>
                <a:spcPct val="90000"/>
              </a:lnSpc>
            </a:pPr>
            <a:r>
              <a:rPr lang="en-US" dirty="0" smtClean="0">
                <a:latin typeface="Georgia" pitchFamily="18" charset="0"/>
              </a:rPr>
              <a:t>Historic Case Law</a:t>
            </a:r>
          </a:p>
          <a:p>
            <a:pPr lvl="1" eaLnBrk="1" hangingPunct="1">
              <a:lnSpc>
                <a:spcPct val="90000"/>
              </a:lnSpc>
            </a:pPr>
            <a:r>
              <a:rPr lang="en-US" dirty="0" smtClean="0">
                <a:latin typeface="Georgia" pitchFamily="18" charset="0"/>
              </a:rPr>
              <a:t>Restatement of Contracts (“Restatement”)</a:t>
            </a:r>
          </a:p>
          <a:p>
            <a:pPr lvl="1" eaLnBrk="1" hangingPunct="1">
              <a:lnSpc>
                <a:spcPct val="90000"/>
              </a:lnSpc>
            </a:pPr>
            <a:r>
              <a:rPr lang="en-US" dirty="0" smtClean="0">
                <a:latin typeface="Georgia" pitchFamily="18" charset="0"/>
              </a:rPr>
              <a:t>Uniform Commercial Code (“UCC”)</a:t>
            </a:r>
          </a:p>
          <a:p>
            <a:pPr eaLnBrk="1" hangingPunct="1">
              <a:lnSpc>
                <a:spcPct val="90000"/>
              </a:lnSpc>
            </a:pPr>
            <a:r>
              <a:rPr lang="en-US" dirty="0" smtClean="0">
                <a:latin typeface="Georgia" pitchFamily="18" charset="0"/>
              </a:rPr>
              <a:t>Much of contract law is based on “reasonableness” – we want to enforce what the parties reasonably agreed to</a:t>
            </a:r>
          </a:p>
          <a:p>
            <a:pPr lvl="1" eaLnBrk="1" hangingPunct="1">
              <a:lnSpc>
                <a:spcPct val="90000"/>
              </a:lnSpc>
            </a:pPr>
            <a:r>
              <a:rPr lang="en-US" dirty="0" smtClean="0">
                <a:latin typeface="Georgia" pitchFamily="18" charset="0"/>
              </a:rPr>
              <a:t>Honor expectations of the parties</a:t>
            </a:r>
          </a:p>
          <a:p>
            <a:pPr lvl="1" eaLnBrk="1" hangingPunct="1">
              <a:lnSpc>
                <a:spcPct val="90000"/>
              </a:lnSpc>
            </a:pPr>
            <a:r>
              <a:rPr lang="en-US" dirty="0" smtClean="0">
                <a:latin typeface="Georgia" pitchFamily="18" charset="0"/>
              </a:rPr>
              <a:t>Honor practice in industry</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7</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en-US" smtClean="0">
                <a:latin typeface="Georgia" pitchFamily="18" charset="0"/>
              </a:rPr>
              <a:t>Contract Law Is State Law - 1</a:t>
            </a:r>
          </a:p>
        </p:txBody>
      </p:sp>
      <p:sp>
        <p:nvSpPr>
          <p:cNvPr id="21506" name="Content Placeholder 2"/>
          <p:cNvSpPr>
            <a:spLocks noGrp="1"/>
          </p:cNvSpPr>
          <p:nvPr>
            <p:ph idx="4294967295"/>
          </p:nvPr>
        </p:nvSpPr>
        <p:spPr>
          <a:xfrm>
            <a:off x="457200" y="1417638"/>
            <a:ext cx="8229600" cy="4191000"/>
          </a:xfrm>
        </p:spPr>
        <p:txBody>
          <a:bodyPr/>
          <a:lstStyle/>
          <a:p>
            <a:pPr eaLnBrk="1" hangingPunct="1">
              <a:lnSpc>
                <a:spcPct val="90000"/>
              </a:lnSpc>
            </a:pPr>
            <a:r>
              <a:rPr lang="en-US" dirty="0" smtClean="0">
                <a:latin typeface="Georgia" pitchFamily="18" charset="0"/>
              </a:rPr>
              <a:t>Historically, contract law was developed by the states in the state court system</a:t>
            </a:r>
          </a:p>
          <a:p>
            <a:pPr lvl="1" eaLnBrk="1" hangingPunct="1">
              <a:lnSpc>
                <a:spcPct val="90000"/>
              </a:lnSpc>
            </a:pPr>
            <a:r>
              <a:rPr lang="en-US" dirty="0" smtClean="0">
                <a:latin typeface="Georgia" pitchFamily="18" charset="0"/>
              </a:rPr>
              <a:t>Lots of regional variation in interpretation of claims and provisions</a:t>
            </a:r>
          </a:p>
          <a:p>
            <a:pPr lvl="1" eaLnBrk="1" hangingPunct="1">
              <a:lnSpc>
                <a:spcPct val="90000"/>
              </a:lnSpc>
            </a:pPr>
            <a:r>
              <a:rPr lang="en-US" dirty="0" smtClean="0">
                <a:latin typeface="Georgia" pitchFamily="18" charset="0"/>
              </a:rPr>
              <a:t>Meaning of “Reasonably Promptly” that was enforced by a particular state court could vary</a:t>
            </a:r>
          </a:p>
          <a:p>
            <a:pPr lvl="2" eaLnBrk="1" hangingPunct="1">
              <a:lnSpc>
                <a:spcPct val="90000"/>
              </a:lnSpc>
            </a:pPr>
            <a:r>
              <a:rPr lang="en-US" dirty="0" smtClean="0">
                <a:latin typeface="Georgia" pitchFamily="18" charset="0"/>
              </a:rPr>
              <a:t>Maybe - Within 1 day in Massachusetts</a:t>
            </a:r>
          </a:p>
          <a:p>
            <a:pPr lvl="2" eaLnBrk="1" hangingPunct="1">
              <a:lnSpc>
                <a:spcPct val="90000"/>
              </a:lnSpc>
            </a:pPr>
            <a:r>
              <a:rPr lang="en-US" dirty="0" smtClean="0">
                <a:latin typeface="Georgia" pitchFamily="18" charset="0"/>
              </a:rPr>
              <a:t>Maybe - Within 30 days in Alabama</a:t>
            </a:r>
          </a:p>
          <a:p>
            <a:pPr lvl="1" eaLnBrk="1" hangingPunct="1">
              <a:lnSpc>
                <a:spcPct val="90000"/>
              </a:lnSpc>
            </a:pPr>
            <a:r>
              <a:rPr lang="en-US" dirty="0" smtClean="0">
                <a:latin typeface="Georgia" pitchFamily="18" charset="0"/>
              </a:rPr>
              <a:t>Interpretation arose from what local community found to be reasonable and repeatedly enforced</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8</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p:txBody>
          <a:bodyPr/>
          <a:lstStyle/>
          <a:p>
            <a:pPr eaLnBrk="1" hangingPunct="1"/>
            <a:r>
              <a:rPr lang="en-US" smtClean="0">
                <a:latin typeface="Georgia" pitchFamily="18" charset="0"/>
              </a:rPr>
              <a:t>Contract Law Is State Law - 2</a:t>
            </a:r>
          </a:p>
        </p:txBody>
      </p:sp>
      <p:sp>
        <p:nvSpPr>
          <p:cNvPr id="22530" name="Content Placeholder 2"/>
          <p:cNvSpPr>
            <a:spLocks noGrp="1"/>
          </p:cNvSpPr>
          <p:nvPr>
            <p:ph idx="4294967295"/>
          </p:nvPr>
        </p:nvSpPr>
        <p:spPr>
          <a:xfrm>
            <a:off x="457200" y="1219200"/>
            <a:ext cx="8229600" cy="4191000"/>
          </a:xfrm>
        </p:spPr>
        <p:txBody>
          <a:bodyPr/>
          <a:lstStyle/>
          <a:p>
            <a:pPr eaLnBrk="1" hangingPunct="1">
              <a:lnSpc>
                <a:spcPct val="90000"/>
              </a:lnSpc>
            </a:pPr>
            <a:r>
              <a:rPr lang="en-US" sz="2800" dirty="0" smtClean="0">
                <a:latin typeface="Georgia" pitchFamily="18" charset="0"/>
              </a:rPr>
              <a:t>General practice over decades created a fairly uniform sample set of decisions so that you could generally predict what a court would enforce </a:t>
            </a:r>
          </a:p>
          <a:p>
            <a:pPr lvl="1" eaLnBrk="1" hangingPunct="1">
              <a:lnSpc>
                <a:spcPct val="90000"/>
              </a:lnSpc>
            </a:pPr>
            <a:r>
              <a:rPr lang="en-US" sz="2400" dirty="0" smtClean="0">
                <a:latin typeface="Georgia" pitchFamily="18" charset="0"/>
              </a:rPr>
              <a:t>This is called “Case law”</a:t>
            </a:r>
          </a:p>
          <a:p>
            <a:pPr eaLnBrk="1" hangingPunct="1">
              <a:lnSpc>
                <a:spcPct val="90000"/>
              </a:lnSpc>
            </a:pPr>
            <a:r>
              <a:rPr lang="en-US" sz="2800" dirty="0" smtClean="0">
                <a:latin typeface="Georgia" pitchFamily="18" charset="0"/>
              </a:rPr>
              <a:t>Sometimes state legislatures would intervene and codify contract principles </a:t>
            </a:r>
          </a:p>
          <a:p>
            <a:pPr eaLnBrk="1" hangingPunct="1">
              <a:lnSpc>
                <a:spcPct val="90000"/>
              </a:lnSpc>
            </a:pPr>
            <a:r>
              <a:rPr lang="en-US" sz="2800" dirty="0" smtClean="0">
                <a:latin typeface="Georgia" pitchFamily="18" charset="0"/>
              </a:rPr>
              <a:t>End up with fairly specific, but fairly local:</a:t>
            </a:r>
          </a:p>
          <a:p>
            <a:pPr lvl="1" eaLnBrk="1" hangingPunct="1">
              <a:lnSpc>
                <a:spcPct val="90000"/>
              </a:lnSpc>
            </a:pPr>
            <a:r>
              <a:rPr lang="en-US" sz="2400" dirty="0" smtClean="0">
                <a:latin typeface="Georgia" pitchFamily="18" charset="0"/>
              </a:rPr>
              <a:t>Interpretation of terms</a:t>
            </a:r>
          </a:p>
          <a:p>
            <a:pPr lvl="1" eaLnBrk="1" hangingPunct="1">
              <a:lnSpc>
                <a:spcPct val="90000"/>
              </a:lnSpc>
            </a:pPr>
            <a:r>
              <a:rPr lang="en-US" sz="2400" dirty="0" smtClean="0">
                <a:latin typeface="Georgia" pitchFamily="18" charset="0"/>
              </a:rPr>
              <a:t>Some agreements/clauses not enforceable</a:t>
            </a:r>
          </a:p>
          <a:p>
            <a:pPr lvl="1" eaLnBrk="1" hangingPunct="1">
              <a:lnSpc>
                <a:spcPct val="90000"/>
              </a:lnSpc>
            </a:pPr>
            <a:r>
              <a:rPr lang="en-US" sz="2400" dirty="0" smtClean="0">
                <a:latin typeface="Georgia" pitchFamily="18" charset="0"/>
              </a:rPr>
              <a:t>Requirements for binding agreement</a:t>
            </a:r>
          </a:p>
        </p:txBody>
      </p:sp>
      <p:sp>
        <p:nvSpPr>
          <p:cNvPr id="3" name="Slide Number Placeholder 2"/>
          <p:cNvSpPr>
            <a:spLocks noGrp="1"/>
          </p:cNvSpPr>
          <p:nvPr>
            <p:ph type="sldNum" sz="quarter" idx="12"/>
          </p:nvPr>
        </p:nvSpPr>
        <p:spPr/>
        <p:txBody>
          <a:bodyPr/>
          <a:lstStyle/>
          <a:p>
            <a:pPr>
              <a:defRPr/>
            </a:pPr>
            <a:fld id="{278D204F-8341-48AB-81CC-F51F943B33EA}" type="slidenum">
              <a:rPr lang="en-US" smtClean="0"/>
              <a:pPr>
                <a:defRPr/>
              </a:pPr>
              <a:t>9</a:t>
            </a:fld>
            <a:endParaRPr lang="en-US"/>
          </a:p>
        </p:txBody>
      </p:sp>
      <p:sp>
        <p:nvSpPr>
          <p:cNvPr id="4" name="Footer Placeholder 3"/>
          <p:cNvSpPr>
            <a:spLocks noGrp="1"/>
          </p:cNvSpPr>
          <p:nvPr>
            <p:ph type="ftr" sz="quarter" idx="11"/>
          </p:nvPr>
        </p:nvSpPr>
        <p:spPr/>
        <p:txBody>
          <a:bodyPr/>
          <a:lstStyle/>
          <a:p>
            <a:pPr>
              <a:defRPr/>
            </a:pPr>
            <a:r>
              <a:rPr lang="en-US" smtClean="0"/>
              <a:t>© Joe Barich, 2024.</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3005E1B6946A49860AC028463CB5B4" ma:contentTypeVersion="0" ma:contentTypeDescription="Create a new document." ma:contentTypeScope="" ma:versionID="06e9223f9de236c00a74fa9015bd689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401D689-7E25-44D5-A4BF-C30B0DAC8742}">
  <ds:schemaRefs>
    <ds:schemaRef ds:uri="http://schemas.microsoft.com/sharepoint/v3/contenttype/forms"/>
  </ds:schemaRefs>
</ds:datastoreItem>
</file>

<file path=customXml/itemProps2.xml><?xml version="1.0" encoding="utf-8"?>
<ds:datastoreItem xmlns:ds="http://schemas.openxmlformats.org/officeDocument/2006/customXml" ds:itemID="{E1C0B335-D7E7-45FB-98D5-A9528C617A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32C490-D8FE-48B9-B78C-F6DF0E62BFB8}">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4376</TotalTime>
  <Words>1396</Words>
  <Application>Microsoft Office PowerPoint</Application>
  <PresentationFormat>On-screen Show (4:3)</PresentationFormat>
  <Paragraphs>162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Engineering Law</vt:lpstr>
      <vt:lpstr>Reminders</vt:lpstr>
      <vt:lpstr>Contracts and Torts - Part 2</vt:lpstr>
      <vt:lpstr>Contracts As Rules -1</vt:lpstr>
      <vt:lpstr>Necessary For A Contract? - 1</vt:lpstr>
      <vt:lpstr>Necessary For A Contract? - 2 </vt:lpstr>
      <vt:lpstr>Origins of Contract Law </vt:lpstr>
      <vt:lpstr>Contract Law Is State Law - 1</vt:lpstr>
      <vt:lpstr>Contract Law Is State Law - 2</vt:lpstr>
      <vt:lpstr>Evolution of Contract Law - 1</vt:lpstr>
      <vt:lpstr>Evolution of Contract Law - 2</vt:lpstr>
      <vt:lpstr>Evolution of Contract Law - 3</vt:lpstr>
      <vt:lpstr>Restatement - 1</vt:lpstr>
      <vt:lpstr>Restatement - 2</vt:lpstr>
      <vt:lpstr>Restatement vs. UCC</vt:lpstr>
      <vt:lpstr>UCC – Really Technical</vt:lpstr>
      <vt:lpstr>UCC- 2 </vt:lpstr>
      <vt:lpstr>Restatement vs. UCC</vt:lpstr>
      <vt:lpstr>PowerPoint Presentation</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Napier</dc:creator>
  <cp:lastModifiedBy>Joe Barich</cp:lastModifiedBy>
  <cp:revision>77</cp:revision>
  <cp:lastPrinted>2017-02-14T17:47:30Z</cp:lastPrinted>
  <dcterms:created xsi:type="dcterms:W3CDTF">2009-09-14T01:06:34Z</dcterms:created>
  <dcterms:modified xsi:type="dcterms:W3CDTF">2024-02-12T00:36:38Z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0x010100313005E1B6946A49860AC028463CB5B4</vt:lpwstr>
  </property>
</Properties>
</file>