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2"/>
  </p:notesMasterIdLst>
  <p:handoutMasterIdLst>
    <p:handoutMasterId r:id="rId73"/>
  </p:handoutMasterIdLst>
  <p:sldIdLst>
    <p:sldId id="256" r:id="rId5"/>
    <p:sldId id="295" r:id="rId6"/>
    <p:sldId id="325" r:id="rId7"/>
    <p:sldId id="263" r:id="rId8"/>
    <p:sldId id="335" r:id="rId9"/>
    <p:sldId id="297" r:id="rId10"/>
    <p:sldId id="331" r:id="rId11"/>
    <p:sldId id="296" r:id="rId12"/>
    <p:sldId id="264" r:id="rId13"/>
    <p:sldId id="265" r:id="rId14"/>
    <p:sldId id="332" r:id="rId15"/>
    <p:sldId id="328" r:id="rId16"/>
    <p:sldId id="337" r:id="rId17"/>
    <p:sldId id="258" r:id="rId18"/>
    <p:sldId id="268" r:id="rId19"/>
    <p:sldId id="269" r:id="rId20"/>
    <p:sldId id="270" r:id="rId21"/>
    <p:sldId id="272" r:id="rId22"/>
    <p:sldId id="267" r:id="rId23"/>
    <p:sldId id="271" r:id="rId24"/>
    <p:sldId id="273" r:id="rId25"/>
    <p:sldId id="274" r:id="rId26"/>
    <p:sldId id="277" r:id="rId27"/>
    <p:sldId id="275" r:id="rId28"/>
    <p:sldId id="276" r:id="rId29"/>
    <p:sldId id="282" r:id="rId30"/>
    <p:sldId id="283" r:id="rId31"/>
    <p:sldId id="339" r:id="rId32"/>
    <p:sldId id="278" r:id="rId33"/>
    <p:sldId id="284" r:id="rId34"/>
    <p:sldId id="285" r:id="rId35"/>
    <p:sldId id="286" r:id="rId36"/>
    <p:sldId id="279" r:id="rId37"/>
    <p:sldId id="280" r:id="rId38"/>
    <p:sldId id="287" r:id="rId39"/>
    <p:sldId id="288" r:id="rId40"/>
    <p:sldId id="290" r:id="rId41"/>
    <p:sldId id="292" r:id="rId42"/>
    <p:sldId id="291" r:id="rId43"/>
    <p:sldId id="293" r:id="rId44"/>
    <p:sldId id="329" r:id="rId45"/>
    <p:sldId id="281" r:id="rId46"/>
    <p:sldId id="289" r:id="rId47"/>
    <p:sldId id="333" r:id="rId48"/>
    <p:sldId id="334" r:id="rId49"/>
    <p:sldId id="261" r:id="rId50"/>
    <p:sldId id="304" r:id="rId51"/>
    <p:sldId id="305" r:id="rId52"/>
    <p:sldId id="306" r:id="rId53"/>
    <p:sldId id="307" r:id="rId54"/>
    <p:sldId id="308" r:id="rId55"/>
    <p:sldId id="338" r:id="rId56"/>
    <p:sldId id="310" r:id="rId57"/>
    <p:sldId id="311" r:id="rId58"/>
    <p:sldId id="312" r:id="rId59"/>
    <p:sldId id="313" r:id="rId60"/>
    <p:sldId id="314" r:id="rId61"/>
    <p:sldId id="315" r:id="rId62"/>
    <p:sldId id="316" r:id="rId63"/>
    <p:sldId id="317" r:id="rId64"/>
    <p:sldId id="318" r:id="rId65"/>
    <p:sldId id="319" r:id="rId66"/>
    <p:sldId id="320" r:id="rId67"/>
    <p:sldId id="323" r:id="rId68"/>
    <p:sldId id="326" r:id="rId69"/>
    <p:sldId id="336" r:id="rId70"/>
    <p:sldId id="324" r:id="rId7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aric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91" d="100"/>
          <a:sy n="91"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6" d="100"/>
          <a:sy n="66" d="100"/>
        </p:scale>
        <p:origin x="-32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238" cy="481014"/>
          </a:xfrm>
          <a:prstGeom prst="rect">
            <a:avLst/>
          </a:prstGeom>
          <a:noFill/>
          <a:ln w="9525">
            <a:noFill/>
            <a:miter lim="800000"/>
            <a:headEnd/>
            <a:tailEnd/>
          </a:ln>
        </p:spPr>
        <p:txBody>
          <a:bodyPr vert="horz" wrap="square" lIns="96640" tIns="48320" rIns="96640" bIns="48320" numCol="1" anchor="t" anchorCtr="0" compatLnSpc="1">
            <a:prstTxWarp prst="textNoShape">
              <a:avLst/>
            </a:prstTxWarp>
          </a:bodyPr>
          <a:lstStyle>
            <a:lvl1pPr defTabSz="482422">
              <a:defRPr sz="1200"/>
            </a:lvl1pPr>
          </a:lstStyle>
          <a:p>
            <a:pPr>
              <a:defRPr/>
            </a:pPr>
            <a:endParaRPr lang="en-US"/>
          </a:p>
        </p:txBody>
      </p:sp>
      <p:sp>
        <p:nvSpPr>
          <p:cNvPr id="51203" name="Rectangle 3"/>
          <p:cNvSpPr>
            <a:spLocks noGrp="1" noChangeArrowheads="1"/>
          </p:cNvSpPr>
          <p:nvPr>
            <p:ph type="dt" idx="1"/>
          </p:nvPr>
        </p:nvSpPr>
        <p:spPr bwMode="auto">
          <a:xfrm>
            <a:off x="4143375" y="0"/>
            <a:ext cx="3170238" cy="481014"/>
          </a:xfrm>
          <a:prstGeom prst="rect">
            <a:avLst/>
          </a:prstGeom>
          <a:noFill/>
          <a:ln w="9525">
            <a:noFill/>
            <a:miter lim="800000"/>
            <a:headEnd/>
            <a:tailEnd/>
          </a:ln>
        </p:spPr>
        <p:txBody>
          <a:bodyPr vert="horz" wrap="square" lIns="96640" tIns="48320" rIns="96640" bIns="48320" numCol="1" anchor="t" anchorCtr="0" compatLnSpc="1">
            <a:prstTxWarp prst="textNoShape">
              <a:avLst/>
            </a:prstTxWarp>
          </a:bodyPr>
          <a:lstStyle>
            <a:lvl1pPr algn="r" defTabSz="482422">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p:spPr>
        <p:txBody>
          <a:bodyPr vert="horz" wrap="square" lIns="96640" tIns="48320" rIns="96640"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8600"/>
            <a:ext cx="3170238" cy="481014"/>
          </a:xfrm>
          <a:prstGeom prst="rect">
            <a:avLst/>
          </a:prstGeom>
          <a:noFill/>
          <a:ln w="9525">
            <a:noFill/>
            <a:miter lim="800000"/>
            <a:headEnd/>
            <a:tailEnd/>
          </a:ln>
        </p:spPr>
        <p:txBody>
          <a:bodyPr vert="horz" wrap="square" lIns="96640" tIns="48320" rIns="96640" bIns="48320" numCol="1" anchor="b" anchorCtr="0" compatLnSpc="1">
            <a:prstTxWarp prst="textNoShape">
              <a:avLst/>
            </a:prstTxWarp>
          </a:bodyPr>
          <a:lstStyle>
            <a:lvl1pPr defTabSz="482422">
              <a:defRPr sz="1200"/>
            </a:lvl1pPr>
          </a:lstStyle>
          <a:p>
            <a:pPr>
              <a:defRPr/>
            </a:pPr>
            <a:endParaRPr lang="en-US"/>
          </a:p>
        </p:txBody>
      </p:sp>
      <p:sp>
        <p:nvSpPr>
          <p:cNvPr id="51207" name="Rectangle 7"/>
          <p:cNvSpPr>
            <a:spLocks noGrp="1" noChangeArrowheads="1"/>
          </p:cNvSpPr>
          <p:nvPr>
            <p:ph type="sldNum" sz="quarter" idx="5"/>
          </p:nvPr>
        </p:nvSpPr>
        <p:spPr bwMode="auto">
          <a:xfrm>
            <a:off x="4143375" y="9118600"/>
            <a:ext cx="3170238" cy="481014"/>
          </a:xfrm>
          <a:prstGeom prst="rect">
            <a:avLst/>
          </a:prstGeom>
          <a:noFill/>
          <a:ln w="9525">
            <a:noFill/>
            <a:miter lim="800000"/>
            <a:headEnd/>
            <a:tailEnd/>
          </a:ln>
        </p:spPr>
        <p:txBody>
          <a:bodyPr vert="horz" wrap="square" lIns="96640" tIns="48320" rIns="96640" bIns="48320" numCol="1" anchor="b" anchorCtr="0" compatLnSpc="1">
            <a:prstTxWarp prst="textNoShape">
              <a:avLst/>
            </a:prstTxWarp>
          </a:bodyPr>
          <a:lstStyle>
            <a:lvl1pPr algn="r" defTabSz="482422">
              <a:defRPr sz="12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2208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3F270378-AC5A-481E-B657-F5A31C4FC772}" type="datetime1">
              <a:rPr lang="en-US" smtClean="0"/>
              <a:t>1/6/2024</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46CA05-3621-4CBE-86C2-77EC573556E9}" type="datetime1">
              <a:rPr lang="en-US" smtClean="0"/>
              <a:t>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F06D34-AC21-4E7E-85EC-4C8E8DE10A55}" type="datetime1">
              <a:rPr lang="en-US" smtClean="0"/>
              <a:t>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3DF59A05-AF65-4CCD-94F9-B2485B664EE8}" type="datetime1">
              <a:rPr lang="en-US" smtClean="0"/>
              <a:t>1/6/2024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EA2DD1-F215-4047-909E-6D28D275D215}" type="datetime1">
              <a:rPr lang="en-US" smtClean="0"/>
              <a:t>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146D4-4942-417D-B640-826A8E8FE2EF}" type="datetime1">
              <a:rPr lang="en-US" smtClean="0"/>
              <a:t>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E5A45A-5707-479D-9B75-8EB948033AE8}" type="datetime1">
              <a:rPr lang="en-US" smtClean="0"/>
              <a:t>1/6/2024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2AF2A9-D352-4AFB-88A7-B2565849216C}" type="datetime1">
              <a:rPr lang="en-US" smtClean="0"/>
              <a:t>1/6/2024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6B7558-CA04-4F07-AA8B-DD94CC8A9CB8}" type="datetime1">
              <a:rPr lang="en-US" smtClean="0"/>
              <a:t>1/6/2024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113A52-9393-436A-A28E-DA233228144D}" type="datetime1">
              <a:rPr lang="en-US" smtClean="0"/>
              <a:t>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A4EAD1-54EC-4EE8-B8D5-94BA5B74FE5A}" type="datetime1">
              <a:rPr lang="en-US" smtClean="0"/>
              <a:t>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18A0F78-3E57-4364-A224-7CCE3A4FB250}" type="datetime1">
              <a:rPr lang="en-US" smtClean="0"/>
              <a:t>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oebarich.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lstStyle/>
          <a:p>
            <a:pPr eaLnBrk="1" hangingPunct="1"/>
            <a:r>
              <a:rPr lang="en-US" altLang="en-US" sz="6000" smtClean="0">
                <a:latin typeface="Georgia" pitchFamily="18" charset="0"/>
                <a:cs typeface="Georgia" pitchFamily="18" charset="0"/>
              </a:rPr>
              <a:t>Engineering Law</a:t>
            </a:r>
          </a:p>
        </p:txBody>
      </p:sp>
      <p:sp>
        <p:nvSpPr>
          <p:cNvPr id="4099" name="Subtitle 2"/>
          <p:cNvSpPr>
            <a:spLocks noGrp="1"/>
          </p:cNvSpPr>
          <p:nvPr>
            <p:ph type="subTitle" idx="1"/>
          </p:nvPr>
        </p:nvSpPr>
        <p:spPr>
          <a:xfrm>
            <a:off x="304800" y="1752600"/>
            <a:ext cx="6400800" cy="1752600"/>
          </a:xfrm>
        </p:spPr>
        <p:txBody>
          <a:bodyPr/>
          <a:lstStyle/>
          <a:p>
            <a:pPr eaLnBrk="1" hangingPunct="1">
              <a:lnSpc>
                <a:spcPct val="80000"/>
              </a:lnSpc>
            </a:pPr>
            <a:r>
              <a:rPr lang="en-US" altLang="en-US" sz="3600" smtClean="0">
                <a:latin typeface="Georgia" pitchFamily="18" charset="0"/>
                <a:cs typeface="Georgia" pitchFamily="18" charset="0"/>
              </a:rPr>
              <a:t>Professor Barich</a:t>
            </a:r>
          </a:p>
          <a:p>
            <a:pPr eaLnBrk="1" hangingPunct="1">
              <a:lnSpc>
                <a:spcPct val="80000"/>
              </a:lnSpc>
            </a:pPr>
            <a:r>
              <a:rPr lang="en-US" altLang="en-US" sz="3600" smtClean="0">
                <a:latin typeface="Georgia" pitchFamily="18" charset="0"/>
                <a:cs typeface="Georgia" pitchFamily="18" charset="0"/>
              </a:rPr>
              <a:t>Class 1</a:t>
            </a:r>
          </a:p>
          <a:p>
            <a:pPr eaLnBrk="1" hangingPunct="1">
              <a:lnSpc>
                <a:spcPct val="80000"/>
              </a:lnSpc>
            </a:pPr>
            <a:endParaRPr lang="en-US" altLang="en-US" sz="3600" smtClean="0">
              <a:latin typeface="Georgia" pitchFamily="18" charset="0"/>
              <a:cs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2291"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Engineering Law Overview -2</a:t>
            </a:r>
          </a:p>
        </p:txBody>
      </p:sp>
      <p:sp>
        <p:nvSpPr>
          <p:cNvPr id="1229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altLang="en-US" smtClean="0">
                <a:latin typeface="Georgia" pitchFamily="18" charset="0"/>
                <a:cs typeface="Georgia" pitchFamily="18" charset="0"/>
              </a:rPr>
              <a:t>Goals of the Class </a:t>
            </a:r>
          </a:p>
          <a:p>
            <a:pPr lvl="1" eaLnBrk="1" hangingPunct="1">
              <a:lnSpc>
                <a:spcPct val="90000"/>
              </a:lnSpc>
            </a:pPr>
            <a:r>
              <a:rPr lang="en-US" altLang="en-US" smtClean="0">
                <a:latin typeface="Georgia" pitchFamily="18" charset="0"/>
                <a:cs typeface="Georgia" pitchFamily="18" charset="0"/>
              </a:rPr>
              <a:t>Greater understanding of your position relative to the law</a:t>
            </a:r>
          </a:p>
          <a:p>
            <a:pPr lvl="1" eaLnBrk="1" hangingPunct="1">
              <a:lnSpc>
                <a:spcPct val="90000"/>
              </a:lnSpc>
            </a:pPr>
            <a:r>
              <a:rPr lang="en-US" altLang="en-US" smtClean="0">
                <a:latin typeface="Georgia" pitchFamily="18" charset="0"/>
                <a:cs typeface="Georgia" pitchFamily="18" charset="0"/>
              </a:rPr>
              <a:t>Highlight legal pitfalls in practice</a:t>
            </a:r>
          </a:p>
          <a:p>
            <a:pPr lvl="1" eaLnBrk="1" hangingPunct="1">
              <a:lnSpc>
                <a:spcPct val="90000"/>
              </a:lnSpc>
            </a:pPr>
            <a:r>
              <a:rPr lang="en-US" altLang="en-US" smtClean="0">
                <a:latin typeface="Georgia" pitchFamily="18" charset="0"/>
                <a:cs typeface="Georgia" pitchFamily="18" charset="0"/>
              </a:rPr>
              <a:t>Help you identify a potential legal problem</a:t>
            </a:r>
          </a:p>
          <a:p>
            <a:pPr eaLnBrk="1" hangingPunct="1">
              <a:lnSpc>
                <a:spcPct val="90000"/>
              </a:lnSpc>
            </a:pPr>
            <a:r>
              <a:rPr lang="en-US" altLang="en-US" smtClean="0">
                <a:latin typeface="Georgia" pitchFamily="18" charset="0"/>
                <a:cs typeface="Georgia" pitchFamily="18" charset="0"/>
              </a:rPr>
              <a:t>This class does not make you a lawyer</a:t>
            </a:r>
          </a:p>
          <a:p>
            <a:pPr eaLnBrk="1" hangingPunct="1">
              <a:lnSpc>
                <a:spcPct val="90000"/>
              </a:lnSpc>
            </a:pPr>
            <a:r>
              <a:rPr lang="en-US" altLang="en-US" smtClean="0">
                <a:latin typeface="Georgia" pitchFamily="18" charset="0"/>
                <a:cs typeface="Georgia" pitchFamily="18" charset="0"/>
              </a:rPr>
              <a:t>This class does not represent legal advice about any real-world situation</a:t>
            </a:r>
          </a:p>
          <a:p>
            <a:pPr eaLnBrk="1" hangingPunct="1">
              <a:lnSpc>
                <a:spcPct val="90000"/>
              </a:lnSpc>
            </a:pPr>
            <a:r>
              <a:rPr lang="en-US" altLang="en-US" smtClean="0">
                <a:latin typeface="Georgia" pitchFamily="18" charset="0"/>
                <a:cs typeface="Georgia" pitchFamily="18" charset="0"/>
              </a:rPr>
              <a:t>No attorney-client relationship</a:t>
            </a:r>
          </a:p>
        </p:txBody>
      </p:sp>
      <p:sp>
        <p:nvSpPr>
          <p:cNvPr id="2" name="Slide Number Placeholder 1"/>
          <p:cNvSpPr>
            <a:spLocks noGrp="1"/>
          </p:cNvSpPr>
          <p:nvPr>
            <p:ph type="sldNum" sz="quarter" idx="12"/>
          </p:nvPr>
        </p:nvSpPr>
        <p:spPr/>
        <p:txBody>
          <a:bodyPr/>
          <a:lstStyle/>
          <a:p>
            <a:pPr>
              <a:defRPr/>
            </a:pPr>
            <a:fld id="{9F057506-9D7D-4E1B-927F-8696E737651A}"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4000" smtClean="0">
                <a:latin typeface="Georgia" pitchFamily="18" charset="0"/>
                <a:cs typeface="Georgia" pitchFamily="18" charset="0"/>
              </a:rPr>
              <a:t>Why Study Law As An Engineer?</a:t>
            </a:r>
          </a:p>
        </p:txBody>
      </p:sp>
      <p:sp>
        <p:nvSpPr>
          <p:cNvPr id="23555" name="Content Placeholder 2"/>
          <p:cNvSpPr>
            <a:spLocks noGrp="1"/>
          </p:cNvSpPr>
          <p:nvPr>
            <p:ph idx="4294967295"/>
          </p:nvPr>
        </p:nvSpPr>
        <p:spPr>
          <a:xfrm>
            <a:off x="457200" y="1066800"/>
            <a:ext cx="8229600" cy="5059363"/>
          </a:xfrm>
        </p:spPr>
        <p:txBody>
          <a:bodyPr/>
          <a:lstStyle/>
          <a:p>
            <a:pPr eaLnBrk="1" hangingPunct="1">
              <a:lnSpc>
                <a:spcPct val="90000"/>
              </a:lnSpc>
              <a:defRPr/>
            </a:pPr>
            <a:r>
              <a:rPr lang="en-US" sz="2400" dirty="0">
                <a:latin typeface="Georgia" pitchFamily="18" charset="0"/>
                <a:ea typeface="+mn-ea"/>
              </a:rPr>
              <a:t>T</a:t>
            </a:r>
            <a:r>
              <a:rPr lang="en-US" sz="2400" dirty="0" smtClean="0">
                <a:latin typeface="Georgia" pitchFamily="18" charset="0"/>
                <a:ea typeface="+mn-ea"/>
              </a:rPr>
              <a:t>he legal and governmental systems in place influence a lot of what you can do as an engineer – or the way that you go about doing it</a:t>
            </a:r>
          </a:p>
          <a:p>
            <a:pPr eaLnBrk="1" hangingPunct="1">
              <a:lnSpc>
                <a:spcPct val="90000"/>
              </a:lnSpc>
              <a:defRPr/>
            </a:pPr>
            <a:r>
              <a:rPr lang="en-US" sz="2400" dirty="0" smtClean="0">
                <a:latin typeface="Georgia" pitchFamily="18" charset="0"/>
                <a:ea typeface="+mn-ea"/>
              </a:rPr>
              <a:t>Influences what you can build and sell (or what the product can and can’t do)</a:t>
            </a:r>
          </a:p>
          <a:p>
            <a:pPr lvl="1" eaLnBrk="1" hangingPunct="1">
              <a:lnSpc>
                <a:spcPct val="90000"/>
              </a:lnSpc>
              <a:defRPr/>
            </a:pPr>
            <a:r>
              <a:rPr lang="en-US" sz="2000" dirty="0" smtClean="0">
                <a:latin typeface="Georgia" pitchFamily="18" charset="0"/>
                <a:ea typeface="+mn-ea"/>
              </a:rPr>
              <a:t>IP infringement, products liability, regulation such as RF spectrum or FDA approval, etc.</a:t>
            </a:r>
          </a:p>
          <a:p>
            <a:pPr eaLnBrk="1" hangingPunct="1">
              <a:lnSpc>
                <a:spcPct val="90000"/>
              </a:lnSpc>
              <a:defRPr/>
            </a:pPr>
            <a:r>
              <a:rPr lang="en-US" sz="2400" dirty="0">
                <a:latin typeface="Georgia" pitchFamily="18" charset="0"/>
                <a:ea typeface="+mn-ea"/>
              </a:rPr>
              <a:t>Influences</a:t>
            </a:r>
            <a:r>
              <a:rPr lang="en-US" sz="2400" dirty="0" smtClean="0">
                <a:latin typeface="Georgia" pitchFamily="18" charset="0"/>
                <a:ea typeface="+mn-ea"/>
              </a:rPr>
              <a:t> how you </a:t>
            </a:r>
            <a:r>
              <a:rPr lang="en-US" sz="2400" dirty="0">
                <a:latin typeface="Georgia" pitchFamily="18" charset="0"/>
                <a:ea typeface="+mn-ea"/>
              </a:rPr>
              <a:t>can </a:t>
            </a:r>
            <a:r>
              <a:rPr lang="en-US" sz="2400" dirty="0" smtClean="0">
                <a:latin typeface="Georgia" pitchFamily="18" charset="0"/>
                <a:ea typeface="+mn-ea"/>
              </a:rPr>
              <a:t>fund your product</a:t>
            </a:r>
            <a:endParaRPr lang="en-US" sz="2400" dirty="0">
              <a:latin typeface="Georgia" pitchFamily="18" charset="0"/>
              <a:ea typeface="+mn-ea"/>
            </a:endParaRPr>
          </a:p>
          <a:p>
            <a:pPr lvl="1" eaLnBrk="1" hangingPunct="1">
              <a:lnSpc>
                <a:spcPct val="90000"/>
              </a:lnSpc>
              <a:defRPr/>
            </a:pPr>
            <a:r>
              <a:rPr lang="en-US" sz="2000" dirty="0">
                <a:latin typeface="Georgia" pitchFamily="18" charset="0"/>
                <a:ea typeface="+mn-ea"/>
              </a:rPr>
              <a:t>Govt. grants, </a:t>
            </a:r>
            <a:r>
              <a:rPr lang="en-US" sz="2000" dirty="0" smtClean="0">
                <a:latin typeface="Georgia" pitchFamily="18" charset="0"/>
                <a:ea typeface="+mn-ea"/>
              </a:rPr>
              <a:t>contracts, selling shares, debt financing, going public, etc.</a:t>
            </a:r>
          </a:p>
          <a:p>
            <a:pPr eaLnBrk="1" hangingPunct="1">
              <a:lnSpc>
                <a:spcPct val="90000"/>
              </a:lnSpc>
              <a:defRPr/>
            </a:pPr>
            <a:r>
              <a:rPr lang="en-US" sz="2400" dirty="0">
                <a:latin typeface="Georgia" pitchFamily="18" charset="0"/>
                <a:ea typeface="+mn-ea"/>
              </a:rPr>
              <a:t>Influences</a:t>
            </a:r>
            <a:r>
              <a:rPr lang="en-US" sz="2400" dirty="0" smtClean="0">
                <a:latin typeface="Georgia" pitchFamily="18" charset="0"/>
                <a:ea typeface="+mn-ea"/>
              </a:rPr>
              <a:t> how you </a:t>
            </a:r>
            <a:r>
              <a:rPr lang="en-US" sz="2400" dirty="0">
                <a:latin typeface="Georgia" pitchFamily="18" charset="0"/>
                <a:ea typeface="+mn-ea"/>
              </a:rPr>
              <a:t>can protect </a:t>
            </a:r>
            <a:r>
              <a:rPr lang="en-US" sz="2400" dirty="0" smtClean="0">
                <a:latin typeface="Georgia" pitchFamily="18" charset="0"/>
                <a:ea typeface="+mn-ea"/>
              </a:rPr>
              <a:t>what you make</a:t>
            </a:r>
            <a:endParaRPr lang="en-US" sz="2400" dirty="0">
              <a:latin typeface="Georgia" pitchFamily="18" charset="0"/>
              <a:ea typeface="+mn-ea"/>
            </a:endParaRPr>
          </a:p>
          <a:p>
            <a:pPr lvl="1" eaLnBrk="1" hangingPunct="1">
              <a:lnSpc>
                <a:spcPct val="90000"/>
              </a:lnSpc>
              <a:defRPr/>
            </a:pPr>
            <a:r>
              <a:rPr lang="en-US" sz="2000" dirty="0" smtClean="0">
                <a:latin typeface="Georgia" pitchFamily="18" charset="0"/>
                <a:ea typeface="+mn-ea"/>
              </a:rPr>
              <a:t>IP, contracts, anti-industrial espionage, etc.</a:t>
            </a:r>
          </a:p>
          <a:p>
            <a:pPr eaLnBrk="1" hangingPunct="1">
              <a:lnSpc>
                <a:spcPct val="90000"/>
              </a:lnSpc>
              <a:defRPr/>
            </a:pPr>
            <a:r>
              <a:rPr lang="en-US" sz="2400" dirty="0">
                <a:latin typeface="Georgia" pitchFamily="18" charset="0"/>
                <a:ea typeface="+mn-ea"/>
              </a:rPr>
              <a:t>Influences</a:t>
            </a:r>
            <a:r>
              <a:rPr lang="en-US" sz="2400" dirty="0" smtClean="0">
                <a:latin typeface="Georgia" pitchFamily="18" charset="0"/>
                <a:ea typeface="+mn-ea"/>
              </a:rPr>
              <a:t> how you must behave </a:t>
            </a:r>
            <a:r>
              <a:rPr lang="en-US" sz="2400" dirty="0">
                <a:latin typeface="Georgia" pitchFamily="18" charset="0"/>
                <a:ea typeface="+mn-ea"/>
              </a:rPr>
              <a:t>toward others</a:t>
            </a:r>
          </a:p>
          <a:p>
            <a:pPr lvl="1" eaLnBrk="1" hangingPunct="1">
              <a:lnSpc>
                <a:spcPct val="90000"/>
              </a:lnSpc>
              <a:defRPr/>
            </a:pPr>
            <a:r>
              <a:rPr lang="en-US" sz="2000" dirty="0">
                <a:latin typeface="Georgia" pitchFamily="18" charset="0"/>
                <a:ea typeface="+mn-ea"/>
              </a:rPr>
              <a:t>Contract law, </a:t>
            </a:r>
            <a:r>
              <a:rPr lang="en-US" sz="2000" dirty="0" smtClean="0">
                <a:latin typeface="Georgia" pitchFamily="18" charset="0"/>
                <a:ea typeface="+mn-ea"/>
              </a:rPr>
              <a:t>negligence, anti-discrimination, warranties, etc.</a:t>
            </a:r>
            <a:endParaRPr lang="en-US" sz="20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ECF9FE9D-C869-4EA0-92D4-551A6F736CF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4339" name="Title 1"/>
          <p:cNvSpPr>
            <a:spLocks noGrp="1"/>
          </p:cNvSpPr>
          <p:nvPr>
            <p:ph type="title" idx="4294967295"/>
          </p:nvPr>
        </p:nvSpPr>
        <p:spPr>
          <a:xfrm>
            <a:off x="457200" y="274638"/>
            <a:ext cx="8229600" cy="868362"/>
          </a:xfrm>
        </p:spPr>
        <p:txBody>
          <a:bodyPr/>
          <a:lstStyle/>
          <a:p>
            <a:pPr eaLnBrk="1" hangingPunct="1"/>
            <a:r>
              <a:rPr lang="en-US" altLang="en-US" sz="4000" smtClean="0">
                <a:latin typeface="Georgia" pitchFamily="18" charset="0"/>
                <a:cs typeface="Georgia" pitchFamily="18" charset="0"/>
              </a:rPr>
              <a:t>Helping Engineers Approach Law</a:t>
            </a:r>
          </a:p>
        </p:txBody>
      </p:sp>
      <p:sp>
        <p:nvSpPr>
          <p:cNvPr id="23555" name="Content Placeholder 2"/>
          <p:cNvSpPr>
            <a:spLocks noGrp="1"/>
          </p:cNvSpPr>
          <p:nvPr>
            <p:ph idx="4294967295"/>
          </p:nvPr>
        </p:nvSpPr>
        <p:spPr>
          <a:xfrm>
            <a:off x="457200" y="1114425"/>
            <a:ext cx="8229600" cy="5241925"/>
          </a:xfrm>
        </p:spPr>
        <p:txBody>
          <a:bodyPr/>
          <a:lstStyle/>
          <a:p>
            <a:pPr eaLnBrk="1" hangingPunct="1">
              <a:spcBef>
                <a:spcPts val="0"/>
              </a:spcBef>
              <a:defRPr/>
            </a:pPr>
            <a:r>
              <a:rPr lang="en-US" sz="2800" dirty="0" smtClean="0">
                <a:latin typeface="Georgia" pitchFamily="18" charset="0"/>
                <a:ea typeface="+mn-ea"/>
              </a:rPr>
              <a:t>Issue: Law in general seems uncertain/erratic/</a:t>
            </a:r>
          </a:p>
          <a:p>
            <a:pPr marL="0" indent="0" eaLnBrk="1" hangingPunct="1">
              <a:spcBef>
                <a:spcPts val="0"/>
              </a:spcBef>
              <a:buFont typeface="Arial" charset="0"/>
              <a:buNone/>
              <a:defRPr/>
            </a:pPr>
            <a:r>
              <a:rPr lang="en-US" sz="2800" dirty="0" smtClean="0">
                <a:latin typeface="Georgia" pitchFamily="18" charset="0"/>
                <a:ea typeface="+mn-ea"/>
              </a:rPr>
              <a:t>	unpredictable/unscientific to an engineer</a:t>
            </a:r>
          </a:p>
          <a:p>
            <a:pPr lvl="1" eaLnBrk="1" hangingPunct="1">
              <a:spcBef>
                <a:spcPts val="0"/>
              </a:spcBef>
              <a:defRPr/>
            </a:pPr>
            <a:r>
              <a:rPr lang="en-US" sz="2400" dirty="0">
                <a:latin typeface="Georgia" pitchFamily="18" charset="0"/>
                <a:ea typeface="+mn-ea"/>
              </a:rPr>
              <a:t>Visualize outcomes as a probability curve rather than a yes/no answer  </a:t>
            </a:r>
            <a:endParaRPr lang="en-US" sz="2400" dirty="0" smtClean="0">
              <a:latin typeface="Georgia" pitchFamily="18" charset="0"/>
              <a:ea typeface="+mn-ea"/>
            </a:endParaRPr>
          </a:p>
          <a:p>
            <a:pPr lvl="1" eaLnBrk="1" hangingPunct="1">
              <a:spcBef>
                <a:spcPts val="0"/>
              </a:spcBef>
              <a:defRPr/>
            </a:pPr>
            <a:r>
              <a:rPr lang="en-US" sz="2400" dirty="0" smtClean="0">
                <a:latin typeface="Georgia" pitchFamily="18" charset="0"/>
                <a:ea typeface="+mn-ea"/>
              </a:rPr>
              <a:t>Think of it as an analog system rather than a binary digital system – when is an analog bit 1 or 0?</a:t>
            </a:r>
          </a:p>
          <a:p>
            <a:pPr lvl="1" eaLnBrk="1" hangingPunct="1">
              <a:spcBef>
                <a:spcPts val="0"/>
              </a:spcBef>
              <a:defRPr/>
            </a:pPr>
            <a:r>
              <a:rPr lang="en-US" sz="2400" dirty="0" smtClean="0">
                <a:latin typeface="Georgia" pitchFamily="18" charset="0"/>
                <a:ea typeface="+mn-ea"/>
              </a:rPr>
              <a:t>Many legal “Rules” are outcome probability influencers, not absolutes</a:t>
            </a:r>
          </a:p>
          <a:p>
            <a:pPr lvl="2" eaLnBrk="1" hangingPunct="1">
              <a:spcBef>
                <a:spcPts val="0"/>
              </a:spcBef>
              <a:defRPr/>
            </a:pPr>
            <a:r>
              <a:rPr lang="en-US" sz="2000" dirty="0" smtClean="0">
                <a:latin typeface="Georgia" pitchFamily="18" charset="0"/>
                <a:ea typeface="+mn-ea"/>
              </a:rPr>
              <a:t>Interestingly, presenting something as an absolute to an evaluator may increase its influence on the evaluator</a:t>
            </a:r>
          </a:p>
          <a:p>
            <a:pPr lvl="1" eaLnBrk="1" hangingPunct="1">
              <a:spcBef>
                <a:spcPts val="0"/>
              </a:spcBef>
              <a:defRPr/>
            </a:pPr>
            <a:r>
              <a:rPr lang="en-US" sz="2400" dirty="0" smtClean="0">
                <a:latin typeface="Georgia" pitchFamily="18" charset="0"/>
                <a:ea typeface="+mn-ea"/>
              </a:rPr>
              <a:t>Legal “machine” is very complex with many situationally dependent  inputs and biases</a:t>
            </a:r>
          </a:p>
          <a:p>
            <a:pPr lvl="1" eaLnBrk="1" hangingPunct="1">
              <a:spcBef>
                <a:spcPts val="0"/>
              </a:spcBef>
              <a:defRPr/>
            </a:pPr>
            <a:r>
              <a:rPr lang="en-US" sz="2400" dirty="0" smtClean="0">
                <a:latin typeface="Georgia" pitchFamily="18" charset="0"/>
                <a:ea typeface="+mn-ea"/>
              </a:rPr>
              <a:t>Continually adapting/evolving “operating system” that is “updated” with new laws and </a:t>
            </a:r>
            <a:r>
              <a:rPr lang="en-US" sz="2400" smtClean="0">
                <a:latin typeface="Georgia" pitchFamily="18" charset="0"/>
                <a:ea typeface="+mn-ea"/>
              </a:rPr>
              <a:t>case decisions</a:t>
            </a:r>
            <a:endParaRPr lang="en-US" dirty="0">
              <a:latin typeface="Georgia" pitchFamily="18" charset="0"/>
              <a:ea typeface="+mn-ea"/>
            </a:endParaRPr>
          </a:p>
          <a:p>
            <a:pPr marL="457200" lvl="1" indent="0" eaLnBrk="1" hangingPunct="1">
              <a:lnSpc>
                <a:spcPct val="90000"/>
              </a:lnSpc>
              <a:buFont typeface="Arial" charset="0"/>
              <a:buNone/>
              <a:defRPr/>
            </a:pPr>
            <a:endParaRPr lang="en-US" sz="1600" dirty="0" smtClean="0">
              <a:latin typeface="Georgia" pitchFamily="18" charset="0"/>
              <a:ea typeface="+mn-ea"/>
            </a:endParaRPr>
          </a:p>
          <a:p>
            <a:pPr lvl="1" eaLnBrk="1" hangingPunct="1">
              <a:lnSpc>
                <a:spcPct val="90000"/>
              </a:lnSpc>
              <a:defRPr/>
            </a:pPr>
            <a:endParaRPr lang="en-US" dirty="0" smtClean="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5A3F0514-E3E8-4363-A5C5-3F3F00551F2A}"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4339" name="Title 1"/>
          <p:cNvSpPr>
            <a:spLocks noGrp="1"/>
          </p:cNvSpPr>
          <p:nvPr>
            <p:ph type="title" idx="4294967295"/>
          </p:nvPr>
        </p:nvSpPr>
        <p:spPr>
          <a:xfrm>
            <a:off x="457200" y="274638"/>
            <a:ext cx="8229600" cy="868362"/>
          </a:xfrm>
        </p:spPr>
        <p:txBody>
          <a:bodyPr/>
          <a:lstStyle/>
          <a:p>
            <a:pPr eaLnBrk="1" hangingPunct="1"/>
            <a:r>
              <a:rPr lang="en-US" altLang="en-US" sz="4000" dirty="0" smtClean="0">
                <a:latin typeface="Georgia" pitchFamily="18" charset="0"/>
                <a:cs typeface="Georgia" pitchFamily="18" charset="0"/>
              </a:rPr>
              <a:t>Engineers Need To Know Law</a:t>
            </a:r>
          </a:p>
        </p:txBody>
      </p:sp>
      <p:sp>
        <p:nvSpPr>
          <p:cNvPr id="23555" name="Content Placeholder 2"/>
          <p:cNvSpPr>
            <a:spLocks noGrp="1"/>
          </p:cNvSpPr>
          <p:nvPr>
            <p:ph idx="4294967295"/>
          </p:nvPr>
        </p:nvSpPr>
        <p:spPr>
          <a:xfrm>
            <a:off x="457200" y="1114425"/>
            <a:ext cx="8229600" cy="5241925"/>
          </a:xfrm>
        </p:spPr>
        <p:txBody>
          <a:bodyPr/>
          <a:lstStyle/>
          <a:p>
            <a:pPr eaLnBrk="1" hangingPunct="1">
              <a:spcBef>
                <a:spcPts val="0"/>
              </a:spcBef>
              <a:defRPr/>
            </a:pPr>
            <a:r>
              <a:rPr lang="en-US" sz="2800" dirty="0" smtClean="0">
                <a:latin typeface="Georgia" pitchFamily="18" charset="0"/>
                <a:ea typeface="+mn-ea"/>
              </a:rPr>
              <a:t>“This is an interesting statistic, particularly at a time when young people are thinking about their careers: The most common educational background of CEOs in the S&amp;P 500 companies – all right, the nation’s most powerful corporations – the most common study of CEOs is not business, it’s not finance, it’s not economics – </a:t>
            </a:r>
            <a:r>
              <a:rPr lang="en-US" sz="2800" u="sng" dirty="0" smtClean="0">
                <a:latin typeface="Georgia" pitchFamily="18" charset="0"/>
                <a:ea typeface="+mn-ea"/>
              </a:rPr>
              <a:t>it’s actually engineering.  It’s engineering</a:t>
            </a:r>
            <a:r>
              <a:rPr lang="en-US" sz="2800" dirty="0" smtClean="0">
                <a:latin typeface="Georgia" pitchFamily="18" charset="0"/>
                <a:ea typeface="+mn-ea"/>
              </a:rPr>
              <a:t>.”</a:t>
            </a:r>
          </a:p>
          <a:p>
            <a:pPr lvl="1" eaLnBrk="1" hangingPunct="1">
              <a:spcBef>
                <a:spcPts val="0"/>
              </a:spcBef>
              <a:defRPr/>
            </a:pPr>
            <a:r>
              <a:rPr lang="en-US" dirty="0" smtClean="0">
                <a:latin typeface="Georgia" pitchFamily="18" charset="0"/>
                <a:ea typeface="+mn-ea"/>
              </a:rPr>
              <a:t>President Obama, October 2010 address at White House Science Fair</a:t>
            </a:r>
            <a:endParaRPr lang="en-US" dirty="0">
              <a:latin typeface="Georgia" pitchFamily="18" charset="0"/>
              <a:ea typeface="+mn-ea"/>
            </a:endParaRPr>
          </a:p>
          <a:p>
            <a:pPr marL="457200" lvl="1" indent="0" eaLnBrk="1" hangingPunct="1">
              <a:lnSpc>
                <a:spcPct val="90000"/>
              </a:lnSpc>
              <a:buFont typeface="Arial" charset="0"/>
              <a:buNone/>
              <a:defRPr/>
            </a:pPr>
            <a:endParaRPr lang="en-US" sz="1600" dirty="0" smtClean="0">
              <a:latin typeface="Georgia" pitchFamily="18" charset="0"/>
              <a:ea typeface="+mn-ea"/>
            </a:endParaRPr>
          </a:p>
          <a:p>
            <a:pPr lvl="1" eaLnBrk="1" hangingPunct="1">
              <a:lnSpc>
                <a:spcPct val="90000"/>
              </a:lnSpc>
              <a:defRPr/>
            </a:pPr>
            <a:endParaRPr lang="en-US" dirty="0" smtClean="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5A3F0514-E3E8-4363-A5C5-3F3F00551F2A}" type="slidenum">
              <a:rPr lang="en-US" smtClean="0"/>
              <a:pPr>
                <a:defRPr/>
              </a:pPr>
              <a:t>13</a:t>
            </a:fld>
            <a:endParaRPr lang="en-US"/>
          </a:p>
        </p:txBody>
      </p:sp>
    </p:spTree>
    <p:extLst>
      <p:ext uri="{BB962C8B-B14F-4D97-AF65-F5344CB8AC3E}">
        <p14:creationId xmlns:p14="http://schemas.microsoft.com/office/powerpoint/2010/main" val="356589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mtClean="0">
                <a:latin typeface="Georgia" pitchFamily="18" charset="0"/>
                <a:cs typeface="Georgia" pitchFamily="18" charset="0"/>
              </a:rPr>
              <a:t>Engineering Law : Part I</a:t>
            </a:r>
          </a:p>
        </p:txBody>
      </p:sp>
      <p:sp>
        <p:nvSpPr>
          <p:cNvPr id="15364" name="Content Placeholder 2"/>
          <p:cNvSpPr>
            <a:spLocks noGrp="1"/>
          </p:cNvSpPr>
          <p:nvPr>
            <p:ph idx="1"/>
          </p:nvPr>
        </p:nvSpPr>
        <p:spPr>
          <a:xfrm>
            <a:off x="457200" y="1417638"/>
            <a:ext cx="8229600" cy="4373562"/>
          </a:xfrm>
        </p:spPr>
        <p:txBody>
          <a:bodyPr/>
          <a:lstStyle/>
          <a:p>
            <a:pPr eaLnBrk="1" hangingPunct="1"/>
            <a:r>
              <a:rPr lang="en-US" altLang="en-US" smtClean="0">
                <a:latin typeface="Georgia" pitchFamily="18" charset="0"/>
                <a:cs typeface="Georgia" pitchFamily="18" charset="0"/>
              </a:rPr>
              <a:t>Let’s get started!</a:t>
            </a:r>
          </a:p>
          <a:p>
            <a:pPr eaLnBrk="1" hangingPunct="1"/>
            <a:r>
              <a:rPr lang="en-US" altLang="en-US" smtClean="0">
                <a:latin typeface="Georgia" pitchFamily="18" charset="0"/>
                <a:cs typeface="Georgia" pitchFamily="18" charset="0"/>
              </a:rPr>
              <a:t>Basics of the Legal System</a:t>
            </a:r>
          </a:p>
          <a:p>
            <a:pPr lvl="1" eaLnBrk="1" hangingPunct="1"/>
            <a:r>
              <a:rPr lang="en-US" altLang="en-US" smtClean="0">
                <a:latin typeface="Georgia" pitchFamily="18" charset="0"/>
                <a:cs typeface="Georgia" pitchFamily="18" charset="0"/>
              </a:rPr>
              <a:t>Where Laws Come From</a:t>
            </a:r>
          </a:p>
          <a:p>
            <a:pPr lvl="1" eaLnBrk="1" hangingPunct="1"/>
            <a:r>
              <a:rPr lang="en-US" altLang="en-US" smtClean="0">
                <a:latin typeface="Georgia" pitchFamily="18" charset="0"/>
                <a:cs typeface="Georgia" pitchFamily="18" charset="0"/>
              </a:rPr>
              <a:t>Enforcing Laws and Agreements with the Court System</a:t>
            </a:r>
          </a:p>
          <a:p>
            <a:pPr eaLnBrk="1" hangingPunct="1"/>
            <a:r>
              <a:rPr lang="en-US" altLang="en-US" smtClean="0">
                <a:latin typeface="Georgia" pitchFamily="18" charset="0"/>
                <a:cs typeface="Georgia" pitchFamily="18" charset="0"/>
              </a:rPr>
              <a:t>Ultimate Source of US Law is the US Constitution</a:t>
            </a:r>
          </a:p>
          <a:p>
            <a:pPr lvl="1" eaLnBrk="1" hangingPunct="1"/>
            <a:endParaRPr lang="en-US" altLang="en-US" smtClean="0">
              <a:latin typeface="Georgia" pitchFamily="18" charset="0"/>
              <a:cs typeface="Georgia" pitchFamily="18" charset="0"/>
            </a:endParaRPr>
          </a:p>
          <a:p>
            <a:pPr eaLnBrk="1" hangingPunct="1"/>
            <a:endParaRPr lang="en-US" altLang="en-US"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638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Articles of Confederation - 1</a:t>
            </a:r>
          </a:p>
        </p:txBody>
      </p:sp>
      <p:sp>
        <p:nvSpPr>
          <p:cNvPr id="16388"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Today’s Constitution is really the second “US Constitution” in a way</a:t>
            </a:r>
          </a:p>
          <a:p>
            <a:pPr eaLnBrk="1" hangingPunct="1"/>
            <a:r>
              <a:rPr lang="en-US" altLang="en-US" smtClean="0">
                <a:latin typeface="Georgia" pitchFamily="18" charset="0"/>
                <a:cs typeface="Georgia" pitchFamily="18" charset="0"/>
              </a:rPr>
              <a:t>“States” were separate countries</a:t>
            </a:r>
          </a:p>
          <a:p>
            <a:pPr lvl="1" eaLnBrk="1" hangingPunct="1"/>
            <a:r>
              <a:rPr lang="en-US" altLang="en-US" smtClean="0">
                <a:latin typeface="Georgia" pitchFamily="18" charset="0"/>
                <a:cs typeface="Georgia" pitchFamily="18" charset="0"/>
              </a:rPr>
              <a:t>Had their own armies/militias, debts, laws, currencies, etc.</a:t>
            </a:r>
          </a:p>
          <a:p>
            <a:pPr lvl="1" eaLnBrk="1" hangingPunct="1"/>
            <a:r>
              <a:rPr lang="en-US" altLang="en-US" smtClean="0">
                <a:latin typeface="Georgia" pitchFamily="18" charset="0"/>
                <a:cs typeface="Georgia" pitchFamily="18" charset="0"/>
              </a:rPr>
              <a:t>Wanted to band together for defense, but remain free to live as they wanted to</a:t>
            </a:r>
          </a:p>
          <a:p>
            <a:pPr eaLnBrk="1" hangingPunct="1"/>
            <a:r>
              <a:rPr lang="en-US" altLang="en-US" smtClean="0">
                <a:latin typeface="Georgia" pitchFamily="18" charset="0"/>
                <a:cs typeface="Georgia" pitchFamily="18" charset="0"/>
              </a:rPr>
              <a:t>Articles of Confederation </a:t>
            </a:r>
          </a:p>
          <a:p>
            <a:pPr lvl="1" eaLnBrk="1" hangingPunct="1"/>
            <a:r>
              <a:rPr lang="en-US" altLang="en-US" smtClean="0">
                <a:latin typeface="Georgia" pitchFamily="18" charset="0"/>
                <a:cs typeface="Georgia" pitchFamily="18" charset="0"/>
              </a:rPr>
              <a:t>in use 1777, force of law 1781 (Britain ended blockade in 1783)</a:t>
            </a:r>
          </a:p>
        </p:txBody>
      </p:sp>
      <p:sp>
        <p:nvSpPr>
          <p:cNvPr id="2" name="Slide Number Placeholder 1"/>
          <p:cNvSpPr>
            <a:spLocks noGrp="1"/>
          </p:cNvSpPr>
          <p:nvPr>
            <p:ph type="sldNum" sz="quarter" idx="12"/>
          </p:nvPr>
        </p:nvSpPr>
        <p:spPr/>
        <p:txBody>
          <a:bodyPr/>
          <a:lstStyle/>
          <a:p>
            <a:pPr>
              <a:defRPr/>
            </a:pPr>
            <a:fld id="{9796713C-8626-4489-9F18-E720845CE9D9}"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7411"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Problems with the Articles - 1</a:t>
            </a:r>
          </a:p>
        </p:txBody>
      </p:sp>
      <p:sp>
        <p:nvSpPr>
          <p:cNvPr id="17412"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Who is leading this thing?</a:t>
            </a:r>
          </a:p>
          <a:p>
            <a:pPr lvl="2" eaLnBrk="1" hangingPunct="1"/>
            <a:r>
              <a:rPr lang="en-US" altLang="en-US" smtClean="0">
                <a:latin typeface="Georgia" pitchFamily="18" charset="0"/>
                <a:cs typeface="Georgia" pitchFamily="18" charset="0"/>
              </a:rPr>
              <a:t>No president, executive, or judiciary</a:t>
            </a:r>
          </a:p>
          <a:p>
            <a:pPr lvl="2" eaLnBrk="1" hangingPunct="1"/>
            <a:r>
              <a:rPr lang="en-US" altLang="en-US" smtClean="0">
                <a:latin typeface="Georgia" pitchFamily="18" charset="0"/>
                <a:cs typeface="Georgia" pitchFamily="18" charset="0"/>
              </a:rPr>
              <a:t>States send representatives, but their commitments are not binding on their “countries”</a:t>
            </a:r>
          </a:p>
          <a:p>
            <a:pPr lvl="1" eaLnBrk="1" hangingPunct="1"/>
            <a:r>
              <a:rPr lang="en-US" altLang="en-US" smtClean="0">
                <a:latin typeface="Georgia" pitchFamily="18" charset="0"/>
                <a:cs typeface="Georgia" pitchFamily="18" charset="0"/>
              </a:rPr>
              <a:t>War debts are huge!</a:t>
            </a:r>
          </a:p>
          <a:p>
            <a:pPr lvl="2" eaLnBrk="1" hangingPunct="1"/>
            <a:r>
              <a:rPr lang="en-US" altLang="en-US" smtClean="0">
                <a:latin typeface="Georgia" pitchFamily="18" charset="0"/>
                <a:cs typeface="Georgia" pitchFamily="18" charset="0"/>
              </a:rPr>
              <a:t>Who is responsible for “national” debt? Not me!  Not my state!</a:t>
            </a:r>
          </a:p>
          <a:p>
            <a:pPr lvl="1" eaLnBrk="1" hangingPunct="1"/>
            <a:r>
              <a:rPr lang="en-US" altLang="en-US" smtClean="0">
                <a:latin typeface="Georgia" pitchFamily="18" charset="0"/>
                <a:cs typeface="Georgia" pitchFamily="18" charset="0"/>
              </a:rPr>
              <a:t>No taxation</a:t>
            </a:r>
          </a:p>
          <a:p>
            <a:pPr lvl="2" eaLnBrk="1" hangingPunct="1"/>
            <a:r>
              <a:rPr lang="en-US" altLang="en-US" smtClean="0">
                <a:latin typeface="Georgia" pitchFamily="18" charset="0"/>
                <a:cs typeface="Georgia" pitchFamily="18" charset="0"/>
              </a:rPr>
              <a:t>No way to pay off state/national debt </a:t>
            </a:r>
          </a:p>
          <a:p>
            <a:pPr lvl="1" eaLnBrk="1" hangingPunct="1"/>
            <a:r>
              <a:rPr lang="en-US" altLang="en-US" smtClean="0">
                <a:latin typeface="Georgia" pitchFamily="18" charset="0"/>
                <a:cs typeface="Georgia" pitchFamily="18" charset="0"/>
              </a:rPr>
              <a:t>No way to resolve disputes between states</a:t>
            </a:r>
          </a:p>
        </p:txBody>
      </p:sp>
      <p:sp>
        <p:nvSpPr>
          <p:cNvPr id="2" name="Slide Number Placeholder 1"/>
          <p:cNvSpPr>
            <a:spLocks noGrp="1"/>
          </p:cNvSpPr>
          <p:nvPr>
            <p:ph type="sldNum" sz="quarter" idx="12"/>
          </p:nvPr>
        </p:nvSpPr>
        <p:spPr/>
        <p:txBody>
          <a:bodyPr/>
          <a:lstStyle/>
          <a:p>
            <a:pPr>
              <a:defRPr/>
            </a:pPr>
            <a:fld id="{30BA2811-8EA1-4107-BAEF-469B0F02F4FE}"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8435"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Problems with the Articles - 2</a:t>
            </a:r>
          </a:p>
        </p:txBody>
      </p:sp>
      <p:sp>
        <p:nvSpPr>
          <p:cNvPr id="18436"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Tough to make treaties</a:t>
            </a:r>
          </a:p>
          <a:p>
            <a:pPr eaLnBrk="1" hangingPunct="1"/>
            <a:r>
              <a:rPr lang="en-US" altLang="en-US" smtClean="0">
                <a:latin typeface="Georgia" pitchFamily="18" charset="0"/>
                <a:cs typeface="Georgia" pitchFamily="18" charset="0"/>
              </a:rPr>
              <a:t>Massive depreciation </a:t>
            </a:r>
          </a:p>
          <a:p>
            <a:pPr eaLnBrk="1" hangingPunct="1"/>
            <a:r>
              <a:rPr lang="en-US" altLang="en-US" smtClean="0">
                <a:latin typeface="Georgia" pitchFamily="18" charset="0"/>
                <a:cs typeface="Georgia" pitchFamily="18" charset="0"/>
              </a:rPr>
              <a:t>Shay’s Rebellion 1786-87</a:t>
            </a:r>
          </a:p>
          <a:p>
            <a:pPr lvl="1" eaLnBrk="1" hangingPunct="1"/>
            <a:r>
              <a:rPr lang="en-US" altLang="en-US" sz="2400" smtClean="0">
                <a:latin typeface="Georgia" pitchFamily="18" charset="0"/>
                <a:cs typeface="Georgia" pitchFamily="18" charset="0"/>
              </a:rPr>
              <a:t>Massachusetts small farmers revolt against taxes</a:t>
            </a:r>
          </a:p>
          <a:p>
            <a:pPr lvl="1" eaLnBrk="1" hangingPunct="1"/>
            <a:r>
              <a:rPr lang="en-US" altLang="en-US" sz="2400" smtClean="0">
                <a:latin typeface="Georgia" pitchFamily="18" charset="0"/>
                <a:cs typeface="Georgia" pitchFamily="18" charset="0"/>
              </a:rPr>
              <a:t>Initially no money to raise army to suppress</a:t>
            </a:r>
          </a:p>
          <a:p>
            <a:pPr lvl="1" eaLnBrk="1" hangingPunct="1"/>
            <a:r>
              <a:rPr lang="en-US" altLang="en-US" sz="2400" smtClean="0">
                <a:latin typeface="Georgia" pitchFamily="18" charset="0"/>
                <a:cs typeface="Georgia" pitchFamily="18" charset="0"/>
              </a:rPr>
              <a:t>Revolt suppressed, but increased desire for strong central government</a:t>
            </a:r>
          </a:p>
          <a:p>
            <a:pPr eaLnBrk="1" hangingPunct="1">
              <a:spcBef>
                <a:spcPct val="0"/>
              </a:spcBef>
            </a:pPr>
            <a:r>
              <a:rPr lang="en-US" altLang="en-US" sz="2800" smtClean="0">
                <a:latin typeface="Georgia" pitchFamily="18" charset="0"/>
                <a:cs typeface="Georgia" pitchFamily="18" charset="0"/>
              </a:rPr>
              <a:t>States are under threat from large, aggressive countries</a:t>
            </a:r>
          </a:p>
          <a:p>
            <a:pPr eaLnBrk="1" hangingPunct="1">
              <a:spcBef>
                <a:spcPct val="0"/>
              </a:spcBef>
            </a:pPr>
            <a:r>
              <a:rPr lang="en-US" altLang="en-US" sz="2800" smtClean="0">
                <a:latin typeface="Georgia" pitchFamily="18" charset="0"/>
                <a:cs typeface="Georgia" pitchFamily="18" charset="0"/>
              </a:rPr>
              <a:t>Need to band together economically and legally  </a:t>
            </a:r>
          </a:p>
        </p:txBody>
      </p:sp>
      <p:sp>
        <p:nvSpPr>
          <p:cNvPr id="2" name="Slide Number Placeholder 1"/>
          <p:cNvSpPr>
            <a:spLocks noGrp="1"/>
          </p:cNvSpPr>
          <p:nvPr>
            <p:ph type="sldNum" sz="quarter" idx="12"/>
          </p:nvPr>
        </p:nvSpPr>
        <p:spPr/>
        <p:txBody>
          <a:bodyPr/>
          <a:lstStyle/>
          <a:p>
            <a:pPr>
              <a:defRPr/>
            </a:pPr>
            <a:fld id="{00AAA7AD-496D-46F5-A7A0-DB7DD124472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9459"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Idea of A Constitution </a:t>
            </a:r>
          </a:p>
        </p:txBody>
      </p:sp>
      <p:sp>
        <p:nvSpPr>
          <p:cNvPr id="19460"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The idea of the Constitution was not popular</a:t>
            </a:r>
          </a:p>
          <a:p>
            <a:pPr lvl="1" eaLnBrk="1" hangingPunct="1"/>
            <a:r>
              <a:rPr lang="en-US" altLang="en-US" smtClean="0">
                <a:latin typeface="Georgia" pitchFamily="18" charset="0"/>
                <a:cs typeface="Georgia" pitchFamily="18" charset="0"/>
              </a:rPr>
              <a:t>Federalist vs. Anti-federalist</a:t>
            </a:r>
          </a:p>
          <a:p>
            <a:pPr lvl="1" eaLnBrk="1" hangingPunct="1"/>
            <a:r>
              <a:rPr lang="en-US" altLang="en-US" smtClean="0">
                <a:latin typeface="Georgia" pitchFamily="18" charset="0"/>
                <a:cs typeface="Georgia" pitchFamily="18" charset="0"/>
              </a:rPr>
              <a:t>States wanted to be free to live their own way</a:t>
            </a:r>
          </a:p>
          <a:p>
            <a:pPr eaLnBrk="1" hangingPunct="1"/>
            <a:r>
              <a:rPr lang="en-US" altLang="en-US" smtClean="0">
                <a:latin typeface="Georgia" pitchFamily="18" charset="0"/>
                <a:cs typeface="Georgia" pitchFamily="18" charset="0"/>
              </a:rPr>
              <a:t>Need to do something about the war debt and regulation between states, though</a:t>
            </a:r>
          </a:p>
          <a:p>
            <a:pPr eaLnBrk="1" hangingPunct="1"/>
            <a:r>
              <a:rPr lang="en-US" altLang="en-US" smtClean="0">
                <a:latin typeface="Georgia" pitchFamily="18" charset="0"/>
                <a:cs typeface="Georgia" pitchFamily="18" charset="0"/>
              </a:rPr>
              <a:t>Convention was called to amend the Articles of Confederation (not to make a new Constitution)</a:t>
            </a:r>
          </a:p>
        </p:txBody>
      </p:sp>
      <p:sp>
        <p:nvSpPr>
          <p:cNvPr id="2" name="Slide Number Placeholder 1"/>
          <p:cNvSpPr>
            <a:spLocks noGrp="1"/>
          </p:cNvSpPr>
          <p:nvPr>
            <p:ph type="sldNum" sz="quarter" idx="12"/>
          </p:nvPr>
        </p:nvSpPr>
        <p:spPr/>
        <p:txBody>
          <a:bodyPr/>
          <a:lstStyle/>
          <a:p>
            <a:pPr>
              <a:defRPr/>
            </a:pPr>
            <a:fld id="{2E2C68A2-46E7-4A0D-B1F9-00A2843E013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0483"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US Constitution - 1</a:t>
            </a:r>
          </a:p>
        </p:txBody>
      </p:sp>
      <p:sp>
        <p:nvSpPr>
          <p:cNvPr id="20484"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Convention decided instead to go with a new US Constitution</a:t>
            </a:r>
          </a:p>
          <a:p>
            <a:pPr lvl="1" eaLnBrk="1" hangingPunct="1"/>
            <a:r>
              <a:rPr lang="en-US" altLang="en-US" smtClean="0">
                <a:latin typeface="Georgia" pitchFamily="18" charset="0"/>
                <a:cs typeface="Georgia" pitchFamily="18" charset="0"/>
              </a:rPr>
              <a:t>Adopted on September 17, 1787, by the Constitutional Convention</a:t>
            </a:r>
          </a:p>
          <a:p>
            <a:pPr lvl="1" eaLnBrk="1" hangingPunct="1"/>
            <a:r>
              <a:rPr lang="en-US" altLang="en-US" smtClean="0">
                <a:latin typeface="Georgia" pitchFamily="18" charset="0"/>
                <a:cs typeface="Georgia" pitchFamily="18" charset="0"/>
              </a:rPr>
              <a:t>Eventually ratified by conventions in each U.S. state </a:t>
            </a:r>
          </a:p>
          <a:p>
            <a:pPr eaLnBrk="1" hangingPunct="1"/>
            <a:r>
              <a:rPr lang="en-US" altLang="en-US" smtClean="0">
                <a:latin typeface="Georgia" pitchFamily="18" charset="0"/>
                <a:cs typeface="Georgia" pitchFamily="18" charset="0"/>
              </a:rPr>
              <a:t>Ultimate Source of US Law today</a:t>
            </a:r>
          </a:p>
          <a:p>
            <a:pPr eaLnBrk="1" hangingPunct="1"/>
            <a:r>
              <a:rPr lang="en-US" altLang="en-US" smtClean="0">
                <a:latin typeface="Georgia" pitchFamily="18" charset="0"/>
                <a:cs typeface="Georgia" pitchFamily="18" charset="0"/>
              </a:rPr>
              <a:t>The ultimate contract between the people and the government</a:t>
            </a:r>
          </a:p>
        </p:txBody>
      </p:sp>
      <p:sp>
        <p:nvSpPr>
          <p:cNvPr id="2" name="Slide Number Placeholder 1"/>
          <p:cNvSpPr>
            <a:spLocks noGrp="1"/>
          </p:cNvSpPr>
          <p:nvPr>
            <p:ph type="sldNum" sz="quarter" idx="12"/>
          </p:nvPr>
        </p:nvSpPr>
        <p:spPr/>
        <p:txBody>
          <a:bodyPr/>
          <a:lstStyle/>
          <a:p>
            <a:pPr>
              <a:defRPr/>
            </a:pPr>
            <a:fld id="{BC83537D-EFE8-4C54-AFE6-96A2315E104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Welcome To Engineering Law!</a:t>
            </a:r>
          </a:p>
        </p:txBody>
      </p:sp>
      <p:sp>
        <p:nvSpPr>
          <p:cNvPr id="5123" name="Content Placeholder 2"/>
          <p:cNvSpPr>
            <a:spLocks noGrp="1"/>
          </p:cNvSpPr>
          <p:nvPr>
            <p:ph idx="4294967295"/>
          </p:nvPr>
        </p:nvSpPr>
        <p:spPr>
          <a:xfrm>
            <a:off x="685800" y="1752600"/>
            <a:ext cx="8001000" cy="3810000"/>
          </a:xfrm>
        </p:spPr>
        <p:txBody>
          <a:bodyPr/>
          <a:lstStyle/>
          <a:p>
            <a:pPr eaLnBrk="1" hangingPunct="1"/>
            <a:r>
              <a:rPr lang="en-US" altLang="en-US" smtClean="0">
                <a:latin typeface="Georgia" pitchFamily="18" charset="0"/>
                <a:cs typeface="Georgia" pitchFamily="18" charset="0"/>
              </a:rPr>
              <a:t>About Me</a:t>
            </a:r>
          </a:p>
          <a:p>
            <a:pPr eaLnBrk="1" hangingPunct="1"/>
            <a:r>
              <a:rPr lang="en-US" altLang="en-US" smtClean="0">
                <a:latin typeface="Georgia" pitchFamily="18" charset="0"/>
                <a:cs typeface="Georgia" pitchFamily="18" charset="0"/>
              </a:rPr>
              <a:t>Class Mechanics</a:t>
            </a:r>
          </a:p>
          <a:p>
            <a:pPr eaLnBrk="1" hangingPunct="1"/>
            <a:r>
              <a:rPr lang="en-US" altLang="en-US" smtClean="0">
                <a:latin typeface="Georgia" pitchFamily="18" charset="0"/>
                <a:cs typeface="Georgia" pitchFamily="18" charset="0"/>
              </a:rPr>
              <a:t>Grading</a:t>
            </a:r>
          </a:p>
          <a:p>
            <a:pPr eaLnBrk="1" hangingPunct="1"/>
            <a:r>
              <a:rPr lang="en-US" altLang="en-US" smtClean="0">
                <a:latin typeface="Georgia" pitchFamily="18" charset="0"/>
                <a:cs typeface="Georgia" pitchFamily="18" charset="0"/>
              </a:rPr>
              <a:t>Overview</a:t>
            </a:r>
          </a:p>
          <a:p>
            <a:pPr eaLnBrk="1" hangingPunct="1"/>
            <a:r>
              <a:rPr lang="en-US" altLang="en-US" smtClean="0">
                <a:latin typeface="Georgia" pitchFamily="18" charset="0"/>
                <a:cs typeface="Georgia" pitchFamily="18" charset="0"/>
              </a:rPr>
              <a:t>Start Part I</a:t>
            </a:r>
          </a:p>
          <a:p>
            <a:pPr eaLnBrk="1" hangingPunct="1">
              <a:buFont typeface="Arial" charset="0"/>
              <a:buNone/>
            </a:pPr>
            <a:endParaRPr lang="en-US" altLang="en-US" smtClean="0">
              <a:latin typeface="Georgia" pitchFamily="18" charset="0"/>
              <a:cs typeface="Georgia" pitchFamily="18" charset="0"/>
            </a:endParaRPr>
          </a:p>
        </p:txBody>
      </p:sp>
      <p:sp>
        <p:nvSpPr>
          <p:cNvPr id="3" name="Slide Number Placeholder 2"/>
          <p:cNvSpPr>
            <a:spLocks noGrp="1"/>
          </p:cNvSpPr>
          <p:nvPr>
            <p:ph type="sldNum" sz="quarter" idx="12"/>
          </p:nvPr>
        </p:nvSpPr>
        <p:spPr/>
        <p:txBody>
          <a:bodyPr/>
          <a:lstStyle/>
          <a:p>
            <a:pPr>
              <a:defRPr/>
            </a:pPr>
            <a:fld id="{C22762C9-7ABE-400A-9AB3-4D4043E316D3}" type="slidenum">
              <a:rPr lang="en-US" smtClean="0"/>
              <a:pPr>
                <a:defRPr/>
              </a:pPr>
              <a:t>2</a:t>
            </a:fld>
            <a:endParaRPr lang="en-US"/>
          </a:p>
        </p:txBody>
      </p:sp>
      <p:sp>
        <p:nvSpPr>
          <p:cNvPr id="51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150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US Constitution - 2</a:t>
            </a:r>
          </a:p>
        </p:txBody>
      </p:sp>
      <p:sp>
        <p:nvSpPr>
          <p:cNvPr id="21508"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The US Constitution was often ratified by a very small majority in the states</a:t>
            </a:r>
          </a:p>
          <a:p>
            <a:pPr eaLnBrk="1" hangingPunct="1"/>
            <a:r>
              <a:rPr lang="en-US" altLang="en-US" smtClean="0">
                <a:latin typeface="Georgia" pitchFamily="18" charset="0"/>
                <a:cs typeface="Georgia" pitchFamily="18" charset="0"/>
              </a:rPr>
              <a:t>States did not trust the new government</a:t>
            </a:r>
          </a:p>
          <a:p>
            <a:pPr lvl="1" eaLnBrk="1" hangingPunct="1"/>
            <a:r>
              <a:rPr lang="en-US" altLang="en-US" smtClean="0">
                <a:latin typeface="Georgia" pitchFamily="18" charset="0"/>
                <a:cs typeface="Georgia" pitchFamily="18" charset="0"/>
              </a:rPr>
              <a:t>Demanded limitations on Federal power</a:t>
            </a:r>
          </a:p>
          <a:p>
            <a:pPr lvl="1" eaLnBrk="1" hangingPunct="1"/>
            <a:r>
              <a:rPr lang="en-US" altLang="en-US" smtClean="0">
                <a:latin typeface="Georgia" pitchFamily="18" charset="0"/>
                <a:cs typeface="Georgia" pitchFamily="18" charset="0"/>
              </a:rPr>
              <a:t>Specific enumeration of federal rights</a:t>
            </a:r>
          </a:p>
          <a:p>
            <a:pPr lvl="1" eaLnBrk="1" hangingPunct="1"/>
            <a:r>
              <a:rPr lang="en-US" altLang="en-US" smtClean="0">
                <a:latin typeface="Georgia" pitchFamily="18" charset="0"/>
                <a:cs typeface="Georgia" pitchFamily="18" charset="0"/>
              </a:rPr>
              <a:t>Bill of Rights</a:t>
            </a:r>
          </a:p>
          <a:p>
            <a:pPr lvl="1" eaLnBrk="1" hangingPunct="1"/>
            <a:r>
              <a:rPr lang="en-US" altLang="en-US" smtClean="0">
                <a:latin typeface="Georgia" pitchFamily="18" charset="0"/>
                <a:cs typeface="Georgia" pitchFamily="18" charset="0"/>
              </a:rPr>
              <a:t>10</a:t>
            </a:r>
            <a:r>
              <a:rPr lang="en-US" altLang="en-US" baseline="30000" smtClean="0">
                <a:latin typeface="Georgia" pitchFamily="18" charset="0"/>
                <a:cs typeface="Georgia" pitchFamily="18" charset="0"/>
              </a:rPr>
              <a:t>th</a:t>
            </a:r>
            <a:r>
              <a:rPr lang="en-US" altLang="en-US" smtClean="0">
                <a:latin typeface="Georgia" pitchFamily="18" charset="0"/>
                <a:cs typeface="Georgia" pitchFamily="18" charset="0"/>
              </a:rPr>
              <a:t> Amendment   </a:t>
            </a:r>
            <a:r>
              <a:rPr lang="en-US" altLang="en-US" sz="2400" smtClean="0">
                <a:latin typeface="Georgia" pitchFamily="18" charset="0"/>
                <a:cs typeface="Georgia" pitchFamily="18" charset="0"/>
              </a:rPr>
              <a:t>-  “The powers not delegated to the United States by the Constitution, nor prohibited by it to the States, are reserved to the States respectively, or to the people.”</a:t>
            </a:r>
            <a:r>
              <a:rPr lang="en-US" altLang="en-US" sz="2000" smtClean="0">
                <a:latin typeface="Georgia" pitchFamily="18" charset="0"/>
                <a:cs typeface="Georgia" pitchFamily="18" charset="0"/>
              </a:rPr>
              <a:t> </a:t>
            </a:r>
          </a:p>
        </p:txBody>
      </p:sp>
      <p:sp>
        <p:nvSpPr>
          <p:cNvPr id="2" name="Slide Number Placeholder 1"/>
          <p:cNvSpPr>
            <a:spLocks noGrp="1"/>
          </p:cNvSpPr>
          <p:nvPr>
            <p:ph type="sldNum" sz="quarter" idx="12"/>
          </p:nvPr>
        </p:nvSpPr>
        <p:spPr/>
        <p:txBody>
          <a:bodyPr/>
          <a:lstStyle/>
          <a:p>
            <a:pPr>
              <a:defRPr/>
            </a:pPr>
            <a:fld id="{103416A2-6C33-41A2-A57A-7AAA32B2A80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2531"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Constitutional Powers - 1</a:t>
            </a:r>
          </a:p>
        </p:txBody>
      </p:sp>
      <p:sp>
        <p:nvSpPr>
          <p:cNvPr id="22532"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mtClean="0">
                <a:latin typeface="Georgia" pitchFamily="18" charset="0"/>
                <a:cs typeface="Georgia" pitchFamily="18" charset="0"/>
              </a:rPr>
              <a:t>Article 1 Powers of Congress (Legislative)</a:t>
            </a:r>
          </a:p>
          <a:p>
            <a:pPr lvl="1" eaLnBrk="1" hangingPunct="1">
              <a:lnSpc>
                <a:spcPct val="90000"/>
              </a:lnSpc>
            </a:pPr>
            <a:r>
              <a:rPr lang="en-US" altLang="en-US" smtClean="0">
                <a:latin typeface="Georgia" pitchFamily="18" charset="0"/>
                <a:cs typeface="Georgia" pitchFamily="18" charset="0"/>
              </a:rPr>
              <a:t>Section 8 – Enumerated Powers (18)</a:t>
            </a:r>
          </a:p>
          <a:p>
            <a:pPr lvl="1">
              <a:lnSpc>
                <a:spcPct val="90000"/>
              </a:lnSpc>
            </a:pPr>
            <a:r>
              <a:rPr lang="en-US" altLang="en-US" sz="2400" smtClean="0">
                <a:latin typeface="Georgia" pitchFamily="18" charset="0"/>
                <a:cs typeface="Georgia" pitchFamily="18" charset="0"/>
              </a:rPr>
              <a:t>The Congress shall have power To:</a:t>
            </a:r>
          </a:p>
          <a:p>
            <a:pPr lvl="1">
              <a:lnSpc>
                <a:spcPct val="90000"/>
              </a:lnSpc>
            </a:pPr>
            <a:r>
              <a:rPr lang="en-US" altLang="en-US" sz="2400" smtClean="0">
                <a:latin typeface="Georgia" pitchFamily="18" charset="0"/>
                <a:cs typeface="Georgia" pitchFamily="18" charset="0"/>
              </a:rPr>
              <a:t>Cl 1 - lay and collect taxes, duties, imposts and excises, to pay the debts and provide for the common defense and general welfare of the United States; but all duties, imposts and excises shall be uniform throughout the United States;</a:t>
            </a:r>
          </a:p>
          <a:p>
            <a:pPr lvl="1">
              <a:lnSpc>
                <a:spcPct val="90000"/>
              </a:lnSpc>
            </a:pPr>
            <a:r>
              <a:rPr lang="en-US" altLang="en-US" sz="2400" smtClean="0">
                <a:latin typeface="Georgia" pitchFamily="18" charset="0"/>
                <a:cs typeface="Georgia" pitchFamily="18" charset="0"/>
              </a:rPr>
              <a:t>Cl 3  - </a:t>
            </a:r>
            <a:r>
              <a:rPr lang="en-US" altLang="en-US" sz="2400" smtClean="0">
                <a:solidFill>
                  <a:schemeClr val="hlink"/>
                </a:solidFill>
                <a:latin typeface="Georgia" pitchFamily="18" charset="0"/>
                <a:cs typeface="Georgia" pitchFamily="18" charset="0"/>
              </a:rPr>
              <a:t>regulate commerce</a:t>
            </a:r>
            <a:r>
              <a:rPr lang="en-US" altLang="en-US" sz="2400" smtClean="0">
                <a:latin typeface="Georgia" pitchFamily="18" charset="0"/>
                <a:cs typeface="Georgia" pitchFamily="18" charset="0"/>
              </a:rPr>
              <a:t> with foreign nations, and </a:t>
            </a:r>
            <a:r>
              <a:rPr lang="en-US" altLang="en-US" sz="2400" smtClean="0">
                <a:solidFill>
                  <a:schemeClr val="hlink"/>
                </a:solidFill>
                <a:latin typeface="Georgia" pitchFamily="18" charset="0"/>
                <a:cs typeface="Georgia" pitchFamily="18" charset="0"/>
              </a:rPr>
              <a:t>among the several states</a:t>
            </a:r>
            <a:r>
              <a:rPr lang="en-US" altLang="en-US" sz="2400" smtClean="0">
                <a:latin typeface="Georgia" pitchFamily="18" charset="0"/>
                <a:cs typeface="Georgia" pitchFamily="18" charset="0"/>
              </a:rPr>
              <a:t>, and with the Indian tribes; </a:t>
            </a:r>
            <a:r>
              <a:rPr lang="en-US" altLang="en-US" sz="2400" smtClean="0">
                <a:solidFill>
                  <a:schemeClr val="hlink"/>
                </a:solidFill>
                <a:latin typeface="Georgia" pitchFamily="18" charset="0"/>
                <a:cs typeface="Georgia" pitchFamily="18" charset="0"/>
              </a:rPr>
              <a:t>(“Commerce clause”)</a:t>
            </a:r>
          </a:p>
        </p:txBody>
      </p:sp>
      <p:sp>
        <p:nvSpPr>
          <p:cNvPr id="2" name="Slide Number Placeholder 1"/>
          <p:cNvSpPr>
            <a:spLocks noGrp="1"/>
          </p:cNvSpPr>
          <p:nvPr>
            <p:ph type="sldNum" sz="quarter" idx="12"/>
          </p:nvPr>
        </p:nvSpPr>
        <p:spPr/>
        <p:txBody>
          <a:bodyPr/>
          <a:lstStyle/>
          <a:p>
            <a:pPr>
              <a:defRPr/>
            </a:pPr>
            <a:fld id="{4E6F3837-6FC8-4A67-A08B-DE9A9290894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3555"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Constitutional Powers - 2</a:t>
            </a:r>
          </a:p>
        </p:txBody>
      </p:sp>
      <p:sp>
        <p:nvSpPr>
          <p:cNvPr id="23556"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Section 8 – Enumerated Powers of Congress (18)</a:t>
            </a:r>
          </a:p>
          <a:p>
            <a:pPr lvl="1">
              <a:lnSpc>
                <a:spcPct val="90000"/>
              </a:lnSpc>
            </a:pPr>
            <a:r>
              <a:rPr lang="en-US" altLang="en-US" sz="2400" smtClean="0">
                <a:latin typeface="Georgia" pitchFamily="18" charset="0"/>
                <a:cs typeface="Georgia" pitchFamily="18" charset="0"/>
              </a:rPr>
              <a:t>Cl 8 - promote the progress of science and useful arts, by securing for limited times to authors and inventors the exclusive right to their respective writings and discoveries; </a:t>
            </a:r>
            <a:r>
              <a:rPr lang="en-US" altLang="en-US" sz="2400" smtClean="0">
                <a:solidFill>
                  <a:schemeClr val="hlink"/>
                </a:solidFill>
                <a:latin typeface="Georgia" pitchFamily="18" charset="0"/>
                <a:cs typeface="Georgia" pitchFamily="18" charset="0"/>
              </a:rPr>
              <a:t>(Copyrights and Patents)</a:t>
            </a:r>
          </a:p>
          <a:p>
            <a:pPr lvl="1">
              <a:lnSpc>
                <a:spcPct val="90000"/>
              </a:lnSpc>
            </a:pPr>
            <a:r>
              <a:rPr lang="en-US" altLang="en-US" sz="2400" smtClean="0">
                <a:latin typeface="Georgia" pitchFamily="18" charset="0"/>
                <a:cs typeface="Georgia" pitchFamily="18" charset="0"/>
              </a:rPr>
              <a:t>Cl 9 - constitute tribunals inferior to the Supreme Court; </a:t>
            </a:r>
            <a:r>
              <a:rPr lang="en-US" altLang="en-US" sz="2400" smtClean="0">
                <a:solidFill>
                  <a:schemeClr val="hlink"/>
                </a:solidFill>
                <a:latin typeface="Georgia" pitchFamily="18" charset="0"/>
                <a:cs typeface="Georgia" pitchFamily="18" charset="0"/>
              </a:rPr>
              <a:t>(Federal Court System)</a:t>
            </a:r>
          </a:p>
          <a:p>
            <a:pPr lvl="1">
              <a:lnSpc>
                <a:spcPct val="90000"/>
              </a:lnSpc>
            </a:pPr>
            <a:r>
              <a:rPr lang="en-US" altLang="en-US" sz="2400" smtClean="0">
                <a:latin typeface="Georgia" pitchFamily="18" charset="0"/>
                <a:cs typeface="Georgia" pitchFamily="18" charset="0"/>
              </a:rPr>
              <a:t>Cl 18 - make all laws which shall be </a:t>
            </a:r>
            <a:r>
              <a:rPr lang="en-US" altLang="en-US" sz="2400" smtClean="0">
                <a:solidFill>
                  <a:schemeClr val="hlink"/>
                </a:solidFill>
                <a:latin typeface="Georgia" pitchFamily="18" charset="0"/>
                <a:cs typeface="Georgia" pitchFamily="18" charset="0"/>
              </a:rPr>
              <a:t>necessary and proper</a:t>
            </a:r>
            <a:r>
              <a:rPr lang="en-US" altLang="en-US" sz="2400" smtClean="0">
                <a:latin typeface="Georgia" pitchFamily="18" charset="0"/>
                <a:cs typeface="Georgia" pitchFamily="18" charset="0"/>
              </a:rPr>
              <a:t> for carrying into execution the foregoing powers, and all other powers vested by this Constitution in the government of the United States, or in any department or officer thereof. </a:t>
            </a:r>
            <a:r>
              <a:rPr lang="en-US" altLang="en-US" sz="2400" smtClean="0">
                <a:solidFill>
                  <a:schemeClr val="hlink"/>
                </a:solidFill>
                <a:latin typeface="Georgia" pitchFamily="18" charset="0"/>
                <a:cs typeface="Georgia" pitchFamily="18" charset="0"/>
              </a:rPr>
              <a:t>(“necessary and proper clause”)</a:t>
            </a:r>
          </a:p>
        </p:txBody>
      </p:sp>
      <p:sp>
        <p:nvSpPr>
          <p:cNvPr id="2" name="Slide Number Placeholder 1"/>
          <p:cNvSpPr>
            <a:spLocks noGrp="1"/>
          </p:cNvSpPr>
          <p:nvPr>
            <p:ph type="sldNum" sz="quarter" idx="12"/>
          </p:nvPr>
        </p:nvSpPr>
        <p:spPr/>
        <p:txBody>
          <a:bodyPr/>
          <a:lstStyle/>
          <a:p>
            <a:pPr>
              <a:defRPr/>
            </a:pPr>
            <a:fld id="{88CD9390-2260-45F2-BF34-3676610A526E}"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4579"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Constitutional Limitations</a:t>
            </a:r>
          </a:p>
        </p:txBody>
      </p:sp>
      <p:sp>
        <p:nvSpPr>
          <p:cNvPr id="24580"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Section 9 – Limitations on Congress (8)</a:t>
            </a:r>
          </a:p>
          <a:p>
            <a:pPr lvl="1"/>
            <a:r>
              <a:rPr lang="en-US" altLang="en-US" smtClean="0">
                <a:latin typeface="Georgia" pitchFamily="18" charset="0"/>
                <a:cs typeface="Georgia" pitchFamily="18" charset="0"/>
              </a:rPr>
              <a:t>Cl 2 - The privilege of the Writ of </a:t>
            </a:r>
            <a:r>
              <a:rPr lang="en-US" altLang="en-US" i="1" smtClean="0">
                <a:latin typeface="Georgia" pitchFamily="18" charset="0"/>
                <a:cs typeface="Georgia" pitchFamily="18" charset="0"/>
              </a:rPr>
              <a:t>Habeas Corpus</a:t>
            </a:r>
            <a:r>
              <a:rPr lang="en-US" altLang="en-US" smtClean="0">
                <a:latin typeface="Georgia" pitchFamily="18" charset="0"/>
                <a:cs typeface="Georgia" pitchFamily="18" charset="0"/>
              </a:rPr>
              <a:t> shall not be suspended (you can demand a jailer bring a prisoner to a court to determine whether the jailer is lawfully imprisoning the prisoner)</a:t>
            </a:r>
          </a:p>
          <a:p>
            <a:pPr lvl="1"/>
            <a:r>
              <a:rPr lang="en-US" altLang="en-US" smtClean="0">
                <a:latin typeface="Georgia" pitchFamily="18" charset="0"/>
                <a:cs typeface="Georgia" pitchFamily="18" charset="0"/>
              </a:rPr>
              <a:t>Cl 3 - No “</a:t>
            </a:r>
            <a:r>
              <a:rPr lang="en-US" altLang="en-US" i="1" smtClean="0">
                <a:latin typeface="Georgia" pitchFamily="18" charset="0"/>
                <a:cs typeface="Georgia" pitchFamily="18" charset="0"/>
              </a:rPr>
              <a:t>ex post facto</a:t>
            </a:r>
            <a:r>
              <a:rPr lang="en-US" altLang="en-US" smtClean="0">
                <a:latin typeface="Georgia" pitchFamily="18" charset="0"/>
                <a:cs typeface="Georgia" pitchFamily="18" charset="0"/>
              </a:rPr>
              <a:t>” laws (can’t make something illegal after the fact)</a:t>
            </a:r>
          </a:p>
        </p:txBody>
      </p:sp>
      <p:sp>
        <p:nvSpPr>
          <p:cNvPr id="2" name="Slide Number Placeholder 1"/>
          <p:cNvSpPr>
            <a:spLocks noGrp="1"/>
          </p:cNvSpPr>
          <p:nvPr>
            <p:ph type="sldNum" sz="quarter" idx="12"/>
          </p:nvPr>
        </p:nvSpPr>
        <p:spPr/>
        <p:txBody>
          <a:bodyPr/>
          <a:lstStyle/>
          <a:p>
            <a:pPr>
              <a:defRPr/>
            </a:pPr>
            <a:fld id="{402D0FE7-B95F-4FFF-A843-8D6B536BEE1E}"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5603"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Limitation on State Power - 1</a:t>
            </a:r>
          </a:p>
        </p:txBody>
      </p:sp>
      <p:sp>
        <p:nvSpPr>
          <p:cNvPr id="25604"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Section 10 – State Limitations (3)  </a:t>
            </a:r>
          </a:p>
          <a:p>
            <a:pPr eaLnBrk="1" hangingPunct="1">
              <a:lnSpc>
                <a:spcPct val="90000"/>
              </a:lnSpc>
            </a:pPr>
            <a:r>
              <a:rPr lang="en-US" altLang="en-US" sz="2800" smtClean="0">
                <a:latin typeface="Georgia" pitchFamily="18" charset="0"/>
                <a:cs typeface="Georgia" pitchFamily="18" charset="0"/>
              </a:rPr>
              <a:t>No state shall:</a:t>
            </a:r>
          </a:p>
          <a:p>
            <a:pPr lvl="1"/>
            <a:r>
              <a:rPr lang="en-US" altLang="en-US" smtClean="0">
                <a:latin typeface="Georgia" pitchFamily="18" charset="0"/>
                <a:cs typeface="Georgia" pitchFamily="18" charset="0"/>
              </a:rPr>
              <a:t>Cl 1 – Make a treaty, coin Money, Impair the Obligation of Contracts (edited for clarity)</a:t>
            </a:r>
          </a:p>
          <a:p>
            <a:pPr lvl="1"/>
            <a:r>
              <a:rPr lang="en-US" altLang="en-US" smtClean="0">
                <a:latin typeface="Georgia" pitchFamily="18" charset="0"/>
                <a:cs typeface="Georgia" pitchFamily="18" charset="0"/>
              </a:rPr>
              <a:t>Cl 2 – Tax imports/exports</a:t>
            </a:r>
          </a:p>
          <a:p>
            <a:pPr lvl="1"/>
            <a:r>
              <a:rPr lang="en-US" altLang="en-US" smtClean="0">
                <a:latin typeface="Georgia" pitchFamily="18" charset="0"/>
                <a:cs typeface="Georgia" pitchFamily="18" charset="0"/>
              </a:rPr>
              <a:t>Cl 3 – Keep troops, enter into any Agreement or Compact with another State, or with a foreign Power, or engage in War</a:t>
            </a:r>
          </a:p>
        </p:txBody>
      </p:sp>
      <p:sp>
        <p:nvSpPr>
          <p:cNvPr id="2" name="Slide Number Placeholder 1"/>
          <p:cNvSpPr>
            <a:spLocks noGrp="1"/>
          </p:cNvSpPr>
          <p:nvPr>
            <p:ph type="sldNum" sz="quarter" idx="12"/>
          </p:nvPr>
        </p:nvSpPr>
        <p:spPr/>
        <p:txBody>
          <a:bodyPr/>
          <a:lstStyle/>
          <a:p>
            <a:pPr>
              <a:defRPr/>
            </a:pPr>
            <a:fld id="{D7C6C539-3790-4556-97AA-7C6AEA4444E1}"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662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Bill Of Rights - 1</a:t>
            </a:r>
          </a:p>
        </p:txBody>
      </p:sp>
      <p:sp>
        <p:nvSpPr>
          <p:cNvPr id="26628"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Most States refused to sign the Constitution without a Bill of Rights</a:t>
            </a:r>
          </a:p>
          <a:p>
            <a:pPr lvl="1" eaLnBrk="1" hangingPunct="1">
              <a:lnSpc>
                <a:spcPct val="90000"/>
              </a:lnSpc>
            </a:pPr>
            <a:r>
              <a:rPr lang="en-US" altLang="en-US" smtClean="0">
                <a:latin typeface="Georgia" pitchFamily="18" charset="0"/>
                <a:cs typeface="Georgia" pitchFamily="18" charset="0"/>
              </a:rPr>
              <a:t>Massachusetts Compromise – We will sign, but a bill of rights has to be added that covers these items X, Y, Z …</a:t>
            </a:r>
          </a:p>
          <a:p>
            <a:pPr lvl="2" eaLnBrk="1" hangingPunct="1">
              <a:lnSpc>
                <a:spcPct val="90000"/>
              </a:lnSpc>
            </a:pPr>
            <a:r>
              <a:rPr lang="en-US" altLang="en-US" smtClean="0">
                <a:latin typeface="Georgia" pitchFamily="18" charset="0"/>
                <a:cs typeface="Georgia" pitchFamily="18" charset="0"/>
              </a:rPr>
              <a:t>Mass, Maryland, South Carolina, New Hampshire, Virginia, New York</a:t>
            </a:r>
          </a:p>
          <a:p>
            <a:pPr eaLnBrk="1" hangingPunct="1">
              <a:lnSpc>
                <a:spcPct val="90000"/>
              </a:lnSpc>
            </a:pPr>
            <a:r>
              <a:rPr lang="en-US" altLang="en-US" sz="2800" smtClean="0">
                <a:latin typeface="Georgia" pitchFamily="18" charset="0"/>
                <a:cs typeface="Georgia" pitchFamily="18" charset="0"/>
              </a:rPr>
              <a:t>Rhode Island refuses to even call a constitutional convention</a:t>
            </a:r>
          </a:p>
          <a:p>
            <a:pPr eaLnBrk="1" hangingPunct="1">
              <a:lnSpc>
                <a:spcPct val="90000"/>
              </a:lnSpc>
            </a:pPr>
            <a:r>
              <a:rPr lang="en-US" altLang="en-US" sz="2800" smtClean="0">
                <a:latin typeface="Georgia" pitchFamily="18" charset="0"/>
                <a:cs typeface="Georgia" pitchFamily="18" charset="0"/>
              </a:rPr>
              <a:t>North Carolina refuses until Bill of Rights is actually passed</a:t>
            </a:r>
            <a:endParaRPr lang="en-US" altLang="en-US" smtClean="0">
              <a:latin typeface="Georgia" pitchFamily="18" charset="0"/>
              <a:cs typeface="Georgia" pitchFamily="18" charset="0"/>
            </a:endParaRPr>
          </a:p>
          <a:p>
            <a:pPr lvl="2" eaLnBrk="1" hangingPunct="1">
              <a:lnSpc>
                <a:spcPct val="90000"/>
              </a:lnSpc>
            </a:pPr>
            <a:endParaRPr lang="en-US" altLang="en-US"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933E0E4-C0B7-4003-841A-4FE20F832E28}"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7651" name="Title 1"/>
          <p:cNvSpPr>
            <a:spLocks noGrp="1"/>
          </p:cNvSpPr>
          <p:nvPr>
            <p:ph type="title" idx="4294967295"/>
          </p:nvPr>
        </p:nvSpPr>
        <p:spPr>
          <a:xfrm>
            <a:off x="457200" y="76200"/>
            <a:ext cx="8229600" cy="990600"/>
          </a:xfrm>
        </p:spPr>
        <p:txBody>
          <a:bodyPr/>
          <a:lstStyle/>
          <a:p>
            <a:pPr eaLnBrk="1" hangingPunct="1"/>
            <a:r>
              <a:rPr lang="en-US" altLang="en-US" smtClean="0">
                <a:latin typeface="Georgia" pitchFamily="18" charset="0"/>
                <a:cs typeface="Georgia" pitchFamily="18" charset="0"/>
              </a:rPr>
              <a:t>Bill Of Rights - 2</a:t>
            </a:r>
          </a:p>
        </p:txBody>
      </p:sp>
      <p:sp>
        <p:nvSpPr>
          <p:cNvPr id="27652" name="Content Placeholder 2"/>
          <p:cNvSpPr>
            <a:spLocks noGrp="1"/>
          </p:cNvSpPr>
          <p:nvPr>
            <p:ph idx="4294967295"/>
          </p:nvPr>
        </p:nvSpPr>
        <p:spPr>
          <a:xfrm>
            <a:off x="685800" y="838200"/>
            <a:ext cx="8229600" cy="4572000"/>
          </a:xfrm>
        </p:spPr>
        <p:txBody>
          <a:bodyPr/>
          <a:lstStyle/>
          <a:p>
            <a:r>
              <a:rPr lang="en-US" altLang="en-US" sz="2400" smtClean="0">
                <a:latin typeface="Georgia" pitchFamily="18" charset="0"/>
                <a:cs typeface="Georgia" pitchFamily="18" charset="0"/>
              </a:rPr>
              <a:t>1 – Freedom of religion, speech, the press, and the right to peaceably assemble</a:t>
            </a:r>
          </a:p>
          <a:p>
            <a:r>
              <a:rPr lang="en-US" altLang="en-US" sz="2400" smtClean="0">
                <a:latin typeface="Georgia" pitchFamily="18" charset="0"/>
                <a:cs typeface="Georgia" pitchFamily="18" charset="0"/>
              </a:rPr>
              <a:t>2 – A well regulated Militia, being necessary to the security of a free State, the right of the people to keep and bear Arms, shall not be infringed. </a:t>
            </a:r>
          </a:p>
          <a:p>
            <a:r>
              <a:rPr lang="en-US" altLang="en-US" sz="2400" smtClean="0">
                <a:latin typeface="Georgia" pitchFamily="18" charset="0"/>
                <a:cs typeface="Georgia" pitchFamily="18" charset="0"/>
              </a:rPr>
              <a:t>4 – No </a:t>
            </a:r>
            <a:r>
              <a:rPr lang="en-US" altLang="en-US" sz="2400" smtClean="0">
                <a:solidFill>
                  <a:schemeClr val="hlink"/>
                </a:solidFill>
                <a:latin typeface="Georgia" pitchFamily="18" charset="0"/>
                <a:cs typeface="Georgia" pitchFamily="18" charset="0"/>
              </a:rPr>
              <a:t>searches without a Warrant </a:t>
            </a:r>
            <a:r>
              <a:rPr lang="en-US" altLang="en-US" sz="2400" smtClean="0">
                <a:latin typeface="Georgia" pitchFamily="18" charset="0"/>
                <a:cs typeface="Georgia" pitchFamily="18" charset="0"/>
              </a:rPr>
              <a:t>and</a:t>
            </a:r>
            <a:r>
              <a:rPr lang="en-US" altLang="en-US" sz="2400" smtClean="0">
                <a:solidFill>
                  <a:schemeClr val="hlink"/>
                </a:solidFill>
                <a:latin typeface="Georgia" pitchFamily="18" charset="0"/>
                <a:cs typeface="Georgia" pitchFamily="18" charset="0"/>
              </a:rPr>
              <a:t> no Warrants without probable cause</a:t>
            </a:r>
            <a:r>
              <a:rPr lang="en-US" altLang="en-US" sz="2400" smtClean="0">
                <a:latin typeface="Georgia" pitchFamily="18" charset="0"/>
                <a:cs typeface="Georgia" pitchFamily="18" charset="0"/>
              </a:rPr>
              <a:t> – and that particularly describe the place to be searched and the persons or things to be seized</a:t>
            </a:r>
          </a:p>
          <a:p>
            <a:r>
              <a:rPr lang="en-US" altLang="en-US" sz="2400" smtClean="0">
                <a:latin typeface="Georgia" pitchFamily="18" charset="0"/>
                <a:cs typeface="Georgia" pitchFamily="18" charset="0"/>
              </a:rPr>
              <a:t>5- No person …  </a:t>
            </a:r>
            <a:r>
              <a:rPr lang="en-US" altLang="en-US" sz="2400" smtClean="0">
                <a:solidFill>
                  <a:schemeClr val="hlink"/>
                </a:solidFill>
                <a:latin typeface="Georgia" pitchFamily="18" charset="0"/>
                <a:cs typeface="Georgia" pitchFamily="18" charset="0"/>
              </a:rPr>
              <a:t>shall be compelled in any criminal case to be a witness against himself</a:t>
            </a:r>
            <a:r>
              <a:rPr lang="en-US" altLang="en-US" sz="2400" smtClean="0">
                <a:latin typeface="Georgia" pitchFamily="18" charset="0"/>
                <a:cs typeface="Georgia" pitchFamily="18" charset="0"/>
              </a:rPr>
              <a:t>, nor be deprived of life, liberty, or property, without </a:t>
            </a:r>
            <a:r>
              <a:rPr lang="en-US" altLang="en-US" sz="2400" smtClean="0">
                <a:solidFill>
                  <a:schemeClr val="hlink"/>
                </a:solidFill>
                <a:latin typeface="Georgia" pitchFamily="18" charset="0"/>
                <a:cs typeface="Georgia" pitchFamily="18" charset="0"/>
              </a:rPr>
              <a:t>due process</a:t>
            </a:r>
            <a:r>
              <a:rPr lang="en-US" altLang="en-US" sz="2400" smtClean="0">
                <a:latin typeface="Georgia" pitchFamily="18" charset="0"/>
                <a:cs typeface="Georgia" pitchFamily="18" charset="0"/>
              </a:rPr>
              <a:t> of law; nor shall private property be taken for public use, </a:t>
            </a:r>
            <a:r>
              <a:rPr lang="en-US" altLang="en-US" sz="2400" smtClean="0">
                <a:solidFill>
                  <a:schemeClr val="hlink"/>
                </a:solidFill>
                <a:latin typeface="Georgia" pitchFamily="18" charset="0"/>
                <a:cs typeface="Georgia" pitchFamily="18" charset="0"/>
              </a:rPr>
              <a:t>without just compensation.</a:t>
            </a:r>
          </a:p>
        </p:txBody>
      </p:sp>
      <p:sp>
        <p:nvSpPr>
          <p:cNvPr id="2" name="Slide Number Placeholder 1"/>
          <p:cNvSpPr>
            <a:spLocks noGrp="1"/>
          </p:cNvSpPr>
          <p:nvPr>
            <p:ph type="sldNum" sz="quarter" idx="12"/>
          </p:nvPr>
        </p:nvSpPr>
        <p:spPr/>
        <p:txBody>
          <a:bodyPr/>
          <a:lstStyle/>
          <a:p>
            <a:pPr>
              <a:defRPr/>
            </a:pPr>
            <a:fld id="{EE856C05-072B-49C2-B13A-6A6F17A60395}"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8675"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Bill Of Rights - 3</a:t>
            </a:r>
          </a:p>
        </p:txBody>
      </p:sp>
      <p:sp>
        <p:nvSpPr>
          <p:cNvPr id="28676" name="Content Placeholder 2"/>
          <p:cNvSpPr>
            <a:spLocks noGrp="1"/>
          </p:cNvSpPr>
          <p:nvPr>
            <p:ph idx="4294967295"/>
          </p:nvPr>
        </p:nvSpPr>
        <p:spPr>
          <a:xfrm>
            <a:off x="457200" y="1219200"/>
            <a:ext cx="8229600" cy="4572000"/>
          </a:xfrm>
        </p:spPr>
        <p:txBody>
          <a:bodyPr/>
          <a:lstStyle/>
          <a:p>
            <a:r>
              <a:rPr lang="en-US" altLang="en-US" sz="2400" dirty="0" smtClean="0">
                <a:latin typeface="Georgia" pitchFamily="18" charset="0"/>
                <a:cs typeface="Georgia" pitchFamily="18" charset="0"/>
              </a:rPr>
              <a:t>7 -  In Suits at common law, where the value in controversy shall exceed twenty dollars, the </a:t>
            </a:r>
            <a:r>
              <a:rPr lang="en-US" altLang="en-US" sz="2400" dirty="0" smtClean="0">
                <a:solidFill>
                  <a:schemeClr val="hlink"/>
                </a:solidFill>
                <a:latin typeface="Georgia" pitchFamily="18" charset="0"/>
                <a:cs typeface="Georgia" pitchFamily="18" charset="0"/>
              </a:rPr>
              <a:t>right of trial by jury shall be preserved</a:t>
            </a:r>
            <a:r>
              <a:rPr lang="en-US" altLang="en-US" sz="2400" dirty="0" smtClean="0">
                <a:latin typeface="Georgia" pitchFamily="18" charset="0"/>
                <a:cs typeface="Georgia" pitchFamily="18" charset="0"/>
              </a:rPr>
              <a:t>, and </a:t>
            </a:r>
            <a:r>
              <a:rPr lang="en-US" altLang="en-US" sz="2400" dirty="0" smtClean="0">
                <a:solidFill>
                  <a:srgbClr val="0000FF"/>
                </a:solidFill>
                <a:latin typeface="Georgia" pitchFamily="18" charset="0"/>
                <a:cs typeface="Georgia" pitchFamily="18" charset="0"/>
              </a:rPr>
              <a:t>no fact tried by a jury, shall be otherwise re-examined</a:t>
            </a:r>
            <a:r>
              <a:rPr lang="en-US" altLang="en-US" sz="2400" dirty="0" smtClean="0">
                <a:latin typeface="Georgia" pitchFamily="18" charset="0"/>
                <a:cs typeface="Georgia" pitchFamily="18" charset="0"/>
              </a:rPr>
              <a:t> in any Court of the United States, than according to the rules of the common law.</a:t>
            </a:r>
          </a:p>
          <a:p>
            <a:r>
              <a:rPr lang="en-US" altLang="en-US" sz="2400" dirty="0" smtClean="0">
                <a:latin typeface="Georgia" pitchFamily="18" charset="0"/>
                <a:cs typeface="Georgia" pitchFamily="18" charset="0"/>
              </a:rPr>
              <a:t>9 - The enumeration in the Constitution, of certain rights, shall not be construed to deny or disparage others retained by the people.</a:t>
            </a:r>
          </a:p>
          <a:p>
            <a:r>
              <a:rPr lang="en-US" altLang="en-US" sz="2400" dirty="0" smtClean="0">
                <a:latin typeface="Georgia" pitchFamily="18" charset="0"/>
                <a:cs typeface="Georgia" pitchFamily="18" charset="0"/>
              </a:rPr>
              <a:t>10 - The powers not delegated to the United States by the Constitution, nor prohibited by it to the States, are reserved to the States respectively, or to the people.</a:t>
            </a:r>
          </a:p>
        </p:txBody>
      </p:sp>
      <p:sp>
        <p:nvSpPr>
          <p:cNvPr id="2" name="Slide Number Placeholder 1"/>
          <p:cNvSpPr>
            <a:spLocks noGrp="1"/>
          </p:cNvSpPr>
          <p:nvPr>
            <p:ph type="sldNum" sz="quarter" idx="12"/>
          </p:nvPr>
        </p:nvSpPr>
        <p:spPr/>
        <p:txBody>
          <a:bodyPr/>
          <a:lstStyle/>
          <a:p>
            <a:pPr>
              <a:defRPr/>
            </a:pPr>
            <a:fld id="{48991E90-0211-4084-90C2-9EB4D498622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9699"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Amending the Constitution </a:t>
            </a:r>
            <a:endParaRPr lang="en-US" altLang="en-US" dirty="0" smtClean="0">
              <a:latin typeface="Georgia" pitchFamily="18" charset="0"/>
              <a:cs typeface="Georgia" pitchFamily="18" charset="0"/>
            </a:endParaRPr>
          </a:p>
        </p:txBody>
      </p:sp>
      <p:sp>
        <p:nvSpPr>
          <p:cNvPr id="29700" name="Content Placeholder 2"/>
          <p:cNvSpPr>
            <a:spLocks noGrp="1"/>
          </p:cNvSpPr>
          <p:nvPr>
            <p:ph idx="4294967295"/>
          </p:nvPr>
        </p:nvSpPr>
        <p:spPr>
          <a:xfrm>
            <a:off x="457200" y="1219200"/>
            <a:ext cx="8229600" cy="4572000"/>
          </a:xfrm>
        </p:spPr>
        <p:txBody>
          <a:bodyPr/>
          <a:lstStyle/>
          <a:p>
            <a:pPr eaLnBrk="1" hangingPunct="1">
              <a:lnSpc>
                <a:spcPct val="80000"/>
              </a:lnSpc>
            </a:pPr>
            <a:r>
              <a:rPr lang="en-US" altLang="en-US" sz="2400" dirty="0" smtClean="0">
                <a:latin typeface="Georgia" pitchFamily="18" charset="0"/>
                <a:cs typeface="Georgia" pitchFamily="18" charset="0"/>
              </a:rPr>
              <a:t>Article 5 of the Constitution provides two processes by which the Constitution can be amended:</a:t>
            </a:r>
          </a:p>
          <a:p>
            <a:pPr lvl="1" eaLnBrk="1" hangingPunct="1">
              <a:lnSpc>
                <a:spcPct val="80000"/>
              </a:lnSpc>
            </a:pPr>
            <a:r>
              <a:rPr lang="en-US" altLang="en-US" sz="2400" dirty="0" smtClean="0">
                <a:latin typeface="Georgia" pitchFamily="18" charset="0"/>
                <a:cs typeface="Georgia" pitchFamily="18" charset="0"/>
              </a:rPr>
              <a:t>Proposed Constitutional Amendments must first be approved by at least 2/3 of BOTH of the US House and the US Senate (typical)</a:t>
            </a:r>
          </a:p>
          <a:p>
            <a:pPr lvl="1" eaLnBrk="1" hangingPunct="1">
              <a:lnSpc>
                <a:spcPct val="80000"/>
              </a:lnSpc>
            </a:pPr>
            <a:r>
              <a:rPr lang="en-US" altLang="en-US" sz="2400" dirty="0" smtClean="0">
                <a:latin typeface="Georgia" pitchFamily="18" charset="0"/>
                <a:cs typeface="Georgia" pitchFamily="18" charset="0"/>
              </a:rPr>
              <a:t>Or if 2/3 of the states call a convention and request the Amendment (never been done)</a:t>
            </a:r>
          </a:p>
          <a:p>
            <a:pPr eaLnBrk="1" hangingPunct="1">
              <a:lnSpc>
                <a:spcPct val="80000"/>
              </a:lnSpc>
            </a:pPr>
            <a:r>
              <a:rPr lang="en-US" altLang="en-US" sz="2400" dirty="0" smtClean="0">
                <a:latin typeface="Georgia" pitchFamily="18" charset="0"/>
                <a:cs typeface="Georgia" pitchFamily="18" charset="0"/>
              </a:rPr>
              <a:t>Proposed Amendments must then be “ratified by” ¾ of state legislatures.  </a:t>
            </a:r>
            <a:r>
              <a:rPr lang="en-US" altLang="en-US" sz="2400" dirty="0" smtClean="0">
                <a:latin typeface="Georgia" pitchFamily="18" charset="0"/>
                <a:cs typeface="Georgia" pitchFamily="18" charset="0"/>
              </a:rPr>
              <a:t>Ratification is either:</a:t>
            </a:r>
          </a:p>
          <a:p>
            <a:pPr lvl="1" eaLnBrk="1" hangingPunct="1">
              <a:lnSpc>
                <a:spcPct val="80000"/>
              </a:lnSpc>
            </a:pPr>
            <a:r>
              <a:rPr lang="en-US" altLang="en-US" sz="2400" dirty="0">
                <a:latin typeface="Georgia" pitchFamily="18" charset="0"/>
                <a:cs typeface="Georgia" pitchFamily="18" charset="0"/>
              </a:rPr>
              <a:t>A</a:t>
            </a:r>
            <a:r>
              <a:rPr lang="en-US" altLang="en-US" sz="2400" dirty="0" smtClean="0">
                <a:latin typeface="Georgia" pitchFamily="18" charset="0"/>
                <a:cs typeface="Georgia" pitchFamily="18" charset="0"/>
              </a:rPr>
              <a:t> </a:t>
            </a:r>
            <a:r>
              <a:rPr lang="en-US" altLang="en-US" sz="2400" u="sng" dirty="0" smtClean="0">
                <a:latin typeface="Georgia" pitchFamily="18" charset="0"/>
                <a:cs typeface="Georgia" pitchFamily="18" charset="0"/>
              </a:rPr>
              <a:t>majority</a:t>
            </a:r>
            <a:r>
              <a:rPr lang="en-US" altLang="en-US" sz="2400" dirty="0" smtClean="0">
                <a:latin typeface="Georgia" pitchFamily="18" charset="0"/>
                <a:cs typeface="Georgia" pitchFamily="18" charset="0"/>
              </a:rPr>
              <a:t> vote of BOTH of the state’s House and Senate.  No governor signature needed.  No popular vote needed (all but one amendment passed this way)</a:t>
            </a:r>
          </a:p>
          <a:p>
            <a:pPr lvl="1" eaLnBrk="1" hangingPunct="1">
              <a:lnSpc>
                <a:spcPct val="80000"/>
              </a:lnSpc>
            </a:pPr>
            <a:r>
              <a:rPr lang="en-US" altLang="en-US" sz="2400" dirty="0" smtClean="0">
                <a:latin typeface="Georgia" pitchFamily="18" charset="0"/>
                <a:cs typeface="Georgia" pitchFamily="18" charset="0"/>
              </a:rPr>
              <a:t>By individual state Convention – states themselves determine the process for who will be on the Convention and will vote</a:t>
            </a:r>
          </a:p>
          <a:p>
            <a:pPr lvl="1" eaLnBrk="1" hangingPunct="1">
              <a:lnSpc>
                <a:spcPct val="80000"/>
              </a:lnSpc>
            </a:pPr>
            <a:r>
              <a:rPr lang="en-US" altLang="en-US" sz="2400" dirty="0" smtClean="0">
                <a:latin typeface="Georgia" pitchFamily="18" charset="0"/>
                <a:cs typeface="Georgia" pitchFamily="18" charset="0"/>
              </a:rPr>
              <a:t>Often there is a time limit for ratification </a:t>
            </a:r>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C4A034B1-5129-4A78-BAEE-EC93B475664A}" type="slidenum">
              <a:rPr lang="en-US" smtClean="0"/>
              <a:pPr>
                <a:defRPr/>
              </a:pPr>
              <a:t>28</a:t>
            </a:fld>
            <a:endParaRPr lang="en-US"/>
          </a:p>
        </p:txBody>
      </p:sp>
    </p:spTree>
    <p:extLst>
      <p:ext uri="{BB962C8B-B14F-4D97-AF65-F5344CB8AC3E}">
        <p14:creationId xmlns:p14="http://schemas.microsoft.com/office/powerpoint/2010/main" val="3856737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9699"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Later Amendments </a:t>
            </a:r>
          </a:p>
        </p:txBody>
      </p:sp>
      <p:sp>
        <p:nvSpPr>
          <p:cNvPr id="29700" name="Content Placeholder 2"/>
          <p:cNvSpPr>
            <a:spLocks noGrp="1"/>
          </p:cNvSpPr>
          <p:nvPr>
            <p:ph idx="4294967295"/>
          </p:nvPr>
        </p:nvSpPr>
        <p:spPr>
          <a:xfrm>
            <a:off x="457200" y="1219200"/>
            <a:ext cx="8229600" cy="4572000"/>
          </a:xfrm>
        </p:spPr>
        <p:txBody>
          <a:bodyPr/>
          <a:lstStyle/>
          <a:p>
            <a:pPr eaLnBrk="1" hangingPunct="1">
              <a:spcBef>
                <a:spcPts val="0"/>
              </a:spcBef>
            </a:pPr>
            <a:r>
              <a:rPr lang="en-US" altLang="en-US" sz="2800" dirty="0" smtClean="0">
                <a:latin typeface="Georgia" pitchFamily="18" charset="0"/>
                <a:cs typeface="Georgia" pitchFamily="18" charset="0"/>
              </a:rPr>
              <a:t>13 – </a:t>
            </a:r>
            <a:r>
              <a:rPr lang="en-US" altLang="en-US" sz="2400" dirty="0" smtClean="0">
                <a:latin typeface="Georgia" pitchFamily="18" charset="0"/>
                <a:cs typeface="Georgia" pitchFamily="18" charset="0"/>
              </a:rPr>
              <a:t>Abolished Slavery (1865)</a:t>
            </a:r>
          </a:p>
          <a:p>
            <a:pPr>
              <a:spcBef>
                <a:spcPts val="0"/>
              </a:spcBef>
            </a:pPr>
            <a:r>
              <a:rPr lang="en-US" altLang="en-US" sz="2400" dirty="0" smtClean="0">
                <a:latin typeface="Georgia" pitchFamily="18" charset="0"/>
                <a:cs typeface="Georgia" pitchFamily="18" charset="0"/>
              </a:rPr>
              <a:t>16 – Legitimized Income tax (previously found unconstitutional) (1913)</a:t>
            </a:r>
          </a:p>
          <a:p>
            <a:pPr>
              <a:spcBef>
                <a:spcPts val="0"/>
              </a:spcBef>
            </a:pPr>
            <a:r>
              <a:rPr lang="en-US" altLang="en-US" sz="2400" dirty="0" smtClean="0">
                <a:latin typeface="Georgia" pitchFamily="18" charset="0"/>
                <a:cs typeface="Georgia" pitchFamily="18" charset="0"/>
              </a:rPr>
              <a:t>17 – Senators to be elected by popular vote instead of by state legislatures as recited in Constitution (1913)</a:t>
            </a:r>
          </a:p>
          <a:p>
            <a:pPr>
              <a:spcBef>
                <a:spcPts val="0"/>
              </a:spcBef>
            </a:pPr>
            <a:r>
              <a:rPr lang="en-US" altLang="en-US" sz="2400" dirty="0" smtClean="0">
                <a:latin typeface="Georgia" pitchFamily="18" charset="0"/>
                <a:cs typeface="Georgia" pitchFamily="18" charset="0"/>
              </a:rPr>
              <a:t>18 – Liquor Abolished (1919) </a:t>
            </a:r>
          </a:p>
          <a:p>
            <a:pPr>
              <a:spcBef>
                <a:spcPts val="0"/>
              </a:spcBef>
            </a:pPr>
            <a:r>
              <a:rPr lang="en-US" altLang="en-US" sz="2400" dirty="0" smtClean="0">
                <a:latin typeface="Georgia" pitchFamily="18" charset="0"/>
                <a:cs typeface="Georgia" pitchFamily="18" charset="0"/>
              </a:rPr>
              <a:t>19 – Women get to vote (1920)</a:t>
            </a:r>
          </a:p>
          <a:p>
            <a:pPr>
              <a:spcBef>
                <a:spcPts val="0"/>
              </a:spcBef>
            </a:pPr>
            <a:r>
              <a:rPr lang="en-US" altLang="en-US" sz="2400" dirty="0" smtClean="0">
                <a:latin typeface="Georgia" pitchFamily="18" charset="0"/>
                <a:cs typeface="Georgia" pitchFamily="18" charset="0"/>
              </a:rPr>
              <a:t>21 – Repealed 18</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 Liquor OK (1933</a:t>
            </a:r>
            <a:r>
              <a:rPr lang="en-US" altLang="en-US" sz="2400" dirty="0" smtClean="0">
                <a:latin typeface="Georgia" pitchFamily="18" charset="0"/>
                <a:cs typeface="Georgia" pitchFamily="18" charset="0"/>
              </a:rPr>
              <a:t>)</a:t>
            </a:r>
          </a:p>
          <a:p>
            <a:pPr lvl="2">
              <a:spcBef>
                <a:spcPts val="0"/>
              </a:spcBef>
            </a:pPr>
            <a:r>
              <a:rPr lang="en-US" altLang="en-US" dirty="0" smtClean="0">
                <a:latin typeface="Georgia" pitchFamily="18" charset="0"/>
                <a:cs typeface="Georgia" pitchFamily="18" charset="0"/>
              </a:rPr>
              <a:t>Only Amendment ratified by state conventions</a:t>
            </a:r>
            <a:endParaRPr lang="en-US" altLang="en-US" dirty="0" smtClean="0">
              <a:latin typeface="Georgia" pitchFamily="18" charset="0"/>
              <a:cs typeface="Georgia" pitchFamily="18" charset="0"/>
            </a:endParaRPr>
          </a:p>
          <a:p>
            <a:pPr>
              <a:spcBef>
                <a:spcPts val="0"/>
              </a:spcBef>
            </a:pPr>
            <a:r>
              <a:rPr lang="en-US" altLang="en-US" sz="2400" dirty="0" smtClean="0">
                <a:latin typeface="Georgia" pitchFamily="18" charset="0"/>
                <a:cs typeface="Georgia" pitchFamily="18" charset="0"/>
              </a:rPr>
              <a:t>26 – Voting age </a:t>
            </a:r>
            <a:r>
              <a:rPr lang="en-US" altLang="en-US" sz="2400" dirty="0" smtClean="0">
                <a:latin typeface="Georgia" pitchFamily="18" charset="0"/>
                <a:cs typeface="Georgia" pitchFamily="18" charset="0"/>
              </a:rPr>
              <a:t>reduced </a:t>
            </a:r>
            <a:r>
              <a:rPr lang="en-US" altLang="en-US" sz="2400" dirty="0" smtClean="0">
                <a:latin typeface="Georgia" pitchFamily="18" charset="0"/>
                <a:cs typeface="Georgia" pitchFamily="18" charset="0"/>
              </a:rPr>
              <a:t>to 18 </a:t>
            </a:r>
            <a:r>
              <a:rPr lang="en-US" altLang="en-US" sz="2400" dirty="0" smtClean="0">
                <a:latin typeface="Georgia" pitchFamily="18" charset="0"/>
                <a:cs typeface="Georgia" pitchFamily="18" charset="0"/>
              </a:rPr>
              <a:t>from 21 (1971</a:t>
            </a:r>
            <a:r>
              <a:rPr lang="en-US" altLang="en-US" sz="2400" dirty="0" smtClean="0">
                <a:latin typeface="Georgia" pitchFamily="18" charset="0"/>
                <a:cs typeface="Georgia" pitchFamily="18" charset="0"/>
              </a:rPr>
              <a:t>)</a:t>
            </a:r>
          </a:p>
          <a:p>
            <a:pPr>
              <a:spcBef>
                <a:spcPts val="0"/>
              </a:spcBef>
            </a:pPr>
            <a:r>
              <a:rPr lang="en-US" altLang="en-US" sz="2400" dirty="0" smtClean="0">
                <a:latin typeface="Georgia" pitchFamily="18" charset="0"/>
                <a:cs typeface="Georgia" pitchFamily="18" charset="0"/>
              </a:rPr>
              <a:t>27 (most recent) – Congressional pay increases only after an intervening election (1992)</a:t>
            </a:r>
          </a:p>
        </p:txBody>
      </p:sp>
      <p:sp>
        <p:nvSpPr>
          <p:cNvPr id="2" name="Slide Number Placeholder 1"/>
          <p:cNvSpPr>
            <a:spLocks noGrp="1"/>
          </p:cNvSpPr>
          <p:nvPr>
            <p:ph type="sldNum" sz="quarter" idx="12"/>
          </p:nvPr>
        </p:nvSpPr>
        <p:spPr/>
        <p:txBody>
          <a:bodyPr/>
          <a:lstStyle/>
          <a:p>
            <a:pPr>
              <a:defRPr/>
            </a:pPr>
            <a:fld id="{C4A034B1-5129-4A78-BAEE-EC93B475664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7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a:r>
              <a:rPr lang="en-US" altLang="en-US" sz="5400">
                <a:latin typeface="Georgia" pitchFamily="18" charset="0"/>
              </a:rPr>
              <a:t> </a:t>
            </a:r>
          </a:p>
        </p:txBody>
      </p:sp>
      <p:sp>
        <p:nvSpPr>
          <p:cNvPr id="6147" name="Rectangle 3"/>
          <p:cNvSpPr>
            <a:spLocks noGrp="1" noChangeArrowheads="1"/>
          </p:cNvSpPr>
          <p:nvPr>
            <p:ph type="title" idx="4294967295"/>
          </p:nvPr>
        </p:nvSpPr>
        <p:spPr>
          <a:xfrm>
            <a:off x="685800" y="177800"/>
            <a:ext cx="7772400" cy="762000"/>
          </a:xfrm>
        </p:spPr>
        <p:txBody>
          <a:bodyPr/>
          <a:lstStyle/>
          <a:p>
            <a:r>
              <a:rPr lang="en-US" altLang="en-US" smtClean="0">
                <a:latin typeface="Georgia" pitchFamily="18" charset="0"/>
                <a:cs typeface="Georgia" pitchFamily="18" charset="0"/>
              </a:rPr>
              <a:t>About Joe Barich</a:t>
            </a:r>
          </a:p>
        </p:txBody>
      </p:sp>
      <p:sp>
        <p:nvSpPr>
          <p:cNvPr id="6148" name="Rectangle 4"/>
          <p:cNvSpPr>
            <a:spLocks noGrp="1" noChangeArrowheads="1"/>
          </p:cNvSpPr>
          <p:nvPr>
            <p:ph type="body" idx="4294967295"/>
          </p:nvPr>
        </p:nvSpPr>
        <p:spPr>
          <a:xfrm>
            <a:off x="533400" y="939800"/>
            <a:ext cx="8229600" cy="5416550"/>
          </a:xfrm>
        </p:spPr>
        <p:txBody>
          <a:bodyPr/>
          <a:lstStyle/>
          <a:p>
            <a:pPr>
              <a:lnSpc>
                <a:spcPct val="110000"/>
              </a:lnSpc>
              <a:spcBef>
                <a:spcPct val="0"/>
              </a:spcBef>
            </a:pPr>
            <a:r>
              <a:rPr lang="en-US" altLang="en-US" sz="2400" dirty="0" smtClean="0">
                <a:latin typeface="Georgia" pitchFamily="18" charset="0"/>
                <a:cs typeface="Georgia" pitchFamily="18" charset="0"/>
              </a:rPr>
              <a:t>University of Illinois ECE grad – 94 BS, 96 MS</a:t>
            </a:r>
          </a:p>
          <a:p>
            <a:pPr lvl="1">
              <a:lnSpc>
                <a:spcPct val="110000"/>
              </a:lnSpc>
              <a:spcBef>
                <a:spcPct val="0"/>
              </a:spcBef>
            </a:pPr>
            <a:r>
              <a:rPr lang="en-US" altLang="en-US" sz="2000" dirty="0" smtClean="0">
                <a:latin typeface="Georgia" pitchFamily="18" charset="0"/>
                <a:cs typeface="Georgia" pitchFamily="18" charset="0"/>
              </a:rPr>
              <a:t>Took Engineering Law as an undergrad</a:t>
            </a:r>
          </a:p>
          <a:p>
            <a:pPr>
              <a:lnSpc>
                <a:spcPct val="110000"/>
              </a:lnSpc>
              <a:spcBef>
                <a:spcPct val="0"/>
              </a:spcBef>
            </a:pPr>
            <a:r>
              <a:rPr lang="en-US" altLang="en-US" sz="2400" dirty="0" smtClean="0">
                <a:latin typeface="Georgia" pitchFamily="18" charset="0"/>
                <a:cs typeface="Georgia" pitchFamily="18" charset="0"/>
              </a:rPr>
              <a:t>More than 20 years as a Patent Attorney</a:t>
            </a:r>
          </a:p>
          <a:p>
            <a:pPr lvl="1">
              <a:lnSpc>
                <a:spcPct val="110000"/>
              </a:lnSpc>
              <a:spcBef>
                <a:spcPct val="0"/>
              </a:spcBef>
            </a:pPr>
            <a:r>
              <a:rPr lang="en-US" altLang="en-US" sz="2000" dirty="0" smtClean="0">
                <a:latin typeface="Georgia" pitchFamily="18" charset="0"/>
                <a:cs typeface="Georgia" pitchFamily="18" charset="0"/>
              </a:rPr>
              <a:t>15 Years at large, IP-specialty firm</a:t>
            </a:r>
          </a:p>
          <a:p>
            <a:pPr lvl="1">
              <a:lnSpc>
                <a:spcPct val="110000"/>
              </a:lnSpc>
              <a:spcBef>
                <a:spcPct val="0"/>
              </a:spcBef>
            </a:pPr>
            <a:r>
              <a:rPr lang="en-US" altLang="en-US" sz="2000" dirty="0" smtClean="0">
                <a:latin typeface="Georgia" pitchFamily="18" charset="0"/>
                <a:cs typeface="Georgia" pitchFamily="18" charset="0"/>
              </a:rPr>
              <a:t>Founded Barich IP Law Group in 2013</a:t>
            </a:r>
          </a:p>
          <a:p>
            <a:pPr lvl="1">
              <a:lnSpc>
                <a:spcPct val="110000"/>
              </a:lnSpc>
              <a:spcBef>
                <a:spcPct val="0"/>
              </a:spcBef>
            </a:pPr>
            <a:r>
              <a:rPr lang="en-US" altLang="en-US" sz="2000" i="1" dirty="0" smtClean="0">
                <a:latin typeface="Georgia" pitchFamily="18" charset="0"/>
                <a:cs typeface="Georgia" pitchFamily="18" charset="0"/>
              </a:rPr>
              <a:t>Illinois Super Lawyer, </a:t>
            </a:r>
            <a:r>
              <a:rPr lang="en-US" altLang="en-US" sz="2000" dirty="0" smtClean="0">
                <a:latin typeface="Georgia" pitchFamily="18" charset="0"/>
                <a:cs typeface="Georgia" pitchFamily="18" charset="0"/>
              </a:rPr>
              <a:t>4 time </a:t>
            </a:r>
            <a:r>
              <a:rPr lang="en-US" altLang="en-US" sz="2000" i="1" dirty="0" smtClean="0">
                <a:latin typeface="Georgia" pitchFamily="18" charset="0"/>
                <a:cs typeface="Georgia" pitchFamily="18" charset="0"/>
              </a:rPr>
              <a:t>Illinois Rising Star</a:t>
            </a:r>
            <a:endParaRPr lang="en-US" altLang="en-US" sz="2000" dirty="0" smtClean="0">
              <a:latin typeface="Georgia" pitchFamily="18" charset="0"/>
              <a:cs typeface="Georgia" pitchFamily="18" charset="0"/>
            </a:endParaRPr>
          </a:p>
          <a:p>
            <a:pPr lvl="1">
              <a:lnSpc>
                <a:spcPct val="110000"/>
              </a:lnSpc>
              <a:spcBef>
                <a:spcPct val="0"/>
              </a:spcBef>
            </a:pPr>
            <a:r>
              <a:rPr lang="en-US" altLang="en-US" sz="2000" i="1" dirty="0" smtClean="0">
                <a:latin typeface="Georgia" pitchFamily="18" charset="0"/>
                <a:cs typeface="Georgia" pitchFamily="18" charset="0"/>
              </a:rPr>
              <a:t>Patent Buddy</a:t>
            </a:r>
            <a:r>
              <a:rPr lang="en-US" altLang="en-US" sz="2000" dirty="0" smtClean="0">
                <a:latin typeface="Georgia" pitchFamily="18" charset="0"/>
                <a:cs typeface="Georgia" pitchFamily="18" charset="0"/>
              </a:rPr>
              <a:t>® List of Top Patent Prosecutors (top 2%)</a:t>
            </a:r>
          </a:p>
          <a:p>
            <a:pPr>
              <a:lnSpc>
                <a:spcPct val="110000"/>
              </a:lnSpc>
              <a:spcBef>
                <a:spcPct val="0"/>
              </a:spcBef>
            </a:pPr>
            <a:r>
              <a:rPr lang="en-US" altLang="en-US" sz="2400" dirty="0" smtClean="0">
                <a:latin typeface="Georgia" pitchFamily="18" charset="0"/>
                <a:cs typeface="Georgia" pitchFamily="18" charset="0"/>
              </a:rPr>
              <a:t>Adjunct Professor, U of I College of Law</a:t>
            </a:r>
          </a:p>
          <a:p>
            <a:pPr lvl="1">
              <a:lnSpc>
                <a:spcPct val="110000"/>
              </a:lnSpc>
              <a:spcBef>
                <a:spcPct val="0"/>
              </a:spcBef>
            </a:pPr>
            <a:r>
              <a:rPr lang="en-US" altLang="en-US" sz="2000" dirty="0" smtClean="0">
                <a:latin typeface="Georgia" pitchFamily="18" charset="0"/>
                <a:cs typeface="Georgia" pitchFamily="18" charset="0"/>
              </a:rPr>
              <a:t>Patent Prosecution, Intro to IP, founded IP Clinic</a:t>
            </a:r>
          </a:p>
          <a:p>
            <a:pPr>
              <a:lnSpc>
                <a:spcPct val="110000"/>
              </a:lnSpc>
              <a:spcBef>
                <a:spcPct val="0"/>
              </a:spcBef>
            </a:pPr>
            <a:r>
              <a:rPr lang="en-US" altLang="en-US" sz="2400" dirty="0" smtClean="0">
                <a:latin typeface="Georgia" pitchFamily="18" charset="0"/>
                <a:cs typeface="Georgia" pitchFamily="18" charset="0"/>
              </a:rPr>
              <a:t>Lecturer in College of Engineering</a:t>
            </a:r>
          </a:p>
          <a:p>
            <a:pPr lvl="1">
              <a:lnSpc>
                <a:spcPct val="110000"/>
              </a:lnSpc>
              <a:spcBef>
                <a:spcPct val="0"/>
              </a:spcBef>
            </a:pPr>
            <a:r>
              <a:rPr lang="en-US" altLang="en-US" sz="2000" dirty="0" smtClean="0">
                <a:latin typeface="Georgia" pitchFamily="18" charset="0"/>
                <a:cs typeface="Georgia" pitchFamily="18" charset="0"/>
              </a:rPr>
              <a:t>Engineering Law, Startups: Inc., Funding, Contracts &amp; IP</a:t>
            </a:r>
          </a:p>
          <a:p>
            <a:pPr>
              <a:lnSpc>
                <a:spcPct val="110000"/>
              </a:lnSpc>
              <a:spcBef>
                <a:spcPct val="0"/>
              </a:spcBef>
            </a:pPr>
            <a:r>
              <a:rPr lang="en-US" altLang="en-US" sz="2400" dirty="0" smtClean="0">
                <a:latin typeface="Georgia" pitchFamily="18" charset="0"/>
                <a:cs typeface="Georgia" pitchFamily="18" charset="0"/>
              </a:rPr>
              <a:t>Notre Dame Executive MBA, Guest Lecturer on IP</a:t>
            </a:r>
          </a:p>
          <a:p>
            <a:pPr>
              <a:lnSpc>
                <a:spcPct val="110000"/>
              </a:lnSpc>
              <a:spcBef>
                <a:spcPct val="0"/>
              </a:spcBef>
            </a:pPr>
            <a:r>
              <a:rPr lang="en-US" altLang="en-US" sz="2400" dirty="0" smtClean="0">
                <a:latin typeface="Georgia" pitchFamily="18" charset="0"/>
                <a:cs typeface="Georgia" pitchFamily="18" charset="0"/>
              </a:rPr>
              <a:t>U. of Wisconsin, Masters of Engineering Management</a:t>
            </a:r>
          </a:p>
          <a:p>
            <a:pPr lvl="1">
              <a:lnSpc>
                <a:spcPct val="110000"/>
              </a:lnSpc>
              <a:spcBef>
                <a:spcPct val="0"/>
              </a:spcBef>
            </a:pPr>
            <a:r>
              <a:rPr lang="en-US" altLang="en-US" sz="2000" dirty="0" smtClean="0">
                <a:latin typeface="Georgia" pitchFamily="18" charset="0"/>
                <a:cs typeface="Georgia" pitchFamily="18" charset="0"/>
              </a:rPr>
              <a:t>Engineering Law</a:t>
            </a:r>
          </a:p>
        </p:txBody>
      </p:sp>
      <p:sp>
        <p:nvSpPr>
          <p:cNvPr id="6149" name="Footer Placeholder 1"/>
          <p:cNvSpPr>
            <a:spLocks noGrp="1"/>
          </p:cNvSpPr>
          <p:nvPr>
            <p:ph type="ftr" sz="quarter" idx="11"/>
          </p:nvPr>
        </p:nvSpPr>
        <p:spPr bwMode="auto">
          <a:xfrm>
            <a:off x="4419600" y="6394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170CE386-6C8A-41E7-BB4E-7C71310E3739}"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0723"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Executive Power </a:t>
            </a:r>
          </a:p>
        </p:txBody>
      </p:sp>
      <p:sp>
        <p:nvSpPr>
          <p:cNvPr id="30724"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Article II of the US Constitution</a:t>
            </a:r>
          </a:p>
          <a:p>
            <a:pPr eaLnBrk="1" hangingPunct="1">
              <a:lnSpc>
                <a:spcPct val="90000"/>
              </a:lnSpc>
            </a:pPr>
            <a:r>
              <a:rPr lang="en-US" altLang="en-US" sz="2800" smtClean="0">
                <a:latin typeface="Georgia" pitchFamily="18" charset="0"/>
                <a:cs typeface="Georgia" pitchFamily="18" charset="0"/>
              </a:rPr>
              <a:t>Elected by electors appointed by the states</a:t>
            </a:r>
          </a:p>
          <a:p>
            <a:pPr lvl="1" eaLnBrk="1" hangingPunct="1">
              <a:lnSpc>
                <a:spcPct val="90000"/>
              </a:lnSpc>
            </a:pPr>
            <a:r>
              <a:rPr lang="en-US" altLang="en-US" smtClean="0">
                <a:latin typeface="Georgia" pitchFamily="18" charset="0"/>
                <a:cs typeface="Georgia" pitchFamily="18" charset="0"/>
              </a:rPr>
              <a:t>Commander in Chief</a:t>
            </a:r>
          </a:p>
          <a:p>
            <a:pPr lvl="1" eaLnBrk="1" hangingPunct="1">
              <a:lnSpc>
                <a:spcPct val="90000"/>
              </a:lnSpc>
            </a:pPr>
            <a:r>
              <a:rPr lang="en-US" altLang="en-US" smtClean="0">
                <a:latin typeface="Georgia" pitchFamily="18" charset="0"/>
                <a:cs typeface="Georgia" pitchFamily="18" charset="0"/>
              </a:rPr>
              <a:t>Grant Pardons</a:t>
            </a:r>
          </a:p>
          <a:p>
            <a:pPr lvl="1"/>
            <a:r>
              <a:rPr lang="en-US" altLang="en-US" smtClean="0">
                <a:latin typeface="Georgia" pitchFamily="18" charset="0"/>
                <a:cs typeface="Georgia" pitchFamily="18" charset="0"/>
              </a:rPr>
              <a:t>Make treaties (need 2/3 consent by Senate)</a:t>
            </a:r>
          </a:p>
          <a:p>
            <a:pPr lvl="1"/>
            <a:r>
              <a:rPr lang="en-US" altLang="en-US" smtClean="0">
                <a:latin typeface="Georgia" pitchFamily="18" charset="0"/>
                <a:cs typeface="Georgia" pitchFamily="18" charset="0"/>
              </a:rPr>
              <a:t>Nominate ambassadors, Judges, etc (need advice and consent of Senate)</a:t>
            </a:r>
          </a:p>
          <a:p>
            <a:pPr lvl="1"/>
            <a:r>
              <a:rPr lang="en-US" altLang="en-US" smtClean="0">
                <a:latin typeface="Georgia" pitchFamily="18" charset="0"/>
                <a:cs typeface="Georgia" pitchFamily="18" charset="0"/>
              </a:rPr>
              <a:t>Deliver State of the Union Address</a:t>
            </a:r>
          </a:p>
          <a:p>
            <a:pPr lvl="1"/>
            <a:r>
              <a:rPr lang="en-US" altLang="en-US" smtClean="0">
                <a:latin typeface="Georgia" pitchFamily="18" charset="0"/>
                <a:cs typeface="Georgia" pitchFamily="18" charset="0"/>
              </a:rPr>
              <a:t>“He shall take Care that the Laws be faithfully executed”</a:t>
            </a:r>
          </a:p>
        </p:txBody>
      </p:sp>
      <p:sp>
        <p:nvSpPr>
          <p:cNvPr id="2" name="Slide Number Placeholder 1"/>
          <p:cNvSpPr>
            <a:spLocks noGrp="1"/>
          </p:cNvSpPr>
          <p:nvPr>
            <p:ph type="sldNum" sz="quarter" idx="12"/>
          </p:nvPr>
        </p:nvSpPr>
        <p:spPr/>
        <p:txBody>
          <a:bodyPr/>
          <a:lstStyle/>
          <a:p>
            <a:pPr>
              <a:defRPr/>
            </a:pPr>
            <a:fld id="{9600E467-45FC-4ED3-9BF0-B47134A4726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174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Judicial Power </a:t>
            </a:r>
          </a:p>
        </p:txBody>
      </p:sp>
      <p:sp>
        <p:nvSpPr>
          <p:cNvPr id="31748"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Article III of the US Constitution</a:t>
            </a:r>
          </a:p>
          <a:p>
            <a:pPr eaLnBrk="1" hangingPunct="1">
              <a:lnSpc>
                <a:spcPct val="90000"/>
              </a:lnSpc>
            </a:pPr>
            <a:r>
              <a:rPr lang="en-US" altLang="en-US" sz="2800" smtClean="0">
                <a:latin typeface="Georgia" pitchFamily="18" charset="0"/>
                <a:cs typeface="Georgia" pitchFamily="18" charset="0"/>
              </a:rPr>
              <a:t>The judicial Power of the United States, shall be vested in one supreme Court, and in such inferior Courts as the Congress may from time to time ordain and establish. </a:t>
            </a:r>
          </a:p>
          <a:p>
            <a:pPr eaLnBrk="1" hangingPunct="1">
              <a:lnSpc>
                <a:spcPct val="90000"/>
              </a:lnSpc>
            </a:pPr>
            <a:r>
              <a:rPr lang="en-US" altLang="en-US" sz="2800" smtClean="0">
                <a:latin typeface="Georgia" pitchFamily="18" charset="0"/>
                <a:cs typeface="Georgia" pitchFamily="18" charset="0"/>
              </a:rPr>
              <a:t>The Judges, both of the supreme and inferior Courts, shall hold their Offices </a:t>
            </a:r>
            <a:r>
              <a:rPr lang="en-US" altLang="en-US" sz="2800" smtClean="0">
                <a:solidFill>
                  <a:schemeClr val="hlink"/>
                </a:solidFill>
                <a:latin typeface="Georgia" pitchFamily="18" charset="0"/>
                <a:cs typeface="Georgia" pitchFamily="18" charset="0"/>
              </a:rPr>
              <a:t>during good Behavior</a:t>
            </a:r>
            <a:r>
              <a:rPr lang="en-US" altLang="en-US" sz="2800" smtClean="0">
                <a:latin typeface="Georgia" pitchFamily="18" charset="0"/>
                <a:cs typeface="Georgia" pitchFamily="18" charset="0"/>
              </a:rPr>
              <a:t>, and shall, at stated Times, receive for their Services a Compensation which shall not be diminished during their Continuance in Office. </a:t>
            </a:r>
          </a:p>
        </p:txBody>
      </p:sp>
      <p:sp>
        <p:nvSpPr>
          <p:cNvPr id="2" name="Slide Number Placeholder 1"/>
          <p:cNvSpPr>
            <a:spLocks noGrp="1"/>
          </p:cNvSpPr>
          <p:nvPr>
            <p:ph type="sldNum" sz="quarter" idx="12"/>
          </p:nvPr>
        </p:nvSpPr>
        <p:spPr/>
        <p:txBody>
          <a:bodyPr/>
          <a:lstStyle/>
          <a:p>
            <a:pPr>
              <a:defRPr/>
            </a:pPr>
            <a:fld id="{AE0B03C3-4A89-4AB9-8D24-A6428A3ECC3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2771"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Article IV – The States</a:t>
            </a:r>
          </a:p>
        </p:txBody>
      </p:sp>
      <p:sp>
        <p:nvSpPr>
          <p:cNvPr id="32772" name="Content Placeholder 2"/>
          <p:cNvSpPr>
            <a:spLocks noGrp="1"/>
          </p:cNvSpPr>
          <p:nvPr>
            <p:ph idx="4294967295"/>
          </p:nvPr>
        </p:nvSpPr>
        <p:spPr>
          <a:xfrm>
            <a:off x="457200" y="1219200"/>
            <a:ext cx="8229600" cy="4572000"/>
          </a:xfrm>
        </p:spPr>
        <p:txBody>
          <a:bodyPr/>
          <a:lstStyle/>
          <a:p>
            <a:r>
              <a:rPr lang="en-US" altLang="en-US" sz="2800" smtClean="0">
                <a:solidFill>
                  <a:schemeClr val="hlink"/>
                </a:solidFill>
                <a:latin typeface="Georgia" pitchFamily="18" charset="0"/>
                <a:cs typeface="Georgia" pitchFamily="18" charset="0"/>
              </a:rPr>
              <a:t>Full Faith and Credit</a:t>
            </a:r>
            <a:r>
              <a:rPr lang="en-US" altLang="en-US" sz="2800" smtClean="0">
                <a:latin typeface="Georgia" pitchFamily="18" charset="0"/>
                <a:cs typeface="Georgia" pitchFamily="18" charset="0"/>
              </a:rPr>
              <a:t> shall be given in each State to the public Acts, Records, and judicial Proceedings of every other State. </a:t>
            </a:r>
          </a:p>
          <a:p>
            <a:r>
              <a:rPr lang="en-US" altLang="en-US" sz="2800" smtClean="0">
                <a:latin typeface="Georgia" pitchFamily="18" charset="0"/>
                <a:cs typeface="Georgia" pitchFamily="18" charset="0"/>
              </a:rPr>
              <a:t>The Citizens of each State shall be entitled to all Privileges and Immunities of Citizens in the several States.</a:t>
            </a:r>
          </a:p>
          <a:p>
            <a:r>
              <a:rPr lang="en-US" altLang="en-US" sz="2800" smtClean="0">
                <a:latin typeface="Georgia" pitchFamily="18" charset="0"/>
                <a:cs typeface="Georgia" pitchFamily="18" charset="0"/>
              </a:rPr>
              <a:t>A Person charged in any State with a Crime, who flees but is found in another State shall be delivered up to be removed to the State having Jurisdiction of the Crime.</a:t>
            </a:r>
            <a:endParaRPr lang="en-US" altLang="en-US" sz="2800" i="1" smtClean="0">
              <a:latin typeface="Georgia" pitchFamily="18" charset="0"/>
              <a:cs typeface="Georgia" pitchFamily="18" charset="0"/>
            </a:endParaRPr>
          </a:p>
          <a:p>
            <a:pPr>
              <a:buFont typeface="Arial" charset="0"/>
              <a:buNone/>
            </a:pPr>
            <a:endParaRPr lang="en-US" altLang="en-US" sz="280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48409F5-E0D3-45E5-9E04-B25171D770F9}"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3795"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The Supreme Court </a:t>
            </a:r>
          </a:p>
        </p:txBody>
      </p:sp>
      <p:sp>
        <p:nvSpPr>
          <p:cNvPr id="33796"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No enumerated ability in the Constitution to declare anything “unconstitutional”</a:t>
            </a:r>
          </a:p>
          <a:p>
            <a:pPr eaLnBrk="1" hangingPunct="1">
              <a:lnSpc>
                <a:spcPct val="90000"/>
              </a:lnSpc>
            </a:pPr>
            <a:r>
              <a:rPr lang="en-US" altLang="en-US" sz="2800" smtClean="0">
                <a:latin typeface="Georgia" pitchFamily="18" charset="0"/>
                <a:cs typeface="Georgia" pitchFamily="18" charset="0"/>
              </a:rPr>
              <a:t>No law giving Supreme Court that power</a:t>
            </a:r>
          </a:p>
          <a:p>
            <a:pPr eaLnBrk="1" hangingPunct="1">
              <a:lnSpc>
                <a:spcPct val="90000"/>
              </a:lnSpc>
            </a:pPr>
            <a:r>
              <a:rPr lang="en-US" altLang="en-US" sz="2800" smtClean="0">
                <a:latin typeface="Georgia" pitchFamily="18" charset="0"/>
                <a:cs typeface="Georgia" pitchFamily="18" charset="0"/>
              </a:rPr>
              <a:t>How did they get it?</a:t>
            </a:r>
          </a:p>
          <a:p>
            <a:pPr eaLnBrk="1" hangingPunct="1">
              <a:lnSpc>
                <a:spcPct val="90000"/>
              </a:lnSpc>
            </a:pPr>
            <a:r>
              <a:rPr lang="en-US" altLang="en-US" sz="2800" smtClean="0">
                <a:latin typeface="Georgia" pitchFamily="18" charset="0"/>
                <a:cs typeface="Georgia" pitchFamily="18" charset="0"/>
              </a:rPr>
              <a:t>Also, how come the federal courts get to review state court decisions – that’s not in the Constitution either!</a:t>
            </a:r>
          </a:p>
          <a:p>
            <a:pPr eaLnBrk="1" hangingPunct="1">
              <a:lnSpc>
                <a:spcPct val="90000"/>
              </a:lnSpc>
              <a:buFont typeface="Arial" charset="0"/>
              <a:buNone/>
            </a:pPr>
            <a:endParaRPr lang="en-US" altLang="en-US" sz="280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42D77F6C-2FCC-4C65-83A0-70855D53E7F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4819" name="Title 1"/>
          <p:cNvSpPr>
            <a:spLocks noGrp="1"/>
          </p:cNvSpPr>
          <p:nvPr>
            <p:ph type="title" idx="4294967295"/>
          </p:nvPr>
        </p:nvSpPr>
        <p:spPr>
          <a:xfrm>
            <a:off x="457200" y="274638"/>
            <a:ext cx="8229600" cy="715962"/>
          </a:xfrm>
        </p:spPr>
        <p:txBody>
          <a:bodyPr/>
          <a:lstStyle/>
          <a:p>
            <a:pPr eaLnBrk="1" hangingPunct="1"/>
            <a:r>
              <a:rPr lang="en-US" altLang="en-US" sz="4000" smtClean="0">
                <a:latin typeface="Georgia" pitchFamily="18" charset="0"/>
                <a:cs typeface="Georgia" pitchFamily="18" charset="0"/>
              </a:rPr>
              <a:t>Marbury v. Madison</a:t>
            </a:r>
            <a:endParaRPr lang="en-US" altLang="en-US" smtClean="0">
              <a:latin typeface="Georgia" pitchFamily="18" charset="0"/>
              <a:cs typeface="Georgia" pitchFamily="18" charset="0"/>
            </a:endParaRPr>
          </a:p>
        </p:txBody>
      </p:sp>
      <p:sp>
        <p:nvSpPr>
          <p:cNvPr id="34820" name="Content Placeholder 2"/>
          <p:cNvSpPr>
            <a:spLocks noGrp="1"/>
          </p:cNvSpPr>
          <p:nvPr>
            <p:ph idx="4294967295"/>
          </p:nvPr>
        </p:nvSpPr>
        <p:spPr>
          <a:xfrm>
            <a:off x="457200" y="990600"/>
            <a:ext cx="8229600" cy="5365750"/>
          </a:xfrm>
        </p:spPr>
        <p:txBody>
          <a:bodyPr/>
          <a:lstStyle/>
          <a:p>
            <a:pPr eaLnBrk="1" hangingPunct="1">
              <a:lnSpc>
                <a:spcPct val="80000"/>
              </a:lnSpc>
            </a:pPr>
            <a:r>
              <a:rPr lang="en-US" altLang="en-US" sz="2800" dirty="0" smtClean="0">
                <a:latin typeface="Georgia" pitchFamily="18" charset="0"/>
                <a:cs typeface="Georgia" pitchFamily="18" charset="0"/>
              </a:rPr>
              <a:t>John Adams (2</a:t>
            </a:r>
            <a:r>
              <a:rPr lang="en-US" altLang="en-US" sz="2800" baseline="30000" dirty="0" smtClean="0">
                <a:latin typeface="Georgia" pitchFamily="18" charset="0"/>
                <a:cs typeface="Georgia" pitchFamily="18" charset="0"/>
              </a:rPr>
              <a:t>nd</a:t>
            </a:r>
            <a:r>
              <a:rPr lang="en-US" altLang="en-US" sz="2800" dirty="0" smtClean="0">
                <a:latin typeface="Georgia" pitchFamily="18" charset="0"/>
                <a:cs typeface="Georgia" pitchFamily="18" charset="0"/>
              </a:rPr>
              <a:t> president) is defeated by Thomas Jefferson, but party controls Congress</a:t>
            </a:r>
          </a:p>
          <a:p>
            <a:pPr eaLnBrk="1" hangingPunct="1">
              <a:lnSpc>
                <a:spcPct val="80000"/>
              </a:lnSpc>
            </a:pPr>
            <a:r>
              <a:rPr lang="en-US" altLang="en-US" sz="2800" dirty="0" smtClean="0">
                <a:latin typeface="Georgia" pitchFamily="18" charset="0"/>
                <a:cs typeface="Georgia" pitchFamily="18" charset="0"/>
              </a:rPr>
              <a:t>Passes last-minute laws creating many new judgeships to be distributed to cronies, but appointments must be “received” </a:t>
            </a:r>
          </a:p>
          <a:p>
            <a:pPr eaLnBrk="1" hangingPunct="1">
              <a:lnSpc>
                <a:spcPct val="80000"/>
              </a:lnSpc>
            </a:pPr>
            <a:r>
              <a:rPr lang="en-US" altLang="en-US" sz="2800" dirty="0" smtClean="0">
                <a:latin typeface="Georgia" pitchFamily="18" charset="0"/>
                <a:cs typeface="Georgia" pitchFamily="18" charset="0"/>
              </a:rPr>
              <a:t>Marbury’s appointment does not reach him (by horse) and he sues Madison (the new Secretary of State) to deliver it</a:t>
            </a:r>
          </a:p>
          <a:p>
            <a:pPr eaLnBrk="1" hangingPunct="1">
              <a:lnSpc>
                <a:spcPct val="80000"/>
              </a:lnSpc>
            </a:pPr>
            <a:r>
              <a:rPr lang="en-US" altLang="en-US" sz="2800" dirty="0" smtClean="0">
                <a:latin typeface="Georgia" pitchFamily="18" charset="0"/>
                <a:cs typeface="Georgia" pitchFamily="18" charset="0"/>
              </a:rPr>
              <a:t>Supreme Court finds the statue under which Marbury was appointed was “unconstitutional,” so Marbury loses – can’t force delivery.</a:t>
            </a:r>
          </a:p>
          <a:p>
            <a:pPr eaLnBrk="1" hangingPunct="1">
              <a:lnSpc>
                <a:spcPct val="80000"/>
              </a:lnSpc>
            </a:pPr>
            <a:r>
              <a:rPr lang="en-US" altLang="en-US" sz="2800" dirty="0" smtClean="0">
                <a:latin typeface="Georgia" pitchFamily="18" charset="0"/>
                <a:cs typeface="Georgia" pitchFamily="18" charset="0"/>
              </a:rPr>
              <a:t>“It is emphatically the province and duty of the judicial department to say what the law is.”</a:t>
            </a:r>
          </a:p>
          <a:p>
            <a:pPr lvl="1" eaLnBrk="1" hangingPunct="1">
              <a:lnSpc>
                <a:spcPct val="80000"/>
              </a:lnSpc>
            </a:pPr>
            <a:r>
              <a:rPr lang="en-US" altLang="en-US" dirty="0" smtClean="0">
                <a:latin typeface="Georgia" pitchFamily="18" charset="0"/>
                <a:cs typeface="Georgia" pitchFamily="18" charset="0"/>
              </a:rPr>
              <a:t>Jefferson does not appeal because he “won”</a:t>
            </a:r>
          </a:p>
        </p:txBody>
      </p:sp>
      <p:sp>
        <p:nvSpPr>
          <p:cNvPr id="2" name="Slide Number Placeholder 1"/>
          <p:cNvSpPr>
            <a:spLocks noGrp="1"/>
          </p:cNvSpPr>
          <p:nvPr>
            <p:ph type="sldNum" sz="quarter" idx="12"/>
          </p:nvPr>
        </p:nvSpPr>
        <p:spPr/>
        <p:txBody>
          <a:bodyPr/>
          <a:lstStyle/>
          <a:p>
            <a:pPr>
              <a:defRPr/>
            </a:pPr>
            <a:fld id="{6DDCE849-5DDF-4D6E-82A8-2C8C64660DB0}"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5843" name="Title 1"/>
          <p:cNvSpPr>
            <a:spLocks noGrp="1"/>
          </p:cNvSpPr>
          <p:nvPr>
            <p:ph type="title" idx="4294967295"/>
          </p:nvPr>
        </p:nvSpPr>
        <p:spPr/>
        <p:txBody>
          <a:bodyPr/>
          <a:lstStyle/>
          <a:p>
            <a:pPr eaLnBrk="1" hangingPunct="1"/>
            <a:r>
              <a:rPr lang="en-US" altLang="en-US" sz="4000" smtClean="0">
                <a:latin typeface="Georgia" pitchFamily="18" charset="0"/>
                <a:cs typeface="Georgia" pitchFamily="18" charset="0"/>
              </a:rPr>
              <a:t>Expansion of SC Power</a:t>
            </a:r>
            <a:endParaRPr lang="en-US" altLang="en-US" smtClean="0">
              <a:latin typeface="Georgia" pitchFamily="18" charset="0"/>
              <a:cs typeface="Georgia" pitchFamily="18" charset="0"/>
            </a:endParaRPr>
          </a:p>
        </p:txBody>
      </p:sp>
      <p:sp>
        <p:nvSpPr>
          <p:cNvPr id="35844"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SC’s power to declare federal law constitutional?  They made it up and people went with it.</a:t>
            </a:r>
          </a:p>
          <a:p>
            <a:pPr eaLnBrk="1" hangingPunct="1">
              <a:lnSpc>
                <a:spcPct val="90000"/>
              </a:lnSpc>
            </a:pPr>
            <a:r>
              <a:rPr lang="en-US" altLang="en-US" sz="2800" smtClean="0">
                <a:latin typeface="Georgia" pitchFamily="18" charset="0"/>
                <a:cs typeface="Georgia" pitchFamily="18" charset="0"/>
              </a:rPr>
              <a:t>Supreme Court gets to review State Laws for compliance with US constitution</a:t>
            </a:r>
          </a:p>
          <a:p>
            <a:pPr lvl="1" eaLnBrk="1" hangingPunct="1">
              <a:lnSpc>
                <a:spcPct val="90000"/>
              </a:lnSpc>
            </a:pPr>
            <a:r>
              <a:rPr lang="en-US" altLang="en-US" smtClean="0">
                <a:latin typeface="Georgia" pitchFamily="18" charset="0"/>
                <a:cs typeface="Georgia" pitchFamily="18" charset="0"/>
              </a:rPr>
              <a:t>Calder v. Bull, 3 U.S. 386 (1798) </a:t>
            </a:r>
          </a:p>
          <a:p>
            <a:pPr eaLnBrk="1" hangingPunct="1">
              <a:lnSpc>
                <a:spcPct val="90000"/>
              </a:lnSpc>
            </a:pPr>
            <a:r>
              <a:rPr lang="en-US" altLang="en-US" sz="2800" smtClean="0">
                <a:latin typeface="Georgia" pitchFamily="18" charset="0"/>
                <a:cs typeface="Georgia" pitchFamily="18" charset="0"/>
              </a:rPr>
              <a:t>Supreme Court gets to review State Court Decisions for compliance with US constitution</a:t>
            </a:r>
          </a:p>
          <a:p>
            <a:pPr lvl="1" eaLnBrk="1" hangingPunct="1">
              <a:lnSpc>
                <a:spcPct val="90000"/>
              </a:lnSpc>
            </a:pPr>
            <a:r>
              <a:rPr lang="en-US" altLang="en-US" smtClean="0">
                <a:latin typeface="Georgia" pitchFamily="18" charset="0"/>
                <a:cs typeface="Georgia" pitchFamily="18" charset="0"/>
              </a:rPr>
              <a:t>Martin v. Hunter’s Lessee, 14 U.S. 304 (1816) </a:t>
            </a:r>
          </a:p>
          <a:p>
            <a:pPr eaLnBrk="1" hangingPunct="1">
              <a:lnSpc>
                <a:spcPct val="90000"/>
              </a:lnSpc>
            </a:pPr>
            <a:r>
              <a:rPr lang="en-US" altLang="en-US" sz="2800" smtClean="0">
                <a:latin typeface="Georgia" pitchFamily="18" charset="0"/>
                <a:cs typeface="Georgia" pitchFamily="18" charset="0"/>
              </a:rPr>
              <a:t>Supreme Court orders are binding on State Executive</a:t>
            </a:r>
          </a:p>
          <a:p>
            <a:pPr lvl="1" eaLnBrk="1" hangingPunct="1">
              <a:lnSpc>
                <a:spcPct val="90000"/>
              </a:lnSpc>
            </a:pPr>
            <a:r>
              <a:rPr lang="en-US" altLang="en-US" smtClean="0">
                <a:latin typeface="Georgia" pitchFamily="18" charset="0"/>
                <a:cs typeface="Georgia" pitchFamily="18" charset="0"/>
              </a:rPr>
              <a:t>Cooper v. Aaron, 358 U.S. 1 (1958) </a:t>
            </a:r>
          </a:p>
          <a:p>
            <a:pPr lvl="1" eaLnBrk="1" hangingPunct="1">
              <a:lnSpc>
                <a:spcPct val="90000"/>
              </a:lnSpc>
              <a:buFont typeface="Arial" charset="0"/>
              <a:buNone/>
            </a:pPr>
            <a:endParaRPr lang="en-US" altLang="en-US"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5BE7E0BE-60C8-4125-990D-DD41F1504299}"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686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Expansion of Congress’ Power </a:t>
            </a:r>
          </a:p>
        </p:txBody>
      </p:sp>
      <p:sp>
        <p:nvSpPr>
          <p:cNvPr id="36868"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Congress’s powers are specifically recited in the Constitution (18)</a:t>
            </a:r>
          </a:p>
          <a:p>
            <a:pPr eaLnBrk="1" hangingPunct="1">
              <a:lnSpc>
                <a:spcPct val="90000"/>
              </a:lnSpc>
            </a:pPr>
            <a:r>
              <a:rPr lang="en-US" altLang="en-US" sz="2800" smtClean="0">
                <a:latin typeface="Georgia" pitchFamily="18" charset="0"/>
                <a:cs typeface="Georgia" pitchFamily="18" charset="0"/>
              </a:rPr>
              <a:t>The 10</a:t>
            </a:r>
            <a:r>
              <a:rPr lang="en-US" altLang="en-US" sz="2800" baseline="30000" smtClean="0">
                <a:latin typeface="Georgia" pitchFamily="18" charset="0"/>
                <a:cs typeface="Georgia" pitchFamily="18" charset="0"/>
              </a:rPr>
              <a:t>th</a:t>
            </a:r>
            <a:r>
              <a:rPr lang="en-US" altLang="en-US" sz="2800" smtClean="0">
                <a:latin typeface="Georgia" pitchFamily="18" charset="0"/>
                <a:cs typeface="Georgia" pitchFamily="18" charset="0"/>
              </a:rPr>
              <a:t> Amendment says</a:t>
            </a:r>
          </a:p>
          <a:p>
            <a:pPr lvl="1" eaLnBrk="1" hangingPunct="1">
              <a:lnSpc>
                <a:spcPct val="90000"/>
              </a:lnSpc>
            </a:pPr>
            <a:r>
              <a:rPr lang="en-US" altLang="en-US" sz="2400" smtClean="0">
                <a:latin typeface="Georgia" pitchFamily="18" charset="0"/>
                <a:cs typeface="Georgia" pitchFamily="18" charset="0"/>
              </a:rPr>
              <a:t>The powers not delegated to the United States by the Constitution, nor prohibited by it to the States, are reserved to the States respectively, or to the people.</a:t>
            </a:r>
          </a:p>
          <a:p>
            <a:pPr eaLnBrk="1" hangingPunct="1">
              <a:lnSpc>
                <a:spcPct val="90000"/>
              </a:lnSpc>
            </a:pPr>
            <a:r>
              <a:rPr lang="en-US" altLang="en-US" sz="2800" smtClean="0">
                <a:latin typeface="Georgia" pitchFamily="18" charset="0"/>
                <a:cs typeface="Georgia" pitchFamily="18" charset="0"/>
              </a:rPr>
              <a:t>How can Congress make so many laws outside of their enumerated powers?</a:t>
            </a:r>
          </a:p>
        </p:txBody>
      </p:sp>
      <p:sp>
        <p:nvSpPr>
          <p:cNvPr id="2" name="Slide Number Placeholder 1"/>
          <p:cNvSpPr>
            <a:spLocks noGrp="1"/>
          </p:cNvSpPr>
          <p:nvPr>
            <p:ph type="sldNum" sz="quarter" idx="12"/>
          </p:nvPr>
        </p:nvSpPr>
        <p:spPr/>
        <p:txBody>
          <a:bodyPr/>
          <a:lstStyle/>
          <a:p>
            <a:pPr>
              <a:defRPr/>
            </a:pPr>
            <a:fld id="{BAFE9F62-210A-4F92-A110-442E27342A0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7891"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The Commerce Clause -1 </a:t>
            </a:r>
          </a:p>
        </p:txBody>
      </p:sp>
      <p:sp>
        <p:nvSpPr>
          <p:cNvPr id="37892"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Remember the commerce clause!</a:t>
            </a:r>
          </a:p>
          <a:p>
            <a:pPr lvl="1">
              <a:lnSpc>
                <a:spcPct val="90000"/>
              </a:lnSpc>
            </a:pPr>
            <a:r>
              <a:rPr lang="en-US" altLang="en-US" sz="2400" smtClean="0">
                <a:latin typeface="Georgia" pitchFamily="18" charset="0"/>
                <a:cs typeface="Georgia" pitchFamily="18" charset="0"/>
              </a:rPr>
              <a:t>Cl 3  - </a:t>
            </a:r>
            <a:r>
              <a:rPr lang="en-US" altLang="en-US" sz="2400" smtClean="0">
                <a:solidFill>
                  <a:schemeClr val="hlink"/>
                </a:solidFill>
                <a:latin typeface="Georgia" pitchFamily="18" charset="0"/>
                <a:cs typeface="Georgia" pitchFamily="18" charset="0"/>
              </a:rPr>
              <a:t>regulate commerce</a:t>
            </a:r>
            <a:r>
              <a:rPr lang="en-US" altLang="en-US" sz="2400" smtClean="0">
                <a:latin typeface="Georgia" pitchFamily="18" charset="0"/>
                <a:cs typeface="Georgia" pitchFamily="18" charset="0"/>
              </a:rPr>
              <a:t> with foreign nations, and </a:t>
            </a:r>
            <a:r>
              <a:rPr lang="en-US" altLang="en-US" sz="2400" smtClean="0">
                <a:solidFill>
                  <a:schemeClr val="hlink"/>
                </a:solidFill>
                <a:latin typeface="Georgia" pitchFamily="18" charset="0"/>
                <a:cs typeface="Georgia" pitchFamily="18" charset="0"/>
              </a:rPr>
              <a:t>among the several states</a:t>
            </a:r>
            <a:r>
              <a:rPr lang="en-US" altLang="en-US" sz="2400" smtClean="0">
                <a:latin typeface="Georgia" pitchFamily="18" charset="0"/>
                <a:cs typeface="Georgia" pitchFamily="18" charset="0"/>
              </a:rPr>
              <a:t>, and with the Indian tribes; </a:t>
            </a:r>
            <a:r>
              <a:rPr lang="en-US" altLang="en-US" sz="2400" smtClean="0">
                <a:solidFill>
                  <a:schemeClr val="hlink"/>
                </a:solidFill>
                <a:latin typeface="Georgia" pitchFamily="18" charset="0"/>
                <a:cs typeface="Georgia" pitchFamily="18" charset="0"/>
              </a:rPr>
              <a:t>(“Commerce clause”)</a:t>
            </a:r>
          </a:p>
          <a:p>
            <a:pPr eaLnBrk="1" hangingPunct="1">
              <a:lnSpc>
                <a:spcPct val="90000"/>
              </a:lnSpc>
            </a:pPr>
            <a:r>
              <a:rPr lang="en-US" altLang="en-US" sz="2800" smtClean="0">
                <a:latin typeface="Georgia" pitchFamily="18" charset="0"/>
                <a:cs typeface="Georgia" pitchFamily="18" charset="0"/>
              </a:rPr>
              <a:t>Seems pretty limited as written, right?</a:t>
            </a:r>
          </a:p>
          <a:p>
            <a:pPr eaLnBrk="1" hangingPunct="1">
              <a:lnSpc>
                <a:spcPct val="90000"/>
              </a:lnSpc>
            </a:pPr>
            <a:r>
              <a:rPr lang="en-US" altLang="en-US" sz="2800" smtClean="0">
                <a:latin typeface="Georgia" pitchFamily="18" charset="0"/>
                <a:cs typeface="Georgia" pitchFamily="18" charset="0"/>
              </a:rPr>
              <a:t>However, since the 1930s, Congress has taken a very expansive view of the power afforded to them under the commerce clause</a:t>
            </a:r>
          </a:p>
          <a:p>
            <a:pPr eaLnBrk="1" hangingPunct="1">
              <a:lnSpc>
                <a:spcPct val="90000"/>
              </a:lnSpc>
            </a:pPr>
            <a:r>
              <a:rPr lang="en-US" altLang="en-US" sz="2800" smtClean="0">
                <a:latin typeface="Georgia" pitchFamily="18" charset="0"/>
                <a:cs typeface="Georgia" pitchFamily="18" charset="0"/>
              </a:rPr>
              <a:t>The Supreme Court has validated Congress’ view</a:t>
            </a:r>
          </a:p>
          <a:p>
            <a:pPr eaLnBrk="1" hangingPunct="1">
              <a:lnSpc>
                <a:spcPct val="90000"/>
              </a:lnSpc>
            </a:pPr>
            <a:r>
              <a:rPr lang="en-US" altLang="en-US" sz="2800" smtClean="0">
                <a:latin typeface="Georgia" pitchFamily="18" charset="0"/>
                <a:cs typeface="Georgia" pitchFamily="18" charset="0"/>
              </a:rPr>
              <a:t>How did that happen?</a:t>
            </a:r>
          </a:p>
        </p:txBody>
      </p:sp>
      <p:sp>
        <p:nvSpPr>
          <p:cNvPr id="2" name="Slide Number Placeholder 1"/>
          <p:cNvSpPr>
            <a:spLocks noGrp="1"/>
          </p:cNvSpPr>
          <p:nvPr>
            <p:ph type="sldNum" sz="quarter" idx="12"/>
          </p:nvPr>
        </p:nvSpPr>
        <p:spPr/>
        <p:txBody>
          <a:bodyPr/>
          <a:lstStyle/>
          <a:p>
            <a:pPr>
              <a:defRPr/>
            </a:pPr>
            <a:fld id="{BD8734A1-20F2-4C70-A02F-41C6B2072DDF}"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8915" name="Title 1"/>
          <p:cNvSpPr>
            <a:spLocks noGrp="1"/>
          </p:cNvSpPr>
          <p:nvPr>
            <p:ph type="title" idx="4294967295"/>
          </p:nvPr>
        </p:nvSpPr>
        <p:spPr>
          <a:xfrm>
            <a:off x="457200" y="274638"/>
            <a:ext cx="8229600" cy="944562"/>
          </a:xfrm>
        </p:spPr>
        <p:txBody>
          <a:bodyPr/>
          <a:lstStyle/>
          <a:p>
            <a:pPr eaLnBrk="1" hangingPunct="1"/>
            <a:r>
              <a:rPr lang="en-US" altLang="en-US" smtClean="0">
                <a:latin typeface="Georgia" pitchFamily="18" charset="0"/>
                <a:cs typeface="Georgia" pitchFamily="18" charset="0"/>
              </a:rPr>
              <a:t>The Commerce Clause - 2</a:t>
            </a:r>
          </a:p>
        </p:txBody>
      </p:sp>
      <p:sp>
        <p:nvSpPr>
          <p:cNvPr id="38916" name="Content Placeholder 2"/>
          <p:cNvSpPr>
            <a:spLocks noGrp="1"/>
          </p:cNvSpPr>
          <p:nvPr>
            <p:ph idx="4294967295"/>
          </p:nvPr>
        </p:nvSpPr>
        <p:spPr>
          <a:xfrm>
            <a:off x="457200" y="990600"/>
            <a:ext cx="8229600" cy="4572000"/>
          </a:xfrm>
        </p:spPr>
        <p:txBody>
          <a:bodyPr/>
          <a:lstStyle/>
          <a:p>
            <a:pPr eaLnBrk="1" hangingPunct="1">
              <a:lnSpc>
                <a:spcPct val="90000"/>
              </a:lnSpc>
            </a:pPr>
            <a:r>
              <a:rPr lang="en-US" altLang="en-US" sz="2800" smtClean="0">
                <a:latin typeface="Georgia" pitchFamily="18" charset="0"/>
                <a:cs typeface="Georgia" pitchFamily="18" charset="0"/>
              </a:rPr>
              <a:t>President Roosevelt and the New Deal (1930s)</a:t>
            </a:r>
          </a:p>
          <a:p>
            <a:pPr lvl="1" eaLnBrk="1" hangingPunct="1">
              <a:lnSpc>
                <a:spcPct val="90000"/>
              </a:lnSpc>
            </a:pPr>
            <a:r>
              <a:rPr lang="en-US" altLang="en-US" smtClean="0">
                <a:latin typeface="Georgia" pitchFamily="18" charset="0"/>
                <a:cs typeface="Georgia" pitchFamily="18" charset="0"/>
              </a:rPr>
              <a:t>Great Depression – it’s a tough time!</a:t>
            </a:r>
          </a:p>
          <a:p>
            <a:pPr lvl="1" eaLnBrk="1" hangingPunct="1">
              <a:lnSpc>
                <a:spcPct val="90000"/>
              </a:lnSpc>
            </a:pPr>
            <a:r>
              <a:rPr lang="en-US" altLang="en-US" smtClean="0">
                <a:latin typeface="Georgia" pitchFamily="18" charset="0"/>
                <a:cs typeface="Georgia" pitchFamily="18" charset="0"/>
              </a:rPr>
              <a:t>Roosevelt’s party controls Congress, wants Federal minimum-wage laws, child labor laws, agricultural relief laws, etc</a:t>
            </a:r>
          </a:p>
          <a:p>
            <a:pPr lvl="1" eaLnBrk="1" hangingPunct="1">
              <a:lnSpc>
                <a:spcPct val="90000"/>
              </a:lnSpc>
            </a:pPr>
            <a:r>
              <a:rPr lang="en-US" altLang="en-US" smtClean="0">
                <a:latin typeface="Georgia" pitchFamily="18" charset="0"/>
                <a:cs typeface="Georgia" pitchFamily="18" charset="0"/>
              </a:rPr>
              <a:t>SC strikes down laws as unconstitutional</a:t>
            </a:r>
          </a:p>
          <a:p>
            <a:pPr lvl="2" eaLnBrk="1" hangingPunct="1">
              <a:lnSpc>
                <a:spcPct val="90000"/>
              </a:lnSpc>
            </a:pPr>
            <a:r>
              <a:rPr lang="en-US" altLang="en-US" smtClean="0">
                <a:latin typeface="Georgia" pitchFamily="18" charset="0"/>
                <a:cs typeface="Georgia" pitchFamily="18" charset="0"/>
              </a:rPr>
              <a:t>Not one of the enumerated powers of Congress</a:t>
            </a:r>
          </a:p>
          <a:p>
            <a:pPr lvl="1" eaLnBrk="1" hangingPunct="1">
              <a:lnSpc>
                <a:spcPct val="90000"/>
              </a:lnSpc>
            </a:pPr>
            <a:r>
              <a:rPr lang="en-US" altLang="en-US" smtClean="0">
                <a:latin typeface="Georgia" pitchFamily="18" charset="0"/>
                <a:cs typeface="Georgia" pitchFamily="18" charset="0"/>
              </a:rPr>
              <a:t>Roosevelt threatens to “stack” Court - 9-&gt;15</a:t>
            </a:r>
          </a:p>
          <a:p>
            <a:pPr lvl="2" eaLnBrk="1" hangingPunct="1">
              <a:lnSpc>
                <a:spcPct val="90000"/>
              </a:lnSpc>
            </a:pPr>
            <a:r>
              <a:rPr lang="en-US" altLang="en-US" smtClean="0">
                <a:latin typeface="Georgia" pitchFamily="18" charset="0"/>
                <a:cs typeface="Georgia" pitchFamily="18" charset="0"/>
              </a:rPr>
              <a:t>Number of Justices not set by Constitution</a:t>
            </a:r>
          </a:p>
          <a:p>
            <a:pPr lvl="1" eaLnBrk="1" hangingPunct="1">
              <a:lnSpc>
                <a:spcPct val="90000"/>
              </a:lnSpc>
            </a:pPr>
            <a:r>
              <a:rPr lang="en-US" altLang="en-US" smtClean="0">
                <a:latin typeface="Georgia" pitchFamily="18" charset="0"/>
                <a:cs typeface="Georgia" pitchFamily="18" charset="0"/>
              </a:rPr>
              <a:t>Supreme Court backs down and declines to strike down the National Labor Relations Act giving the Federal government the power to regulate labor (other cases follow)</a:t>
            </a:r>
          </a:p>
        </p:txBody>
      </p:sp>
      <p:sp>
        <p:nvSpPr>
          <p:cNvPr id="2" name="Slide Number Placeholder 1"/>
          <p:cNvSpPr>
            <a:spLocks noGrp="1"/>
          </p:cNvSpPr>
          <p:nvPr>
            <p:ph type="sldNum" sz="quarter" idx="12"/>
          </p:nvPr>
        </p:nvSpPr>
        <p:spPr/>
        <p:txBody>
          <a:bodyPr/>
          <a:lstStyle/>
          <a:p>
            <a:pPr>
              <a:defRPr/>
            </a:pPr>
            <a:fld id="{5E249E5D-3E0B-433E-89E7-CE03E84E6FEF}"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9939"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The Commerce Clause -3 </a:t>
            </a:r>
          </a:p>
        </p:txBody>
      </p:sp>
      <p:sp>
        <p:nvSpPr>
          <p:cNvPr id="39940"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The Commerce Clause is used to justify: </a:t>
            </a:r>
          </a:p>
          <a:p>
            <a:pPr eaLnBrk="1" hangingPunct="1">
              <a:lnSpc>
                <a:spcPct val="90000"/>
              </a:lnSpc>
            </a:pPr>
            <a:r>
              <a:rPr lang="en-US" altLang="en-US" sz="2800" smtClean="0">
                <a:latin typeface="Georgia" pitchFamily="18" charset="0"/>
                <a:cs typeface="Georgia" pitchFamily="18" charset="0"/>
              </a:rPr>
              <a:t>Federal Minimum wage laws (because the product moves in commerce)</a:t>
            </a:r>
          </a:p>
          <a:p>
            <a:pPr lvl="1" eaLnBrk="1" hangingPunct="1">
              <a:lnSpc>
                <a:spcPct val="90000"/>
              </a:lnSpc>
            </a:pPr>
            <a:r>
              <a:rPr lang="en-US" altLang="en-US" sz="2400" i="1" smtClean="0">
                <a:latin typeface="Georgia" pitchFamily="18" charset="0"/>
                <a:cs typeface="Georgia" pitchFamily="18" charset="0"/>
              </a:rPr>
              <a:t>US v. Darby</a:t>
            </a:r>
            <a:r>
              <a:rPr lang="en-US" altLang="en-US" sz="2400" smtClean="0">
                <a:latin typeface="Georgia" pitchFamily="18" charset="0"/>
                <a:cs typeface="Georgia" pitchFamily="18" charset="0"/>
              </a:rPr>
              <a:t>, 312 U.S. 100 (1941)</a:t>
            </a:r>
          </a:p>
          <a:p>
            <a:pPr eaLnBrk="1" hangingPunct="1">
              <a:lnSpc>
                <a:spcPct val="90000"/>
              </a:lnSpc>
            </a:pPr>
            <a:r>
              <a:rPr lang="en-US" altLang="en-US" sz="2800" smtClean="0">
                <a:latin typeface="Georgia" pitchFamily="18" charset="0"/>
                <a:cs typeface="Georgia" pitchFamily="18" charset="0"/>
              </a:rPr>
              <a:t>Federal Anti-Discrimination Law </a:t>
            </a:r>
          </a:p>
          <a:p>
            <a:pPr lvl="1" eaLnBrk="1" hangingPunct="1">
              <a:lnSpc>
                <a:spcPct val="90000"/>
              </a:lnSpc>
            </a:pPr>
            <a:r>
              <a:rPr lang="en-US" altLang="en-US" i="1" smtClean="0">
                <a:latin typeface="Georgia" pitchFamily="18" charset="0"/>
                <a:cs typeface="Georgia" pitchFamily="18" charset="0"/>
              </a:rPr>
              <a:t>Daniel v. Paul</a:t>
            </a:r>
            <a:r>
              <a:rPr lang="en-US" altLang="en-US" smtClean="0">
                <a:latin typeface="Georgia" pitchFamily="18" charset="0"/>
                <a:cs typeface="Georgia" pitchFamily="18" charset="0"/>
              </a:rPr>
              <a:t>, 395 U.S. 298 (1969) </a:t>
            </a:r>
          </a:p>
          <a:p>
            <a:pPr lvl="1" eaLnBrk="1" hangingPunct="1">
              <a:lnSpc>
                <a:spcPct val="90000"/>
              </a:lnSpc>
            </a:pPr>
            <a:r>
              <a:rPr lang="en-US" altLang="en-US" sz="2400" smtClean="0">
                <a:latin typeface="Georgia" pitchFamily="18" charset="0"/>
                <a:cs typeface="Georgia" pitchFamily="18" charset="0"/>
              </a:rPr>
              <a:t>Can regulate recreational facility because ¾ of items sold at snack bar were purchased outside the state – therefore it’s involved in interstate commerce</a:t>
            </a:r>
          </a:p>
          <a:p>
            <a:pPr eaLnBrk="1" hangingPunct="1">
              <a:lnSpc>
                <a:spcPct val="90000"/>
              </a:lnSpc>
            </a:pPr>
            <a:r>
              <a:rPr lang="en-US" altLang="en-US" sz="2800" smtClean="0">
                <a:latin typeface="Georgia" pitchFamily="18" charset="0"/>
                <a:cs typeface="Georgia" pitchFamily="18" charset="0"/>
              </a:rPr>
              <a:t>Most federal criminal laws, such as drug laws </a:t>
            </a:r>
          </a:p>
          <a:p>
            <a:pPr lvl="1" eaLnBrk="1" hangingPunct="1">
              <a:lnSpc>
                <a:spcPct val="90000"/>
              </a:lnSpc>
            </a:pPr>
            <a:endParaRPr lang="en-US" altLang="en-US" sz="240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002A1D41-DA45-41EC-A65A-14326E54FFBF}"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dirty="0" smtClean="0">
                <a:latin typeface="Georgia" pitchFamily="18" charset="0"/>
                <a:cs typeface="Georgia" pitchFamily="18" charset="0"/>
              </a:rPr>
              <a:t>Class Mechanics</a:t>
            </a:r>
          </a:p>
        </p:txBody>
      </p:sp>
      <p:sp>
        <p:nvSpPr>
          <p:cNvPr id="7172" name="Content Placeholder 2"/>
          <p:cNvSpPr>
            <a:spLocks noGrp="1"/>
          </p:cNvSpPr>
          <p:nvPr>
            <p:ph idx="4294967295"/>
          </p:nvPr>
        </p:nvSpPr>
        <p:spPr>
          <a:xfrm>
            <a:off x="457200" y="990600"/>
            <a:ext cx="8534400" cy="5181600"/>
          </a:xfrm>
        </p:spPr>
        <p:txBody>
          <a:bodyPr/>
          <a:lstStyle/>
          <a:p>
            <a:pPr eaLnBrk="1" hangingPunct="1">
              <a:lnSpc>
                <a:spcPct val="90000"/>
              </a:lnSpc>
            </a:pPr>
            <a:r>
              <a:rPr lang="en-US" altLang="en-US" sz="2800" dirty="0" smtClean="0">
                <a:latin typeface="Georgia" pitchFamily="18" charset="0"/>
                <a:cs typeface="Georgia" pitchFamily="18" charset="0"/>
              </a:rPr>
              <a:t>Syllabus</a:t>
            </a:r>
          </a:p>
          <a:p>
            <a:pPr eaLnBrk="1" hangingPunct="1">
              <a:lnSpc>
                <a:spcPct val="90000"/>
              </a:lnSpc>
            </a:pPr>
            <a:r>
              <a:rPr lang="en-US" altLang="en-US" sz="2800" dirty="0" smtClean="0">
                <a:latin typeface="Georgia" pitchFamily="18" charset="0"/>
                <a:cs typeface="Georgia" pitchFamily="18" charset="0"/>
              </a:rPr>
              <a:t>14 class meetings – </a:t>
            </a:r>
          </a:p>
          <a:p>
            <a:pPr lvl="1" eaLnBrk="1" hangingPunct="1">
              <a:lnSpc>
                <a:spcPct val="90000"/>
              </a:lnSpc>
            </a:pPr>
            <a:r>
              <a:rPr lang="en-US" altLang="en-US" sz="2400" dirty="0" smtClean="0">
                <a:latin typeface="Georgia" pitchFamily="18" charset="0"/>
                <a:cs typeface="Georgia" pitchFamily="18" charset="0"/>
              </a:rPr>
              <a:t>5 min “half time” around 5:15-ish</a:t>
            </a:r>
          </a:p>
          <a:p>
            <a:pPr eaLnBrk="1" hangingPunct="1">
              <a:lnSpc>
                <a:spcPct val="90000"/>
              </a:lnSpc>
            </a:pPr>
            <a:r>
              <a:rPr lang="en-US" altLang="en-US" sz="2800" dirty="0" smtClean="0">
                <a:latin typeface="Georgia" pitchFamily="18" charset="0"/>
                <a:cs typeface="Georgia" pitchFamily="18" charset="0"/>
              </a:rPr>
              <a:t>Office Hours</a:t>
            </a:r>
          </a:p>
          <a:p>
            <a:pPr lvl="1" eaLnBrk="1" hangingPunct="1">
              <a:lnSpc>
                <a:spcPct val="90000"/>
              </a:lnSpc>
            </a:pPr>
            <a:r>
              <a:rPr lang="en-US" altLang="en-US" sz="2400" dirty="0" smtClean="0">
                <a:latin typeface="Georgia" pitchFamily="18" charset="0"/>
                <a:cs typeface="Georgia" pitchFamily="18" charset="0"/>
              </a:rPr>
              <a:t>After class or by phone</a:t>
            </a:r>
          </a:p>
          <a:p>
            <a:pPr lvl="1" eaLnBrk="1" hangingPunct="1">
              <a:lnSpc>
                <a:spcPct val="90000"/>
              </a:lnSpc>
            </a:pPr>
            <a:r>
              <a:rPr lang="en-US" altLang="en-US" sz="2400" dirty="0" smtClean="0">
                <a:latin typeface="Georgia" pitchFamily="18" charset="0"/>
                <a:cs typeface="Georgia" pitchFamily="18" charset="0"/>
              </a:rPr>
              <a:t>Answers may be shared with the class</a:t>
            </a:r>
          </a:p>
          <a:p>
            <a:pPr eaLnBrk="1" hangingPunct="1">
              <a:lnSpc>
                <a:spcPct val="90000"/>
              </a:lnSpc>
            </a:pPr>
            <a:r>
              <a:rPr lang="en-US" altLang="en-US" sz="2800" dirty="0" smtClean="0">
                <a:latin typeface="Georgia" pitchFamily="18" charset="0"/>
                <a:cs typeface="Georgia" pitchFamily="18" charset="0"/>
              </a:rPr>
              <a:t>Required reading</a:t>
            </a:r>
          </a:p>
          <a:p>
            <a:pPr lvl="1" eaLnBrk="1" hangingPunct="1">
              <a:lnSpc>
                <a:spcPct val="90000"/>
              </a:lnSpc>
            </a:pP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a:t>
            </a:r>
            <a:r>
              <a:rPr lang="en-US" altLang="en-US" sz="2400" dirty="0">
                <a:latin typeface="Georgia" pitchFamily="18" charset="0"/>
                <a:cs typeface="Georgia" pitchFamily="18" charset="0"/>
              </a:rPr>
              <a:t>available at </a:t>
            </a:r>
            <a:r>
              <a:rPr lang="en-US" altLang="en-US" sz="2400" dirty="0" smtClean="0">
                <a:latin typeface="Georgia" pitchFamily="18" charset="0"/>
                <a:cs typeface="Georgia" pitchFamily="18" charset="0"/>
              </a:rPr>
              <a:t>IUB</a:t>
            </a:r>
          </a:p>
          <a:p>
            <a:pPr lvl="1" eaLnBrk="1" hangingPunct="1">
              <a:lnSpc>
                <a:spcPct val="90000"/>
              </a:lnSpc>
            </a:pPr>
            <a:r>
              <a:rPr lang="en-US" altLang="en-US" dirty="0">
                <a:latin typeface="Georgia" pitchFamily="18" charset="0"/>
                <a:cs typeface="Georgia" pitchFamily="18" charset="0"/>
              </a:rPr>
              <a:t>Materials at </a:t>
            </a:r>
            <a:r>
              <a:rPr lang="en-US" altLang="en-US" u="sng" dirty="0">
                <a:latin typeface="Georgia" pitchFamily="18" charset="0"/>
                <a:cs typeface="Georgia" pitchFamily="18" charset="0"/>
                <a:hlinkClick r:id="rId2"/>
              </a:rPr>
              <a:t>www.joebarich.com</a:t>
            </a:r>
            <a:endParaRPr lang="en-US" altLang="en-US" u="sng" dirty="0">
              <a:latin typeface="Georgia" pitchFamily="18" charset="0"/>
              <a:cs typeface="Georgia" pitchFamily="18" charset="0"/>
            </a:endParaRPr>
          </a:p>
          <a:p>
            <a:pPr eaLnBrk="1" hangingPunct="1">
              <a:lnSpc>
                <a:spcPct val="90000"/>
              </a:lnSpc>
            </a:pPr>
            <a:r>
              <a:rPr lang="en-US" altLang="en-US" sz="2400" dirty="0" smtClean="0">
                <a:latin typeface="Georgia" pitchFamily="18" charset="0"/>
                <a:cs typeface="Georgia" pitchFamily="18" charset="0"/>
              </a:rPr>
              <a:t>Extra Background</a:t>
            </a:r>
          </a:p>
          <a:p>
            <a:pPr lvl="1" eaLnBrk="1" hangingPunct="1">
              <a:lnSpc>
                <a:spcPct val="90000"/>
              </a:lnSpc>
            </a:pPr>
            <a:r>
              <a:rPr lang="en-US" altLang="en-US" sz="2400" u="sng" dirty="0" smtClean="0">
                <a:latin typeface="Georgia" pitchFamily="18" charset="0"/>
                <a:cs typeface="Georgia" pitchFamily="18" charset="0"/>
              </a:rPr>
              <a:t>Legal Aspects of Engineering, Design, and Innovation</a:t>
            </a:r>
            <a:r>
              <a:rPr lang="en-US" altLang="en-US" sz="2400" dirty="0" smtClean="0">
                <a:latin typeface="Georgia" pitchFamily="18" charset="0"/>
                <a:cs typeface="Georgia" pitchFamily="18" charset="0"/>
              </a:rPr>
              <a:t>, by Cynthia Gaynor, 10</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Ed</a:t>
            </a:r>
            <a:endParaRPr lang="en-US" altLang="en-US" sz="2000" dirty="0" smtClean="0">
              <a:latin typeface="Georgia" pitchFamily="18" charset="0"/>
              <a:cs typeface="Georgia" pitchFamily="18" charset="0"/>
            </a:endParaRPr>
          </a:p>
          <a:p>
            <a:pPr lvl="1" eaLnBrk="1" hangingPunct="1"/>
            <a:endParaRPr lang="en-US" altLang="en-US" sz="2400" u="sng" dirty="0" smtClean="0">
              <a:latin typeface="Georgia" pitchFamily="18" charset="0"/>
              <a:cs typeface="Georgia" pitchFamily="18" charset="0"/>
            </a:endParaRP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48A0B472-A1E9-458E-AE2B-EBB4A978F545}"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0963"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Commerce Clause Limits -1</a:t>
            </a:r>
          </a:p>
        </p:txBody>
      </p:sp>
      <p:sp>
        <p:nvSpPr>
          <p:cNvPr id="40964"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dirty="0" smtClean="0">
                <a:latin typeface="Georgia" pitchFamily="18" charset="0"/>
                <a:cs typeface="Georgia" pitchFamily="18" charset="0"/>
              </a:rPr>
              <a:t>More recent SC cases have imposed some limits on the Commerce Clause</a:t>
            </a:r>
          </a:p>
          <a:p>
            <a:pPr eaLnBrk="1" hangingPunct="1">
              <a:lnSpc>
                <a:spcPct val="90000"/>
              </a:lnSpc>
            </a:pPr>
            <a:r>
              <a:rPr lang="en-US" altLang="en-US" sz="2800" dirty="0" smtClean="0">
                <a:latin typeface="Georgia" pitchFamily="18" charset="0"/>
                <a:cs typeface="Georgia" pitchFamily="18" charset="0"/>
              </a:rPr>
              <a:t>Gun-Free School Zone Act </a:t>
            </a:r>
          </a:p>
          <a:p>
            <a:pPr lvl="1" eaLnBrk="1" hangingPunct="1">
              <a:lnSpc>
                <a:spcPct val="90000"/>
              </a:lnSpc>
            </a:pPr>
            <a:r>
              <a:rPr lang="en-US" altLang="en-US" sz="2400" dirty="0" smtClean="0">
                <a:latin typeface="Georgia" pitchFamily="18" charset="0"/>
                <a:cs typeface="Georgia" pitchFamily="18" charset="0"/>
              </a:rPr>
              <a:t>Additional penalties for guns in schools</a:t>
            </a:r>
          </a:p>
          <a:p>
            <a:pPr lvl="1" eaLnBrk="1" hangingPunct="1">
              <a:lnSpc>
                <a:spcPct val="90000"/>
              </a:lnSpc>
            </a:pPr>
            <a:r>
              <a:rPr lang="en-US" altLang="en-US" sz="2400" i="1" dirty="0" smtClean="0">
                <a:latin typeface="Georgia" pitchFamily="18" charset="0"/>
                <a:cs typeface="Georgia" pitchFamily="18" charset="0"/>
              </a:rPr>
              <a:t>US v. Lopez</a:t>
            </a:r>
            <a:r>
              <a:rPr lang="en-US" altLang="en-US" sz="2400" dirty="0" smtClean="0">
                <a:latin typeface="Georgia" pitchFamily="18" charset="0"/>
                <a:cs typeface="Georgia" pitchFamily="18" charset="0"/>
              </a:rPr>
              <a:t>, 514 U.S. 549 (1995)</a:t>
            </a:r>
          </a:p>
          <a:p>
            <a:pPr lvl="1" eaLnBrk="1" hangingPunct="1">
              <a:lnSpc>
                <a:spcPct val="90000"/>
              </a:lnSpc>
            </a:pPr>
            <a:r>
              <a:rPr lang="en-US" altLang="en-US" sz="2400" dirty="0" smtClean="0">
                <a:latin typeface="Georgia" pitchFamily="18" charset="0"/>
                <a:cs typeface="Georgia" pitchFamily="18" charset="0"/>
              </a:rPr>
              <a:t>Struck down – no substantial relation to interstate commerce</a:t>
            </a:r>
          </a:p>
          <a:p>
            <a:pPr lvl="1" eaLnBrk="1" hangingPunct="1">
              <a:lnSpc>
                <a:spcPct val="90000"/>
              </a:lnSpc>
            </a:pPr>
            <a:r>
              <a:rPr lang="en-US" altLang="en-US" sz="2400" dirty="0" smtClean="0">
                <a:latin typeface="Georgia" pitchFamily="18" charset="0"/>
                <a:cs typeface="Georgia" pitchFamily="18" charset="0"/>
              </a:rPr>
              <a:t>Province of the states</a:t>
            </a:r>
          </a:p>
          <a:p>
            <a:pPr eaLnBrk="1" hangingPunct="1">
              <a:lnSpc>
                <a:spcPct val="90000"/>
              </a:lnSpc>
            </a:pPr>
            <a:r>
              <a:rPr lang="en-US" altLang="en-US" sz="2800" dirty="0" smtClean="0">
                <a:latin typeface="Georgia" pitchFamily="18" charset="0"/>
                <a:cs typeface="Georgia" pitchFamily="18" charset="0"/>
              </a:rPr>
              <a:t>Violence Against Women Act</a:t>
            </a:r>
          </a:p>
          <a:p>
            <a:pPr lvl="1" eaLnBrk="1" hangingPunct="1">
              <a:lnSpc>
                <a:spcPct val="90000"/>
              </a:lnSpc>
            </a:pPr>
            <a:r>
              <a:rPr lang="en-US" altLang="en-US" sz="2400" dirty="0" smtClean="0">
                <a:latin typeface="Georgia" pitchFamily="18" charset="0"/>
                <a:cs typeface="Georgia" pitchFamily="18" charset="0"/>
              </a:rPr>
              <a:t>Federal bonus penalties for violence against women</a:t>
            </a:r>
          </a:p>
          <a:p>
            <a:pPr lvl="1" eaLnBrk="1" hangingPunct="1">
              <a:lnSpc>
                <a:spcPct val="90000"/>
              </a:lnSpc>
            </a:pPr>
            <a:r>
              <a:rPr lang="en-US" altLang="en-US" sz="2400" i="1" dirty="0" smtClean="0">
                <a:latin typeface="Georgia" pitchFamily="18" charset="0"/>
                <a:cs typeface="Georgia" pitchFamily="18" charset="0"/>
              </a:rPr>
              <a:t>United States v. Morrison</a:t>
            </a:r>
            <a:r>
              <a:rPr lang="en-US" altLang="en-US" sz="2400" dirty="0" smtClean="0">
                <a:latin typeface="Georgia" pitchFamily="18" charset="0"/>
                <a:cs typeface="Georgia" pitchFamily="18" charset="0"/>
              </a:rPr>
              <a:t>, 529 U.S. 598 (2000) </a:t>
            </a:r>
          </a:p>
          <a:p>
            <a:pPr lvl="1" eaLnBrk="1" hangingPunct="1">
              <a:lnSpc>
                <a:spcPct val="90000"/>
              </a:lnSpc>
            </a:pPr>
            <a:r>
              <a:rPr lang="en-US" altLang="en-US" sz="2400" dirty="0" smtClean="0">
                <a:latin typeface="Georgia" pitchFamily="18" charset="0"/>
                <a:cs typeface="Georgia" pitchFamily="18" charset="0"/>
              </a:rPr>
              <a:t>Similar reasoning</a:t>
            </a:r>
          </a:p>
        </p:txBody>
      </p:sp>
      <p:sp>
        <p:nvSpPr>
          <p:cNvPr id="2" name="Slide Number Placeholder 1"/>
          <p:cNvSpPr>
            <a:spLocks noGrp="1"/>
          </p:cNvSpPr>
          <p:nvPr>
            <p:ph type="sldNum" sz="quarter" idx="12"/>
          </p:nvPr>
        </p:nvSpPr>
        <p:spPr/>
        <p:txBody>
          <a:bodyPr/>
          <a:lstStyle/>
          <a:p>
            <a:pPr>
              <a:defRPr/>
            </a:pPr>
            <a:fld id="{249A6205-B8E9-403E-9FD2-11EB27B79CC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198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Commerce Clause Limits -2 </a:t>
            </a:r>
          </a:p>
        </p:txBody>
      </p:sp>
      <p:sp>
        <p:nvSpPr>
          <p:cNvPr id="41988" name="Content Placeholder 2"/>
          <p:cNvSpPr>
            <a:spLocks noGrp="1"/>
          </p:cNvSpPr>
          <p:nvPr>
            <p:ph idx="4294967295"/>
          </p:nvPr>
        </p:nvSpPr>
        <p:spPr>
          <a:xfrm>
            <a:off x="457200" y="1219200"/>
            <a:ext cx="8229600" cy="4572000"/>
          </a:xfrm>
        </p:spPr>
        <p:txBody>
          <a:bodyPr/>
          <a:lstStyle/>
          <a:p>
            <a:r>
              <a:rPr lang="en-US" altLang="en-US" sz="2800" i="1" dirty="0" smtClean="0">
                <a:latin typeface="Georgia" pitchFamily="18" charset="0"/>
                <a:cs typeface="Georgia" pitchFamily="18" charset="0"/>
              </a:rPr>
              <a:t>National Federation of Independent Business v. </a:t>
            </a:r>
            <a:r>
              <a:rPr lang="en-US" altLang="en-US" sz="2800" i="1" dirty="0" err="1" smtClean="0">
                <a:latin typeface="Georgia" pitchFamily="18" charset="0"/>
                <a:cs typeface="Georgia" pitchFamily="18" charset="0"/>
              </a:rPr>
              <a:t>Sebelius</a:t>
            </a:r>
            <a:r>
              <a:rPr lang="en-US" altLang="en-US" sz="2800" i="1" dirty="0" smtClean="0">
                <a:latin typeface="Georgia" pitchFamily="18" charset="0"/>
                <a:cs typeface="Georgia" pitchFamily="18" charset="0"/>
              </a:rPr>
              <a:t>, </a:t>
            </a:r>
            <a:r>
              <a:rPr lang="en-US" altLang="en-US" sz="2800" dirty="0" smtClean="0">
                <a:latin typeface="Georgia" pitchFamily="18" charset="0"/>
                <a:cs typeface="Georgia" pitchFamily="18" charset="0"/>
              </a:rPr>
              <a:t>132 S. Ct. 2566 (2012)</a:t>
            </a:r>
          </a:p>
          <a:p>
            <a:pPr lvl="1"/>
            <a:r>
              <a:rPr lang="en-US" altLang="en-US" sz="2400" dirty="0" smtClean="0">
                <a:latin typeface="Georgia" pitchFamily="18" charset="0"/>
                <a:cs typeface="Georgia" pitchFamily="18" charset="0"/>
              </a:rPr>
              <a:t>“Obamacare” decision</a:t>
            </a:r>
          </a:p>
          <a:p>
            <a:pPr lvl="1"/>
            <a:r>
              <a:rPr lang="en-US" altLang="en-US" sz="2400" dirty="0" smtClean="0">
                <a:latin typeface="Georgia" pitchFamily="18" charset="0"/>
                <a:cs typeface="Georgia" pitchFamily="18" charset="0"/>
              </a:rPr>
              <a:t>Majority of court finds it outside commerce clause</a:t>
            </a:r>
          </a:p>
          <a:p>
            <a:pPr lvl="1"/>
            <a:r>
              <a:rPr lang="en-US" altLang="en-US" sz="2400" dirty="0" smtClean="0">
                <a:latin typeface="Georgia" pitchFamily="18" charset="0"/>
                <a:cs typeface="Georgia" pitchFamily="18" charset="0"/>
              </a:rPr>
              <a:t>But! Upheld as an exercise of congressional taxing ability in a 5-4 decision</a:t>
            </a:r>
          </a:p>
          <a:p>
            <a:pPr lvl="2"/>
            <a:r>
              <a:rPr lang="en-US" altLang="en-US" sz="2000" dirty="0" smtClean="0">
                <a:latin typeface="Georgia" pitchFamily="18" charset="0"/>
                <a:cs typeface="Georgia" pitchFamily="18" charset="0"/>
              </a:rPr>
              <a:t>Remember the 16</a:t>
            </a:r>
            <a:r>
              <a:rPr lang="en-US" altLang="en-US" sz="2000" baseline="30000" dirty="0" smtClean="0">
                <a:latin typeface="Georgia" pitchFamily="18" charset="0"/>
                <a:cs typeface="Georgia" pitchFamily="18" charset="0"/>
              </a:rPr>
              <a:t>th</a:t>
            </a:r>
            <a:r>
              <a:rPr lang="en-US" altLang="en-US" sz="2000" dirty="0" smtClean="0">
                <a:latin typeface="Georgia" pitchFamily="18" charset="0"/>
                <a:cs typeface="Georgia" pitchFamily="18" charset="0"/>
              </a:rPr>
              <a:t> amendment!</a:t>
            </a:r>
          </a:p>
          <a:p>
            <a:pPr lvl="2"/>
            <a:r>
              <a:rPr lang="en-US" altLang="en-US" sz="2000" dirty="0" smtClean="0">
                <a:latin typeface="Georgia" pitchFamily="18" charset="0"/>
                <a:cs typeface="Georgia" pitchFamily="18" charset="0"/>
              </a:rPr>
              <a:t>VERY broad taxing powers to Congress</a:t>
            </a:r>
          </a:p>
          <a:p>
            <a:pPr lvl="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DE60A707-40CD-4475-800C-436087FF99C4}"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3011" name="Title 1"/>
          <p:cNvSpPr>
            <a:spLocks noGrp="1"/>
          </p:cNvSpPr>
          <p:nvPr>
            <p:ph type="title" idx="4294967295"/>
          </p:nvPr>
        </p:nvSpPr>
        <p:spPr>
          <a:xfrm>
            <a:off x="304800" y="274638"/>
            <a:ext cx="8610600" cy="1143000"/>
          </a:xfrm>
        </p:spPr>
        <p:txBody>
          <a:bodyPr/>
          <a:lstStyle/>
          <a:p>
            <a:pPr eaLnBrk="1" hangingPunct="1"/>
            <a:r>
              <a:rPr lang="en-US" altLang="en-US" sz="3600" smtClean="0">
                <a:latin typeface="Georgia" pitchFamily="18" charset="0"/>
                <a:cs typeface="Georgia" pitchFamily="18" charset="0"/>
              </a:rPr>
              <a:t>Constitutional Issues For Engineers</a:t>
            </a:r>
            <a:r>
              <a:rPr lang="en-US" altLang="en-US" smtClean="0">
                <a:latin typeface="Georgia" pitchFamily="18" charset="0"/>
                <a:cs typeface="Georgia" pitchFamily="18" charset="0"/>
              </a:rPr>
              <a:t> - 1</a:t>
            </a:r>
          </a:p>
        </p:txBody>
      </p:sp>
      <p:sp>
        <p:nvSpPr>
          <p:cNvPr id="43012" name="Content Placeholder 2"/>
          <p:cNvSpPr>
            <a:spLocks noGrp="1"/>
          </p:cNvSpPr>
          <p:nvPr>
            <p:ph idx="4294967295"/>
          </p:nvPr>
        </p:nvSpPr>
        <p:spPr>
          <a:xfrm>
            <a:off x="457200" y="1219200"/>
            <a:ext cx="8229600" cy="4572000"/>
          </a:xfrm>
        </p:spPr>
        <p:txBody>
          <a:bodyPr/>
          <a:lstStyle/>
          <a:p>
            <a:pPr eaLnBrk="1" hangingPunct="1">
              <a:lnSpc>
                <a:spcPct val="90000"/>
              </a:lnSpc>
            </a:pPr>
            <a:r>
              <a:rPr lang="en-US" altLang="en-US" sz="2800" smtClean="0">
                <a:latin typeface="Georgia" pitchFamily="18" charset="0"/>
                <a:cs typeface="Georgia" pitchFamily="18" charset="0"/>
              </a:rPr>
              <a:t>Engineer Exposes Unconstitutional Wiretapping</a:t>
            </a:r>
          </a:p>
          <a:p>
            <a:pPr lvl="1"/>
            <a:r>
              <a:rPr lang="en-US" altLang="en-US" sz="2400" smtClean="0">
                <a:latin typeface="Georgia" pitchFamily="18" charset="0"/>
                <a:cs typeface="Georgia" pitchFamily="18" charset="0"/>
              </a:rPr>
              <a:t>Under the Foreign Intelligence Surveillance Act (FISA), the NSA must get a warrant from a special secret court to carry out domestic wiretapping. </a:t>
            </a:r>
          </a:p>
          <a:p>
            <a:pPr lvl="1"/>
            <a:r>
              <a:rPr lang="en-US" altLang="en-US" sz="2400" smtClean="0">
                <a:latin typeface="Georgia" pitchFamily="18" charset="0"/>
                <a:cs typeface="Georgia" pitchFamily="18" charset="0"/>
              </a:rPr>
              <a:t>Post 911, Dick Cheney directs NSA to harvest, analyze and store vast quantities of domestic communications without a FISA warrant</a:t>
            </a:r>
          </a:p>
          <a:p>
            <a:r>
              <a:rPr lang="en-US" altLang="en-US" sz="2800" smtClean="0">
                <a:latin typeface="Georgia" pitchFamily="18" charset="0"/>
                <a:cs typeface="Georgia" pitchFamily="18" charset="0"/>
              </a:rPr>
              <a:t>AT&amp;T engineer reveals that San Francisco switching hub he worked at had a secret room where NSA staff operated</a:t>
            </a:r>
          </a:p>
          <a:p>
            <a:r>
              <a:rPr lang="en-US" altLang="en-US" sz="2800" smtClean="0">
                <a:latin typeface="Georgia" pitchFamily="18" charset="0"/>
                <a:cs typeface="Georgia" pitchFamily="18" charset="0"/>
              </a:rPr>
              <a:t>Warrantless wiretapping of US citizens is illegal  		and room is shut down</a:t>
            </a:r>
          </a:p>
          <a:p>
            <a:endParaRPr lang="en-US" altLang="en-US" sz="280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D0439AE1-FD7B-4FDD-BC5B-2AEC897A614C}"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4035" name="Title 1"/>
          <p:cNvSpPr>
            <a:spLocks noGrp="1"/>
          </p:cNvSpPr>
          <p:nvPr>
            <p:ph type="title" idx="4294967295"/>
          </p:nvPr>
        </p:nvSpPr>
        <p:spPr>
          <a:xfrm>
            <a:off x="304800" y="274638"/>
            <a:ext cx="8610600" cy="1143000"/>
          </a:xfrm>
        </p:spPr>
        <p:txBody>
          <a:bodyPr/>
          <a:lstStyle/>
          <a:p>
            <a:pPr eaLnBrk="1" hangingPunct="1"/>
            <a:r>
              <a:rPr lang="en-US" altLang="en-US" sz="3600" smtClean="0">
                <a:latin typeface="Georgia" pitchFamily="18" charset="0"/>
                <a:cs typeface="Georgia" pitchFamily="18" charset="0"/>
              </a:rPr>
              <a:t>Constitutional Issues For Engineers</a:t>
            </a:r>
            <a:r>
              <a:rPr lang="en-US" altLang="en-US" smtClean="0">
                <a:latin typeface="Georgia" pitchFamily="18" charset="0"/>
                <a:cs typeface="Georgia" pitchFamily="18" charset="0"/>
              </a:rPr>
              <a:t> - 2</a:t>
            </a:r>
          </a:p>
        </p:txBody>
      </p:sp>
      <p:sp>
        <p:nvSpPr>
          <p:cNvPr id="44036" name="Content Placeholder 2"/>
          <p:cNvSpPr>
            <a:spLocks noGrp="1"/>
          </p:cNvSpPr>
          <p:nvPr>
            <p:ph idx="4294967295"/>
          </p:nvPr>
        </p:nvSpPr>
        <p:spPr>
          <a:xfrm>
            <a:off x="457200" y="1219200"/>
            <a:ext cx="8229600" cy="4572000"/>
          </a:xfrm>
        </p:spPr>
        <p:txBody>
          <a:bodyPr/>
          <a:lstStyle/>
          <a:p>
            <a:pPr eaLnBrk="1" hangingPunct="1">
              <a:lnSpc>
                <a:spcPct val="80000"/>
              </a:lnSpc>
            </a:pPr>
            <a:r>
              <a:rPr lang="en-US" altLang="en-US" sz="2400" smtClean="0">
                <a:latin typeface="Georgia" pitchFamily="18" charset="0"/>
                <a:cs typeface="Georgia" pitchFamily="18" charset="0"/>
              </a:rPr>
              <a:t>President of ISP receives National Security Letter (NSL) from FBI demanding private customer records</a:t>
            </a:r>
          </a:p>
          <a:p>
            <a:pPr lvl="1" eaLnBrk="1" hangingPunct="1">
              <a:lnSpc>
                <a:spcPct val="80000"/>
              </a:lnSpc>
            </a:pPr>
            <a:r>
              <a:rPr lang="en-US" altLang="en-US" sz="2400" smtClean="0">
                <a:latin typeface="Georgia" pitchFamily="18" charset="0"/>
                <a:cs typeface="Georgia" pitchFamily="18" charset="0"/>
              </a:rPr>
              <a:t>No warrant, no showing of probable cause or even reasonable suspicion</a:t>
            </a:r>
          </a:p>
          <a:p>
            <a:pPr lvl="1" eaLnBrk="1" hangingPunct="1">
              <a:lnSpc>
                <a:spcPct val="80000"/>
              </a:lnSpc>
            </a:pPr>
            <a:r>
              <a:rPr lang="en-US" altLang="en-US" sz="2400" smtClean="0">
                <a:latin typeface="Georgia" pitchFamily="18" charset="0"/>
                <a:cs typeface="Georgia" pitchFamily="18" charset="0"/>
              </a:rPr>
              <a:t>Letter says it is a crime to talk to anyone about the letter - even a lawyer</a:t>
            </a:r>
          </a:p>
          <a:p>
            <a:pPr eaLnBrk="1" hangingPunct="1">
              <a:lnSpc>
                <a:spcPct val="80000"/>
              </a:lnSpc>
            </a:pPr>
            <a:r>
              <a:rPr lang="en-US" altLang="en-US" sz="2000" smtClean="0">
                <a:latin typeface="Georgia" pitchFamily="18" charset="0"/>
                <a:cs typeface="Georgia" pitchFamily="18" charset="0"/>
              </a:rPr>
              <a:t>"Internet users do not give up their privacy rights when they log on, and the FBI should not have the power to secretly demand that ISPs turn over constitutionally protected information about their users without a court order. I hope my successful challenge to the FBI's NSL gag power will empower others who may have received NSLs to speak out." </a:t>
            </a:r>
          </a:p>
          <a:p>
            <a:pPr eaLnBrk="1" hangingPunct="1">
              <a:lnSpc>
                <a:spcPct val="80000"/>
              </a:lnSpc>
            </a:pPr>
            <a:r>
              <a:rPr lang="en-US" altLang="en-US" sz="2400" smtClean="0">
                <a:latin typeface="Georgia" pitchFamily="18" charset="0"/>
                <a:cs typeface="Georgia" pitchFamily="18" charset="0"/>
              </a:rPr>
              <a:t>The Justice Department's Inspector General has reported that between 2003 and 2006, the FBI issued nearly 200,000 NSLs. </a:t>
            </a:r>
          </a:p>
        </p:txBody>
      </p:sp>
      <p:sp>
        <p:nvSpPr>
          <p:cNvPr id="2" name="Slide Number Placeholder 1"/>
          <p:cNvSpPr>
            <a:spLocks noGrp="1"/>
          </p:cNvSpPr>
          <p:nvPr>
            <p:ph type="sldNum" sz="quarter" idx="12"/>
          </p:nvPr>
        </p:nvSpPr>
        <p:spPr/>
        <p:txBody>
          <a:bodyPr/>
          <a:lstStyle/>
          <a:p>
            <a:pPr>
              <a:defRPr/>
            </a:pPr>
            <a:fld id="{F1BF3E09-0D5D-42DA-BBC5-D697BE3D318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5059" name="Title 1"/>
          <p:cNvSpPr>
            <a:spLocks noGrp="1"/>
          </p:cNvSpPr>
          <p:nvPr>
            <p:ph type="title" idx="4294967295"/>
          </p:nvPr>
        </p:nvSpPr>
        <p:spPr>
          <a:xfrm>
            <a:off x="304800" y="274638"/>
            <a:ext cx="8610600" cy="563562"/>
          </a:xfrm>
        </p:spPr>
        <p:txBody>
          <a:bodyPr/>
          <a:lstStyle/>
          <a:p>
            <a:pPr eaLnBrk="1" hangingPunct="1"/>
            <a:r>
              <a:rPr lang="en-US" altLang="en-US" sz="3600" smtClean="0">
                <a:latin typeface="Georgia" pitchFamily="18" charset="0"/>
                <a:cs typeface="Georgia" pitchFamily="18" charset="0"/>
              </a:rPr>
              <a:t>Constitutional Issues For Engineers</a:t>
            </a:r>
            <a:r>
              <a:rPr lang="en-US" altLang="en-US" smtClean="0">
                <a:latin typeface="Georgia" pitchFamily="18" charset="0"/>
                <a:cs typeface="Georgia" pitchFamily="18" charset="0"/>
              </a:rPr>
              <a:t> - 3</a:t>
            </a:r>
          </a:p>
        </p:txBody>
      </p:sp>
      <p:sp>
        <p:nvSpPr>
          <p:cNvPr id="44036" name="Content Placeholder 2"/>
          <p:cNvSpPr>
            <a:spLocks noGrp="1"/>
          </p:cNvSpPr>
          <p:nvPr>
            <p:ph idx="4294967295"/>
          </p:nvPr>
        </p:nvSpPr>
        <p:spPr>
          <a:xfrm>
            <a:off x="457200" y="857250"/>
            <a:ext cx="8458200" cy="5499100"/>
          </a:xfrm>
        </p:spPr>
        <p:txBody>
          <a:bodyPr/>
          <a:lstStyle/>
          <a:p>
            <a:pPr eaLnBrk="1" hangingPunct="1">
              <a:lnSpc>
                <a:spcPct val="80000"/>
              </a:lnSpc>
              <a:defRPr/>
            </a:pPr>
            <a:r>
              <a:rPr lang="en-US" sz="2400" dirty="0" smtClean="0">
                <a:latin typeface="Georgia" pitchFamily="18" charset="0"/>
                <a:cs typeface="Georgia" pitchFamily="18" charset="0"/>
              </a:rPr>
              <a:t>Inspector General of Department of Justice 2013 Memo</a:t>
            </a:r>
          </a:p>
          <a:p>
            <a:pPr lvl="1" eaLnBrk="1" hangingPunct="1">
              <a:lnSpc>
                <a:spcPct val="80000"/>
              </a:lnSpc>
              <a:defRPr/>
            </a:pPr>
            <a:r>
              <a:rPr lang="en-US" sz="2000" dirty="0" smtClean="0">
                <a:latin typeface="Georgia" pitchFamily="18" charset="0"/>
                <a:cs typeface="Georgia" pitchFamily="18" charset="0"/>
              </a:rPr>
              <a:t>“[P]</a:t>
            </a:r>
            <a:r>
              <a:rPr lang="en-US" sz="2000" dirty="0" err="1" smtClean="0">
                <a:latin typeface="Georgia" pitchFamily="18" charset="0"/>
                <a:cs typeface="Georgia" pitchFamily="18" charset="0"/>
              </a:rPr>
              <a:t>rior</a:t>
            </a:r>
            <a:r>
              <a:rPr lang="en-US" sz="2000" dirty="0" smtClean="0">
                <a:latin typeface="Georgia" pitchFamily="18" charset="0"/>
                <a:cs typeface="Georgia" pitchFamily="18" charset="0"/>
              </a:rPr>
              <a:t> OIG review assessing the FBI’s use of national security letters (NSL) … found that the FBI had misused this authority by failing to comply with important legal requirements designed to protect civil liberties and privacy interests.”</a:t>
            </a:r>
          </a:p>
          <a:p>
            <a:pPr lvl="1" eaLnBrk="1" hangingPunct="1">
              <a:lnSpc>
                <a:spcPct val="80000"/>
              </a:lnSpc>
              <a:defRPr/>
            </a:pPr>
            <a:r>
              <a:rPr lang="en-US" sz="2000" dirty="0" smtClean="0"/>
              <a:t>“The OIG has identified recent instances in which Department employees made inaccurate or incomplete statements to Congress or other government entities.”</a:t>
            </a:r>
          </a:p>
          <a:p>
            <a:pPr eaLnBrk="1" hangingPunct="1">
              <a:lnSpc>
                <a:spcPct val="80000"/>
              </a:lnSpc>
              <a:defRPr/>
            </a:pPr>
            <a:r>
              <a:rPr lang="en-US" sz="2400" dirty="0" smtClean="0">
                <a:latin typeface="Georgia" pitchFamily="18" charset="0"/>
                <a:cs typeface="Georgia" pitchFamily="18" charset="0"/>
              </a:rPr>
              <a:t>Snowden NSA Whistleblowing</a:t>
            </a:r>
          </a:p>
          <a:p>
            <a:pPr lvl="1" eaLnBrk="1" hangingPunct="1">
              <a:lnSpc>
                <a:spcPct val="80000"/>
              </a:lnSpc>
              <a:defRPr/>
            </a:pPr>
            <a:r>
              <a:rPr lang="en-US" sz="2000" dirty="0" smtClean="0">
                <a:latin typeface="Georgia" pitchFamily="18" charset="0"/>
                <a:cs typeface="Georgia" pitchFamily="18" charset="0"/>
              </a:rPr>
              <a:t>Dec 2013 Federal Judge finds the NSA program “almost Orwellian”</a:t>
            </a:r>
            <a:endParaRPr lang="en-US" sz="2000" dirty="0">
              <a:latin typeface="Georgia" pitchFamily="18" charset="0"/>
              <a:cs typeface="Georgia" pitchFamily="18" charset="0"/>
            </a:endParaRPr>
          </a:p>
          <a:p>
            <a:pPr lvl="1" eaLnBrk="1" hangingPunct="1">
              <a:lnSpc>
                <a:spcPct val="80000"/>
              </a:lnSpc>
              <a:defRPr/>
            </a:pPr>
            <a:r>
              <a:rPr lang="en-US" sz="2000" dirty="0" smtClean="0"/>
              <a:t>“I cannot imagine a more 'indiscriminate' and 'arbitrary' invasion than this systematic and high-tech collection and retention of personal data on virtually every single citizen for purposes of querying and analyzing it without prior judicial approval ... Surely, such a program infringes on 'that degree of privacy' that the founders enshrined in the Fourth Amendment.”</a:t>
            </a:r>
          </a:p>
          <a:p>
            <a:pPr lvl="1" eaLnBrk="1" hangingPunct="1">
              <a:lnSpc>
                <a:spcPct val="80000"/>
              </a:lnSpc>
              <a:defRPr/>
            </a:pPr>
            <a:r>
              <a:rPr lang="en-US" sz="2000" dirty="0" smtClean="0"/>
              <a:t>Dec 2013 National Security Advisor Susan Rice confirms that NSA officials have “inadvertently” made false representations to Congress</a:t>
            </a:r>
          </a:p>
          <a:p>
            <a:pPr marL="457200" lvl="1" indent="0" eaLnBrk="1" hangingPunct="1">
              <a:lnSpc>
                <a:spcPct val="80000"/>
              </a:lnSpc>
              <a:buFont typeface="Arial" charset="0"/>
              <a:buNone/>
              <a:defRPr/>
            </a:pPr>
            <a:endParaRPr lang="en-US" sz="1200" dirty="0"/>
          </a:p>
        </p:txBody>
      </p:sp>
      <p:sp>
        <p:nvSpPr>
          <p:cNvPr id="2" name="Slide Number Placeholder 1"/>
          <p:cNvSpPr>
            <a:spLocks noGrp="1"/>
          </p:cNvSpPr>
          <p:nvPr>
            <p:ph type="sldNum" sz="quarter" idx="12"/>
          </p:nvPr>
        </p:nvSpPr>
        <p:spPr/>
        <p:txBody>
          <a:bodyPr/>
          <a:lstStyle/>
          <a:p>
            <a:pPr>
              <a:defRPr/>
            </a:pPr>
            <a:fld id="{F48BDE40-9EAC-468A-A4EF-A07C6A611A6C}"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6083" name="Title 1"/>
          <p:cNvSpPr>
            <a:spLocks noGrp="1"/>
          </p:cNvSpPr>
          <p:nvPr>
            <p:ph type="title" idx="4294967295"/>
          </p:nvPr>
        </p:nvSpPr>
        <p:spPr>
          <a:xfrm>
            <a:off x="304800" y="274638"/>
            <a:ext cx="8610600" cy="563562"/>
          </a:xfrm>
        </p:spPr>
        <p:txBody>
          <a:bodyPr/>
          <a:lstStyle/>
          <a:p>
            <a:pPr eaLnBrk="1" hangingPunct="1"/>
            <a:r>
              <a:rPr lang="en-US" altLang="en-US" sz="3600" smtClean="0">
                <a:latin typeface="Georgia" pitchFamily="18" charset="0"/>
                <a:cs typeface="Georgia" pitchFamily="18" charset="0"/>
              </a:rPr>
              <a:t>Constitutional Issues For Engineers</a:t>
            </a:r>
            <a:r>
              <a:rPr lang="en-US" altLang="en-US" smtClean="0">
                <a:latin typeface="Georgia" pitchFamily="18" charset="0"/>
                <a:cs typeface="Georgia" pitchFamily="18" charset="0"/>
              </a:rPr>
              <a:t> - 4</a:t>
            </a:r>
          </a:p>
        </p:txBody>
      </p:sp>
      <p:sp>
        <p:nvSpPr>
          <p:cNvPr id="44036" name="Content Placeholder 2"/>
          <p:cNvSpPr>
            <a:spLocks noGrp="1"/>
          </p:cNvSpPr>
          <p:nvPr>
            <p:ph idx="4294967295"/>
          </p:nvPr>
        </p:nvSpPr>
        <p:spPr>
          <a:xfrm>
            <a:off x="477982" y="1295400"/>
            <a:ext cx="8458200" cy="4679950"/>
          </a:xfrm>
        </p:spPr>
        <p:txBody>
          <a:bodyPr/>
          <a:lstStyle/>
          <a:p>
            <a:pPr eaLnBrk="1" hangingPunct="1">
              <a:lnSpc>
                <a:spcPct val="150000"/>
              </a:lnSpc>
              <a:defRPr/>
            </a:pPr>
            <a:r>
              <a:rPr lang="en-US" sz="2800" dirty="0">
                <a:latin typeface="Georgia" pitchFamily="18" charset="0"/>
                <a:cs typeface="Georgia" pitchFamily="18" charset="0"/>
              </a:rPr>
              <a:t>Riley v. California, 134 </a:t>
            </a:r>
            <a:r>
              <a:rPr lang="en-US" sz="2800" dirty="0" err="1">
                <a:latin typeface="Georgia" pitchFamily="18" charset="0"/>
                <a:cs typeface="Georgia" pitchFamily="18" charset="0"/>
              </a:rPr>
              <a:t>S.Ct</a:t>
            </a:r>
            <a:r>
              <a:rPr lang="en-US" sz="2800" dirty="0">
                <a:latin typeface="Georgia" pitchFamily="18" charset="0"/>
                <a:cs typeface="Georgia" pitchFamily="18" charset="0"/>
              </a:rPr>
              <a:t>. 2473 (</a:t>
            </a:r>
            <a:r>
              <a:rPr lang="en-US" sz="2800" dirty="0" smtClean="0">
                <a:latin typeface="Georgia" pitchFamily="18" charset="0"/>
                <a:cs typeface="Georgia" pitchFamily="18" charset="0"/>
              </a:rPr>
              <a:t>2014)</a:t>
            </a:r>
          </a:p>
          <a:p>
            <a:pPr lvl="1" eaLnBrk="1" hangingPunct="1">
              <a:lnSpc>
                <a:spcPct val="150000"/>
              </a:lnSpc>
              <a:defRPr/>
            </a:pPr>
            <a:r>
              <a:rPr lang="en-US" sz="2400" dirty="0" smtClean="0">
                <a:latin typeface="Georgia" pitchFamily="18" charset="0"/>
              </a:rPr>
              <a:t>When arresting someone, police can’t access their cell phone without a warrant</a:t>
            </a:r>
          </a:p>
          <a:p>
            <a:pPr lvl="1" eaLnBrk="1" hangingPunct="1">
              <a:lnSpc>
                <a:spcPct val="150000"/>
              </a:lnSpc>
              <a:defRPr/>
            </a:pPr>
            <a:r>
              <a:rPr lang="en-US" sz="2400" dirty="0" smtClean="0">
                <a:latin typeface="Georgia" pitchFamily="18" charset="0"/>
              </a:rPr>
              <a:t>Note! If police have consent, they don’t need a warrant.</a:t>
            </a:r>
          </a:p>
          <a:p>
            <a:pPr lvl="2" eaLnBrk="1" hangingPunct="1">
              <a:lnSpc>
                <a:spcPct val="150000"/>
              </a:lnSpc>
              <a:defRPr/>
            </a:pPr>
            <a:r>
              <a:rPr lang="en-US" dirty="0" smtClean="0">
                <a:latin typeface="Georgia" pitchFamily="18" charset="0"/>
              </a:rPr>
              <a:t>“Can I have a look at your phone?” “Uh, OK.” Is likely consent.</a:t>
            </a:r>
            <a:endParaRPr lang="en-US" dirty="0" smtClean="0"/>
          </a:p>
          <a:p>
            <a:pPr marL="457200" lvl="1" indent="0" eaLnBrk="1" hangingPunct="1">
              <a:lnSpc>
                <a:spcPct val="80000"/>
              </a:lnSpc>
              <a:buFont typeface="Arial" charset="0"/>
              <a:buNone/>
              <a:defRPr/>
            </a:pPr>
            <a:endParaRPr lang="en-US" sz="1200" dirty="0"/>
          </a:p>
        </p:txBody>
      </p:sp>
      <p:sp>
        <p:nvSpPr>
          <p:cNvPr id="2" name="Slide Number Placeholder 1"/>
          <p:cNvSpPr>
            <a:spLocks noGrp="1"/>
          </p:cNvSpPr>
          <p:nvPr>
            <p:ph type="sldNum" sz="quarter" idx="12"/>
          </p:nvPr>
        </p:nvSpPr>
        <p:spPr/>
        <p:txBody>
          <a:bodyPr/>
          <a:lstStyle/>
          <a:p>
            <a:pPr>
              <a:defRPr/>
            </a:pPr>
            <a:fld id="{84A9B114-4795-42C1-97B5-2AB56AA0007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47107" name="Content Placeholder 2"/>
          <p:cNvSpPr>
            <a:spLocks noGrp="1"/>
          </p:cNvSpPr>
          <p:nvPr>
            <p:ph idx="4294967295"/>
          </p:nvPr>
        </p:nvSpPr>
        <p:spPr/>
        <p:txBody>
          <a:bodyPr/>
          <a:lstStyle/>
          <a:p>
            <a:pPr algn="ctr" eaLnBrk="1" hangingPunct="1"/>
            <a:r>
              <a:rPr lang="en-US" altLang="en-US" sz="4400" smtClean="0">
                <a:latin typeface="Georgia" pitchFamily="18" charset="0"/>
                <a:cs typeface="Georgia" pitchFamily="18" charset="0"/>
              </a:rPr>
              <a:t>Break!</a:t>
            </a:r>
          </a:p>
          <a:p>
            <a:pPr algn="ctr" eaLnBrk="1" hangingPunct="1"/>
            <a:r>
              <a:rPr lang="en-US" altLang="en-US" sz="4400" smtClean="0">
                <a:latin typeface="Georgia" pitchFamily="18" charset="0"/>
                <a:cs typeface="Georgia" pitchFamily="18" charset="0"/>
              </a:rPr>
              <a:t>See you in 5 mins</a:t>
            </a:r>
          </a:p>
          <a:p>
            <a:pPr eaLnBrk="1" hangingPunct="1"/>
            <a:endParaRPr lang="en-US" altLang="en-US" sz="440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2347FA5E-15BA-41D9-A0A8-5D354829872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Federal Law Making</a:t>
            </a:r>
          </a:p>
        </p:txBody>
      </p:sp>
      <p:sp>
        <p:nvSpPr>
          <p:cNvPr id="48131" name="Content Placeholder 2"/>
          <p:cNvSpPr>
            <a:spLocks noGrp="1"/>
          </p:cNvSpPr>
          <p:nvPr>
            <p:ph idx="4294967295"/>
          </p:nvPr>
        </p:nvSpPr>
        <p:spPr>
          <a:xfrm>
            <a:off x="457200" y="1471613"/>
            <a:ext cx="8229600" cy="4191000"/>
          </a:xfrm>
        </p:spPr>
        <p:txBody>
          <a:bodyPr/>
          <a:lstStyle/>
          <a:p>
            <a:pPr eaLnBrk="1" hangingPunct="1"/>
            <a:r>
              <a:rPr lang="en-US" altLang="en-US" smtClean="0">
                <a:latin typeface="Georgia" pitchFamily="18" charset="0"/>
                <a:cs typeface="Georgia" pitchFamily="18" charset="0"/>
              </a:rPr>
              <a:t>Congress includes the Senate and House</a:t>
            </a:r>
          </a:p>
          <a:p>
            <a:pPr eaLnBrk="1" hangingPunct="1"/>
            <a:r>
              <a:rPr lang="en-US" altLang="en-US" smtClean="0">
                <a:latin typeface="Georgia" pitchFamily="18" charset="0"/>
                <a:cs typeface="Georgia" pitchFamily="18" charset="0"/>
              </a:rPr>
              <a:t>Senate</a:t>
            </a:r>
          </a:p>
          <a:p>
            <a:pPr lvl="1" eaLnBrk="1" hangingPunct="1"/>
            <a:r>
              <a:rPr lang="en-US" altLang="en-US" smtClean="0">
                <a:latin typeface="Georgia" pitchFamily="18" charset="0"/>
                <a:cs typeface="Georgia" pitchFamily="18" charset="0"/>
              </a:rPr>
              <a:t>100 senators, 2 from each state</a:t>
            </a:r>
          </a:p>
          <a:p>
            <a:pPr lvl="1" eaLnBrk="1" hangingPunct="1"/>
            <a:r>
              <a:rPr lang="en-US" altLang="en-US" smtClean="0">
                <a:latin typeface="Georgia" pitchFamily="18" charset="0"/>
                <a:cs typeface="Georgia" pitchFamily="18" charset="0"/>
              </a:rPr>
              <a:t>6 year terms, staggered elections  - 1/3</a:t>
            </a:r>
          </a:p>
          <a:p>
            <a:pPr lvl="1" eaLnBrk="1" hangingPunct="1"/>
            <a:r>
              <a:rPr lang="en-US" altLang="en-US" smtClean="0">
                <a:latin typeface="Georgia" pitchFamily="18" charset="0"/>
                <a:cs typeface="Georgia" pitchFamily="18" charset="0"/>
              </a:rPr>
              <a:t>Re-election rates often 90%</a:t>
            </a:r>
          </a:p>
          <a:p>
            <a:pPr eaLnBrk="1" hangingPunct="1"/>
            <a:r>
              <a:rPr lang="en-US" altLang="en-US" smtClean="0">
                <a:latin typeface="Georgia" pitchFamily="18" charset="0"/>
                <a:cs typeface="Georgia" pitchFamily="18" charset="0"/>
              </a:rPr>
              <a:t>House of Representatives</a:t>
            </a:r>
          </a:p>
          <a:p>
            <a:pPr lvl="1" eaLnBrk="1" hangingPunct="1"/>
            <a:r>
              <a:rPr lang="en-US" altLang="en-US" smtClean="0">
                <a:latin typeface="Georgia" pitchFamily="18" charset="0"/>
                <a:cs typeface="Georgia" pitchFamily="18" charset="0"/>
              </a:rPr>
              <a:t>435 members – based on population of state</a:t>
            </a:r>
          </a:p>
          <a:p>
            <a:pPr lvl="1" eaLnBrk="1" hangingPunct="1"/>
            <a:r>
              <a:rPr lang="en-US" altLang="en-US" smtClean="0">
                <a:latin typeface="Georgia" pitchFamily="18" charset="0"/>
                <a:cs typeface="Georgia" pitchFamily="18" charset="0"/>
              </a:rPr>
              <a:t>2 year terms, lower re-election rate</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1FE146ED-54DD-4225-8BC5-442822814DF9}"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Powers of Congress</a:t>
            </a:r>
          </a:p>
        </p:txBody>
      </p:sp>
      <p:sp>
        <p:nvSpPr>
          <p:cNvPr id="49155" name="Content Placeholder 2"/>
          <p:cNvSpPr>
            <a:spLocks noGrp="1"/>
          </p:cNvSpPr>
          <p:nvPr>
            <p:ph idx="4294967295"/>
          </p:nvPr>
        </p:nvSpPr>
        <p:spPr>
          <a:xfrm>
            <a:off x="457200" y="1219200"/>
            <a:ext cx="8229600" cy="4191000"/>
          </a:xfrm>
        </p:spPr>
        <p:txBody>
          <a:bodyPr/>
          <a:lstStyle/>
          <a:p>
            <a:pPr eaLnBrk="1" hangingPunct="1"/>
            <a:r>
              <a:rPr lang="en-US" altLang="en-US" smtClean="0">
                <a:latin typeface="Georgia" pitchFamily="18" charset="0"/>
                <a:cs typeface="Georgia" pitchFamily="18" charset="0"/>
              </a:rPr>
              <a:t>Both House and Senate must pass a bill for it to become a law</a:t>
            </a:r>
          </a:p>
          <a:p>
            <a:pPr eaLnBrk="1" hangingPunct="1"/>
            <a:r>
              <a:rPr lang="en-US" altLang="en-US" smtClean="0">
                <a:latin typeface="Georgia" pitchFamily="18" charset="0"/>
                <a:cs typeface="Georgia" pitchFamily="18" charset="0"/>
              </a:rPr>
              <a:t>Senate special powers</a:t>
            </a:r>
          </a:p>
          <a:p>
            <a:pPr lvl="1" eaLnBrk="1" hangingPunct="1"/>
            <a:r>
              <a:rPr lang="en-US" altLang="en-US" smtClean="0">
                <a:latin typeface="Georgia" pitchFamily="18" charset="0"/>
                <a:cs typeface="Georgia" pitchFamily="18" charset="0"/>
              </a:rPr>
              <a:t>Ratify treaties (2/3 majority)</a:t>
            </a:r>
          </a:p>
          <a:p>
            <a:pPr lvl="1" eaLnBrk="1" hangingPunct="1"/>
            <a:r>
              <a:rPr lang="en-US" altLang="en-US" smtClean="0">
                <a:latin typeface="Georgia" pitchFamily="18" charset="0"/>
                <a:cs typeface="Georgia" pitchFamily="18" charset="0"/>
              </a:rPr>
              <a:t>Approve Presidential appointments</a:t>
            </a:r>
          </a:p>
          <a:p>
            <a:pPr lvl="1" eaLnBrk="1" hangingPunct="1"/>
            <a:r>
              <a:rPr lang="en-US" altLang="en-US" smtClean="0">
                <a:latin typeface="Georgia" pitchFamily="18" charset="0"/>
                <a:cs typeface="Georgia" pitchFamily="18" charset="0"/>
              </a:rPr>
              <a:t>Impeachment trials</a:t>
            </a:r>
          </a:p>
          <a:p>
            <a:pPr eaLnBrk="1" hangingPunct="1"/>
            <a:r>
              <a:rPr lang="en-US" altLang="en-US" smtClean="0">
                <a:latin typeface="Georgia" pitchFamily="18" charset="0"/>
                <a:cs typeface="Georgia" pitchFamily="18" charset="0"/>
              </a:rPr>
              <a:t>House special powers</a:t>
            </a:r>
          </a:p>
          <a:p>
            <a:pPr lvl="1" eaLnBrk="1" hangingPunct="1"/>
            <a:r>
              <a:rPr lang="en-US" altLang="en-US" smtClean="0">
                <a:latin typeface="Georgia" pitchFamily="18" charset="0"/>
                <a:cs typeface="Georgia" pitchFamily="18" charset="0"/>
              </a:rPr>
              <a:t>Originate revenue-raising (tax) laws</a:t>
            </a:r>
          </a:p>
          <a:p>
            <a:pPr lvl="1" eaLnBrk="1" hangingPunct="1"/>
            <a:r>
              <a:rPr lang="en-US" altLang="en-US" smtClean="0">
                <a:latin typeface="Georgia" pitchFamily="18" charset="0"/>
                <a:cs typeface="Georgia" pitchFamily="18" charset="0"/>
              </a:rPr>
              <a:t>Impeachment proclamations </a:t>
            </a:r>
          </a:p>
        </p:txBody>
      </p:sp>
      <p:sp>
        <p:nvSpPr>
          <p:cNvPr id="49156" name="Footer Placeholder 1"/>
          <p:cNvSpPr>
            <a:spLocks noGrp="1"/>
          </p:cNvSpPr>
          <p:nvPr>
            <p:ph type="ftr" sz="quarter" idx="11"/>
          </p:nvPr>
        </p:nvSpPr>
        <p:spPr bwMode="auto">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F5B9068B-EEA0-47D1-BFDE-BB8026C6579F}"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To Become a Law - 1 </a:t>
            </a:r>
          </a:p>
        </p:txBody>
      </p:sp>
      <p:sp>
        <p:nvSpPr>
          <p:cNvPr id="50179" name="Content Placeholder 2"/>
          <p:cNvSpPr>
            <a:spLocks noGrp="1"/>
          </p:cNvSpPr>
          <p:nvPr>
            <p:ph idx="4294967295"/>
          </p:nvPr>
        </p:nvSpPr>
        <p:spPr/>
        <p:txBody>
          <a:bodyPr/>
          <a:lstStyle/>
          <a:p>
            <a:pPr eaLnBrk="1" hangingPunct="1"/>
            <a:r>
              <a:rPr lang="en-US" altLang="en-US" smtClean="0">
                <a:latin typeface="Georgia" pitchFamily="18" charset="0"/>
                <a:cs typeface="Georgia" pitchFamily="18" charset="0"/>
              </a:rPr>
              <a:t>Bill is Introduced (any member)</a:t>
            </a:r>
          </a:p>
          <a:p>
            <a:pPr eaLnBrk="1" hangingPunct="1"/>
            <a:r>
              <a:rPr lang="en-US" altLang="en-US" smtClean="0">
                <a:latin typeface="Georgia" pitchFamily="18" charset="0"/>
                <a:cs typeface="Georgia" pitchFamily="18" charset="0"/>
              </a:rPr>
              <a:t>Referred to committee</a:t>
            </a:r>
          </a:p>
          <a:p>
            <a:pPr lvl="1" eaLnBrk="1" hangingPunct="1"/>
            <a:r>
              <a:rPr lang="en-US" altLang="en-US" smtClean="0">
                <a:latin typeface="Georgia" pitchFamily="18" charset="0"/>
                <a:cs typeface="Georgia" pitchFamily="18" charset="0"/>
              </a:rPr>
              <a:t>20 in the House</a:t>
            </a:r>
          </a:p>
          <a:p>
            <a:pPr lvl="1" eaLnBrk="1" hangingPunct="1"/>
            <a:r>
              <a:rPr lang="en-US" altLang="en-US" smtClean="0">
                <a:latin typeface="Georgia" pitchFamily="18" charset="0"/>
                <a:cs typeface="Georgia" pitchFamily="18" charset="0"/>
              </a:rPr>
              <a:t>16 in the Senate</a:t>
            </a:r>
          </a:p>
          <a:p>
            <a:pPr eaLnBrk="1" hangingPunct="1"/>
            <a:r>
              <a:rPr lang="en-US" altLang="en-US" smtClean="0">
                <a:latin typeface="Georgia" pitchFamily="18" charset="0"/>
                <a:cs typeface="Georgia" pitchFamily="18" charset="0"/>
              </a:rPr>
              <a:t>Committee hearing –public, testimony</a:t>
            </a:r>
          </a:p>
          <a:p>
            <a:pPr eaLnBrk="1" hangingPunct="1"/>
            <a:r>
              <a:rPr lang="en-US" altLang="en-US" smtClean="0">
                <a:latin typeface="Georgia" pitchFamily="18" charset="0"/>
                <a:cs typeface="Georgia" pitchFamily="18" charset="0"/>
              </a:rPr>
              <a:t>Amendment?</a:t>
            </a:r>
          </a:p>
          <a:p>
            <a:pPr eaLnBrk="1" hangingPunct="1"/>
            <a:r>
              <a:rPr lang="en-US" altLang="en-US" smtClean="0">
                <a:latin typeface="Georgia" pitchFamily="18" charset="0"/>
                <a:cs typeface="Georgia" pitchFamily="18" charset="0"/>
              </a:rPr>
              <a:t>Committee Action – vote and report</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08434A3D-C1AE-40E2-8221-FBEBF13BF908}"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dirty="0" smtClean="0">
                <a:latin typeface="Georgia" pitchFamily="18" charset="0"/>
                <a:cs typeface="Georgia" pitchFamily="18" charset="0"/>
              </a:rPr>
              <a:t>Other Class Matters</a:t>
            </a:r>
          </a:p>
        </p:txBody>
      </p:sp>
      <p:sp>
        <p:nvSpPr>
          <p:cNvPr id="7172" name="Content Placeholder 2"/>
          <p:cNvSpPr>
            <a:spLocks noGrp="1"/>
          </p:cNvSpPr>
          <p:nvPr>
            <p:ph idx="4294967295"/>
          </p:nvPr>
        </p:nvSpPr>
        <p:spPr>
          <a:xfrm>
            <a:off x="457200" y="1143000"/>
            <a:ext cx="8534400" cy="5029200"/>
          </a:xfrm>
        </p:spPr>
        <p:txBody>
          <a:bodyPr/>
          <a:lstStyle/>
          <a:p>
            <a:pPr eaLnBrk="1" hangingPunct="1">
              <a:lnSpc>
                <a:spcPct val="90000"/>
              </a:lnSpc>
            </a:pPr>
            <a:r>
              <a:rPr lang="en-US" altLang="en-US" sz="2800" dirty="0" smtClean="0">
                <a:latin typeface="Georgia" pitchFamily="18" charset="0"/>
                <a:cs typeface="Georgia" pitchFamily="18" charset="0"/>
              </a:rPr>
              <a:t>Taking notes by hand is recommended</a:t>
            </a:r>
          </a:p>
          <a:p>
            <a:pPr lvl="1" eaLnBrk="1" hangingPunct="1">
              <a:lnSpc>
                <a:spcPct val="90000"/>
              </a:lnSpc>
            </a:pPr>
            <a:r>
              <a:rPr lang="en-US" altLang="en-US" sz="2400" dirty="0" smtClean="0">
                <a:latin typeface="Georgia" pitchFamily="18" charset="0"/>
                <a:cs typeface="Georgia" pitchFamily="18" charset="0"/>
              </a:rPr>
              <a:t>Many studies confirm taking written notes results in higher grades</a:t>
            </a:r>
          </a:p>
          <a:p>
            <a:pPr lvl="1" eaLnBrk="1" hangingPunct="1">
              <a:lnSpc>
                <a:spcPct val="90000"/>
              </a:lnSpc>
            </a:pPr>
            <a:r>
              <a:rPr lang="en-US" altLang="en-US" sz="2400" dirty="0" smtClean="0">
                <a:latin typeface="Georgia" pitchFamily="18" charset="0"/>
                <a:cs typeface="Georgia" pitchFamily="18" charset="0"/>
              </a:rPr>
              <a:t>The Coursepack has been specifically designed to allow you to take notes by hand</a:t>
            </a:r>
          </a:p>
          <a:p>
            <a:pPr lvl="1" eaLnBrk="1" hangingPunct="1">
              <a:lnSpc>
                <a:spcPct val="90000"/>
              </a:lnSpc>
            </a:pPr>
            <a:endParaRPr lang="en-US" altLang="en-US" sz="2400" dirty="0" smtClean="0">
              <a:latin typeface="Georgia" pitchFamily="18" charset="0"/>
              <a:cs typeface="Georgia" pitchFamily="18" charset="0"/>
            </a:endParaRPr>
          </a:p>
          <a:p>
            <a:pPr eaLnBrk="1" hangingPunct="1">
              <a:lnSpc>
                <a:spcPct val="90000"/>
              </a:lnSpc>
            </a:pPr>
            <a:r>
              <a:rPr lang="en-US" altLang="en-US" sz="2400" dirty="0" smtClean="0">
                <a:latin typeface="Georgia" pitchFamily="18" charset="0"/>
                <a:cs typeface="Georgia" pitchFamily="18" charset="0"/>
              </a:rPr>
              <a:t>Electronic Device Usage Policy</a:t>
            </a:r>
          </a:p>
          <a:p>
            <a:pPr lvl="1" eaLnBrk="1" hangingPunct="1">
              <a:lnSpc>
                <a:spcPct val="90000"/>
              </a:lnSpc>
            </a:pPr>
            <a:r>
              <a:rPr lang="en-US" altLang="en-US" sz="2400" dirty="0" smtClean="0">
                <a:latin typeface="Georgia" pitchFamily="18" charset="0"/>
                <a:cs typeface="Georgia" pitchFamily="18" charset="0"/>
              </a:rPr>
              <a:t>No Audio, Photographic, or Video Recording allowed</a:t>
            </a:r>
          </a:p>
          <a:p>
            <a:pPr lvl="1" eaLnBrk="1" hangingPunct="1">
              <a:lnSpc>
                <a:spcPct val="90000"/>
              </a:lnSpc>
            </a:pPr>
            <a:r>
              <a:rPr lang="en-US" altLang="en-US" sz="2400" dirty="0" smtClean="0">
                <a:latin typeface="Georgia" pitchFamily="18" charset="0"/>
                <a:cs typeface="Georgia" pitchFamily="18" charset="0"/>
              </a:rPr>
              <a:t>Don’t distract others by texting, IM-</a:t>
            </a:r>
            <a:r>
              <a:rPr lang="en-US" altLang="en-US" sz="2400" dirty="0" err="1" smtClean="0">
                <a:latin typeface="Georgia" pitchFamily="18" charset="0"/>
                <a:cs typeface="Georgia" pitchFamily="18" charset="0"/>
              </a:rPr>
              <a:t>ing</a:t>
            </a:r>
            <a:r>
              <a:rPr lang="en-US" altLang="en-US" sz="2400" dirty="0" smtClean="0">
                <a:latin typeface="Georgia" pitchFamily="18" charset="0"/>
                <a:cs typeface="Georgia" pitchFamily="18" charset="0"/>
              </a:rPr>
              <a:t> or taking a call – go in the hall if needed</a:t>
            </a:r>
          </a:p>
          <a:p>
            <a:pPr lvl="1" eaLnBrk="1" hangingPunct="1">
              <a:lnSpc>
                <a:spcPct val="90000"/>
              </a:lnSpc>
            </a:pPr>
            <a:r>
              <a:rPr lang="en-US" altLang="en-US" sz="2400" dirty="0" smtClean="0">
                <a:latin typeface="Georgia" pitchFamily="18" charset="0"/>
                <a:cs typeface="Georgia" pitchFamily="18" charset="0"/>
              </a:rPr>
              <a:t>Don’t browse distracting sites</a:t>
            </a:r>
            <a:r>
              <a:rPr lang="en-US" altLang="en-US" sz="2000" dirty="0" smtClean="0">
                <a:latin typeface="Georgia" pitchFamily="18" charset="0"/>
                <a:cs typeface="Georgia" pitchFamily="18" charset="0"/>
              </a:rPr>
              <a:t> </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48A0B472-A1E9-458E-AE2B-EBB4A978F545}" type="slidenum">
              <a:rPr lang="en-US" smtClean="0"/>
              <a:pPr>
                <a:defRPr/>
              </a:pPr>
              <a:t>5</a:t>
            </a:fld>
            <a:endParaRPr lang="en-US"/>
          </a:p>
        </p:txBody>
      </p:sp>
    </p:spTree>
    <p:extLst>
      <p:ext uri="{BB962C8B-B14F-4D97-AF65-F5344CB8AC3E}">
        <p14:creationId xmlns:p14="http://schemas.microsoft.com/office/powerpoint/2010/main" val="1518801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To Become A Law - 2</a:t>
            </a:r>
          </a:p>
        </p:txBody>
      </p:sp>
      <p:sp>
        <p:nvSpPr>
          <p:cNvPr id="51203" name="Content Placeholder 2"/>
          <p:cNvSpPr>
            <a:spLocks noGrp="1"/>
          </p:cNvSpPr>
          <p:nvPr>
            <p:ph idx="4294967295"/>
          </p:nvPr>
        </p:nvSpPr>
        <p:spPr>
          <a:xfrm>
            <a:off x="457200" y="1143000"/>
            <a:ext cx="8458200" cy="4191000"/>
          </a:xfrm>
        </p:spPr>
        <p:txBody>
          <a:bodyPr/>
          <a:lstStyle/>
          <a:p>
            <a:pPr eaLnBrk="1" hangingPunct="1">
              <a:lnSpc>
                <a:spcPct val="80000"/>
              </a:lnSpc>
            </a:pPr>
            <a:r>
              <a:rPr lang="en-US" altLang="en-US" smtClean="0">
                <a:latin typeface="Georgia" pitchFamily="18" charset="0"/>
                <a:cs typeface="Georgia" pitchFamily="18" charset="0"/>
              </a:rPr>
              <a:t>Each Full chamber (House, Senate)</a:t>
            </a:r>
          </a:p>
          <a:p>
            <a:pPr lvl="1" eaLnBrk="1" hangingPunct="1">
              <a:lnSpc>
                <a:spcPct val="80000"/>
              </a:lnSpc>
            </a:pPr>
            <a:r>
              <a:rPr lang="en-US" altLang="en-US" smtClean="0">
                <a:latin typeface="Georgia" pitchFamily="18" charset="0"/>
                <a:cs typeface="Georgia" pitchFamily="18" charset="0"/>
              </a:rPr>
              <a:t>Debate?, Amendment?, Vote?</a:t>
            </a:r>
          </a:p>
          <a:p>
            <a:pPr eaLnBrk="1" hangingPunct="1">
              <a:lnSpc>
                <a:spcPct val="80000"/>
              </a:lnSpc>
            </a:pPr>
            <a:r>
              <a:rPr lang="en-US" altLang="en-US" smtClean="0">
                <a:latin typeface="Georgia" pitchFamily="18" charset="0"/>
                <a:cs typeface="Georgia" pitchFamily="18" charset="0"/>
              </a:rPr>
              <a:t>Other chamber – matching?</a:t>
            </a:r>
          </a:p>
          <a:p>
            <a:pPr eaLnBrk="1" hangingPunct="1">
              <a:lnSpc>
                <a:spcPct val="80000"/>
              </a:lnSpc>
            </a:pPr>
            <a:r>
              <a:rPr lang="en-US" altLang="en-US" smtClean="0">
                <a:latin typeface="Georgia" pitchFamily="18" charset="0"/>
                <a:cs typeface="Georgia" pitchFamily="18" charset="0"/>
              </a:rPr>
              <a:t>If approved, goes to President</a:t>
            </a:r>
          </a:p>
          <a:p>
            <a:pPr eaLnBrk="1" hangingPunct="1">
              <a:lnSpc>
                <a:spcPct val="80000"/>
              </a:lnSpc>
            </a:pPr>
            <a:r>
              <a:rPr lang="en-US" altLang="en-US" smtClean="0">
                <a:latin typeface="Georgia" pitchFamily="18" charset="0"/>
                <a:cs typeface="Georgia" pitchFamily="18" charset="0"/>
              </a:rPr>
              <a:t>Becomes a law if</a:t>
            </a:r>
          </a:p>
          <a:p>
            <a:pPr lvl="1" eaLnBrk="1" hangingPunct="1">
              <a:lnSpc>
                <a:spcPct val="80000"/>
              </a:lnSpc>
            </a:pPr>
            <a:r>
              <a:rPr lang="en-US" altLang="en-US" smtClean="0">
                <a:latin typeface="Georgia" pitchFamily="18" charset="0"/>
                <a:cs typeface="Georgia" pitchFamily="18" charset="0"/>
              </a:rPr>
              <a:t>Signed by President (no veto)</a:t>
            </a:r>
          </a:p>
          <a:p>
            <a:pPr lvl="1" eaLnBrk="1" hangingPunct="1">
              <a:lnSpc>
                <a:spcPct val="80000"/>
              </a:lnSpc>
            </a:pPr>
            <a:r>
              <a:rPr lang="en-US" altLang="en-US" smtClean="0">
                <a:latin typeface="Georgia" pitchFamily="18" charset="0"/>
                <a:cs typeface="Georgia" pitchFamily="18" charset="0"/>
              </a:rPr>
              <a:t>Delivered, but no action for 10 days (in session)</a:t>
            </a:r>
          </a:p>
          <a:p>
            <a:pPr eaLnBrk="1" hangingPunct="1">
              <a:lnSpc>
                <a:spcPct val="80000"/>
              </a:lnSpc>
            </a:pPr>
            <a:r>
              <a:rPr lang="en-US" altLang="en-US" smtClean="0">
                <a:latin typeface="Georgia" pitchFamily="18" charset="0"/>
                <a:cs typeface="Georgia" pitchFamily="18" charset="0"/>
              </a:rPr>
              <a:t>Does Not become a law if</a:t>
            </a:r>
          </a:p>
          <a:p>
            <a:pPr lvl="1" eaLnBrk="1" hangingPunct="1">
              <a:lnSpc>
                <a:spcPct val="80000"/>
              </a:lnSpc>
            </a:pPr>
            <a:r>
              <a:rPr lang="en-US" altLang="en-US" smtClean="0">
                <a:latin typeface="Georgia" pitchFamily="18" charset="0"/>
                <a:cs typeface="Georgia" pitchFamily="18" charset="0"/>
              </a:rPr>
              <a:t>Vetoed (2/3 of both chambers can override)</a:t>
            </a:r>
          </a:p>
          <a:p>
            <a:pPr lvl="1" eaLnBrk="1" hangingPunct="1">
              <a:lnSpc>
                <a:spcPct val="80000"/>
              </a:lnSpc>
            </a:pPr>
            <a:r>
              <a:rPr lang="en-US" altLang="en-US" smtClean="0">
                <a:latin typeface="Georgia" pitchFamily="18" charset="0"/>
                <a:cs typeface="Georgia" pitchFamily="18" charset="0"/>
              </a:rPr>
              <a:t>Pocket Veto – if unsigned when Congress ends its session (less than 10 days after delivery)</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355C7760-4BC6-463F-9532-FA218FDC96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Lobbyists </a:t>
            </a:r>
          </a:p>
        </p:txBody>
      </p:sp>
      <p:sp>
        <p:nvSpPr>
          <p:cNvPr id="52227" name="Content Placeholder 2"/>
          <p:cNvSpPr>
            <a:spLocks noGrp="1"/>
          </p:cNvSpPr>
          <p:nvPr>
            <p:ph idx="4294967295"/>
          </p:nvPr>
        </p:nvSpPr>
        <p:spPr>
          <a:xfrm>
            <a:off x="457200" y="1219200"/>
            <a:ext cx="8229600" cy="4191000"/>
          </a:xfrm>
        </p:spPr>
        <p:txBody>
          <a:bodyPr/>
          <a:lstStyle/>
          <a:p>
            <a:pPr eaLnBrk="1" hangingPunct="1"/>
            <a:r>
              <a:rPr lang="en-US" altLang="en-US" smtClean="0">
                <a:latin typeface="Georgia" pitchFamily="18" charset="0"/>
                <a:cs typeface="Georgia" pitchFamily="18" charset="0"/>
              </a:rPr>
              <a:t>Attempt to use persuasion to influence the lawmaking process</a:t>
            </a:r>
          </a:p>
          <a:p>
            <a:pPr eaLnBrk="1" hangingPunct="1"/>
            <a:r>
              <a:rPr lang="en-US" altLang="en-US" smtClean="0">
                <a:latin typeface="Georgia" pitchFamily="18" charset="0"/>
                <a:cs typeface="Georgia" pitchFamily="18" charset="0"/>
              </a:rPr>
              <a:t>Constitutional -  “right to petition”</a:t>
            </a:r>
          </a:p>
          <a:p>
            <a:pPr eaLnBrk="1" hangingPunct="1"/>
            <a:r>
              <a:rPr lang="en-US" altLang="en-US" smtClean="0">
                <a:latin typeface="Georgia" pitchFamily="18" charset="0"/>
                <a:cs typeface="Georgia" pitchFamily="18" charset="0"/>
              </a:rPr>
              <a:t>Often former Congress members</a:t>
            </a:r>
          </a:p>
          <a:p>
            <a:pPr eaLnBrk="1" hangingPunct="1"/>
            <a:r>
              <a:rPr lang="en-US" altLang="en-US" smtClean="0">
                <a:latin typeface="Georgia" pitchFamily="18" charset="0"/>
                <a:cs typeface="Georgia" pitchFamily="18" charset="0"/>
              </a:rPr>
              <a:t>Required to register (crime not to)</a:t>
            </a:r>
          </a:p>
          <a:p>
            <a:pPr eaLnBrk="1" hangingPunct="1"/>
            <a:r>
              <a:rPr lang="en-US" altLang="en-US" smtClean="0">
                <a:latin typeface="Georgia" pitchFamily="18" charset="0"/>
                <a:cs typeface="Georgia" pitchFamily="18" charset="0"/>
              </a:rPr>
              <a:t>Bills are often written or advised by lobbyists</a:t>
            </a:r>
          </a:p>
          <a:p>
            <a:pPr eaLnBrk="1" hangingPunct="1"/>
            <a:r>
              <a:rPr lang="en-US" altLang="en-US" smtClean="0">
                <a:latin typeface="Georgia" pitchFamily="18" charset="0"/>
                <a:cs typeface="Georgia" pitchFamily="18" charset="0"/>
              </a:rPr>
              <a:t>Examples - AARP, ABA, NAACP, NRA</a:t>
            </a:r>
          </a:p>
          <a:p>
            <a:pPr eaLnBrk="1" hangingPunct="1"/>
            <a:endParaRPr lang="en-US" altLang="en-US" smtClean="0">
              <a:latin typeface="Georgia" pitchFamily="18" charset="0"/>
              <a:cs typeface="Georgia" pitchFamily="18" charset="0"/>
            </a:endParaRP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893EF70F-9E53-4ED4-8BCD-D78D72483ACF}"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ltLang="en-US" sz="2800" dirty="0" smtClean="0">
                <a:latin typeface="Georgia" pitchFamily="18" charset="0"/>
              </a:rPr>
              <a:t>1998-23 </a:t>
            </a:r>
            <a:r>
              <a:rPr lang="en-US" altLang="en-US" sz="2800" dirty="0">
                <a:latin typeface="Georgia" pitchFamily="18" charset="0"/>
              </a:rPr>
              <a:t>Lobbyist Spend by </a:t>
            </a:r>
            <a:r>
              <a:rPr lang="en-US" altLang="en-US" sz="2800" dirty="0" smtClean="0">
                <a:latin typeface="Georgia" pitchFamily="18" charset="0"/>
              </a:rPr>
              <a:t>Sector</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8713197"/>
              </p:ext>
            </p:extLst>
          </p:nvPr>
        </p:nvGraphicFramePr>
        <p:xfrm>
          <a:off x="787400" y="914400"/>
          <a:ext cx="7670800" cy="4724398"/>
        </p:xfrm>
        <a:graphic>
          <a:graphicData uri="http://schemas.openxmlformats.org/drawingml/2006/table">
            <a:tbl>
              <a:tblPr bandRow="1">
                <a:tableStyleId>{8EC20E35-A176-4012-BC5E-935CFFF8708E}</a:tableStyleId>
              </a:tblPr>
              <a:tblGrid>
                <a:gridCol w="4590228"/>
                <a:gridCol w="3080572"/>
              </a:tblGrid>
              <a:tr h="337457">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Sector</a:t>
                      </a:r>
                    </a:p>
                  </a:txBody>
                  <a:tcPr marL="9525" marR="9525" marT="9525" marB="0" anchor="b"/>
                </a:tc>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Health</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$11,586,101,032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Finance/Insur/RealEst</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$10,964,547,607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Misc Business</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$10,803,095,217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Communic/Electronics</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$9,063,636,295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Energy/Nat Resource</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$7,539,716,784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Other</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$5,681,778,912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Transportation</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$5,187,635,961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Ideology/Single-Issue</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$3,404,633,336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Agribusiness</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$3,160,844,864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Defense</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$2,933,665,079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Construction</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$1,204,566,007 </a:t>
                      </a:r>
                    </a:p>
                  </a:txBody>
                  <a:tcPr marL="9525" marR="9525" marT="9525" marB="0" anchor="b"/>
                </a:tc>
              </a:tr>
              <a:tr h="337457">
                <a:tc>
                  <a:txBody>
                    <a:bodyPr/>
                    <a:lstStyle/>
                    <a:p>
                      <a:pPr algn="l"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Labor</a:t>
                      </a:r>
                    </a:p>
                  </a:txBody>
                  <a:tcPr marL="9525" marR="9525" marT="9525" marB="0" anchor="b"/>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$1,043,300,215 </a:t>
                      </a:r>
                    </a:p>
                  </a:txBody>
                  <a:tcPr marL="9525" marR="9525" marT="9525" marB="0" anchor="b"/>
                </a:tc>
              </a:tr>
              <a:tr h="337457">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Lawyers &amp; Lobbyists</a:t>
                      </a:r>
                    </a:p>
                  </a:txBody>
                  <a:tcPr marL="9525" marR="9525" marT="9525" marB="0" anchor="b"/>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$565,059,084 </a:t>
                      </a:r>
                    </a:p>
                  </a:txBody>
                  <a:tcPr marL="9525" marR="9525" marT="9525" marB="0" anchor="b"/>
                </a:tc>
              </a:tr>
            </a:tbl>
          </a:graphicData>
        </a:graphic>
      </p:graphicFrame>
      <p:sp>
        <p:nvSpPr>
          <p:cNvPr id="4" name="Footer Placeholder 3"/>
          <p:cNvSpPr>
            <a:spLocks noGrp="1"/>
          </p:cNvSpPr>
          <p:nvPr>
            <p:ph type="ftr" sz="quarter" idx="11"/>
          </p:nvPr>
        </p:nvSpPr>
        <p:spPr/>
        <p:txBody>
          <a:bodyPr/>
          <a:lstStyle/>
          <a:p>
            <a:pPr>
              <a:defRPr/>
            </a:pPr>
            <a:r>
              <a:rPr lang="en-US" smtClean="0"/>
              <a:t>© Joe Barich, 2024.</a:t>
            </a:r>
            <a:endParaRPr lang="en-US"/>
          </a:p>
        </p:txBody>
      </p:sp>
      <p:sp>
        <p:nvSpPr>
          <p:cNvPr id="5" name="Slide Number Placeholder 4"/>
          <p:cNvSpPr>
            <a:spLocks noGrp="1"/>
          </p:cNvSpPr>
          <p:nvPr>
            <p:ph type="sldNum" sz="quarter" idx="12"/>
          </p:nvPr>
        </p:nvSpPr>
        <p:spPr/>
        <p:txBody>
          <a:bodyPr/>
          <a:lstStyle/>
          <a:p>
            <a:pPr>
              <a:defRPr/>
            </a:pPr>
            <a:fld id="{181AD363-ACEC-4E12-93FC-A3051305D110}" type="slidenum">
              <a:rPr lang="en-US" smtClean="0"/>
              <a:pPr>
                <a:defRPr/>
              </a:pPr>
              <a:t>52</a:t>
            </a:fld>
            <a:endParaRPr lang="en-US"/>
          </a:p>
        </p:txBody>
      </p:sp>
      <p:sp>
        <p:nvSpPr>
          <p:cNvPr id="7" name="Rectangle 97"/>
          <p:cNvSpPr>
            <a:spLocks noChangeArrowheads="1"/>
          </p:cNvSpPr>
          <p:nvPr/>
        </p:nvSpPr>
        <p:spPr bwMode="auto">
          <a:xfrm>
            <a:off x="1409700" y="5758764"/>
            <a:ext cx="689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dirty="0"/>
              <a:t>Note: These amounts do </a:t>
            </a:r>
            <a:r>
              <a:rPr lang="en-US" altLang="en-US" b="1" u="sng" dirty="0"/>
              <a:t>not</a:t>
            </a:r>
            <a:r>
              <a:rPr lang="en-US" altLang="en-US" dirty="0"/>
              <a:t> include campaign contributions.</a:t>
            </a:r>
          </a:p>
          <a:p>
            <a:pPr eaLnBrk="1" hangingPunct="1"/>
            <a:r>
              <a:rPr lang="en-US" altLang="en-US" b="1" dirty="0"/>
              <a:t>Source - Center for Responsive Politics</a:t>
            </a:r>
            <a:r>
              <a:rPr lang="en-US" altLang="en-US" dirty="0"/>
              <a:t> </a:t>
            </a:r>
            <a:r>
              <a:rPr lang="en-US" altLang="en-US" b="1" dirty="0"/>
              <a:t>(CRP)</a:t>
            </a:r>
            <a:r>
              <a:rPr lang="en-US" altLang="en-US" dirty="0"/>
              <a:t> </a:t>
            </a:r>
            <a:r>
              <a:rPr lang="en-US" altLang="en-US" dirty="0" smtClean="0"/>
              <a:t>opensecrets.org</a:t>
            </a:r>
            <a:endParaRPr lang="en-US" altLang="en-US" dirty="0"/>
          </a:p>
        </p:txBody>
      </p:sp>
    </p:spTree>
    <p:extLst>
      <p:ext uri="{BB962C8B-B14F-4D97-AF65-F5344CB8AC3E}">
        <p14:creationId xmlns:p14="http://schemas.microsoft.com/office/powerpoint/2010/main" val="4229978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0" y="76200"/>
            <a:ext cx="8229600" cy="1143000"/>
          </a:xfrm>
        </p:spPr>
        <p:txBody>
          <a:bodyPr/>
          <a:lstStyle/>
          <a:p>
            <a:pPr eaLnBrk="1" hangingPunct="1"/>
            <a:r>
              <a:rPr lang="en-US" altLang="en-US" smtClean="0">
                <a:latin typeface="Georgia" pitchFamily="18" charset="0"/>
                <a:cs typeface="Georgia" pitchFamily="18" charset="0"/>
              </a:rPr>
              <a:t>Ways to Stop A Law</a:t>
            </a:r>
          </a:p>
        </p:txBody>
      </p:sp>
      <p:sp>
        <p:nvSpPr>
          <p:cNvPr id="54275" name="Content Placeholder 2"/>
          <p:cNvSpPr>
            <a:spLocks noGrp="1"/>
          </p:cNvSpPr>
          <p:nvPr>
            <p:ph idx="4294967295"/>
          </p:nvPr>
        </p:nvSpPr>
        <p:spPr>
          <a:xfrm>
            <a:off x="685800" y="1219200"/>
            <a:ext cx="8001000" cy="4572000"/>
          </a:xfrm>
        </p:spPr>
        <p:txBody>
          <a:bodyPr/>
          <a:lstStyle/>
          <a:p>
            <a:pPr eaLnBrk="1" hangingPunct="1">
              <a:lnSpc>
                <a:spcPct val="80000"/>
              </a:lnSpc>
            </a:pPr>
            <a:r>
              <a:rPr lang="en-US" altLang="en-US" dirty="0" smtClean="0">
                <a:latin typeface="Georgia" pitchFamily="18" charset="0"/>
                <a:cs typeface="Georgia" pitchFamily="18" charset="0"/>
              </a:rPr>
              <a:t>Lobbyists convince congressperson to decline to introduce</a:t>
            </a:r>
          </a:p>
          <a:p>
            <a:pPr eaLnBrk="1" hangingPunct="1">
              <a:lnSpc>
                <a:spcPct val="80000"/>
              </a:lnSpc>
            </a:pPr>
            <a:r>
              <a:rPr lang="en-US" altLang="en-US" dirty="0" smtClean="0">
                <a:latin typeface="Georgia" pitchFamily="18" charset="0"/>
                <a:cs typeface="Georgia" pitchFamily="18" charset="0"/>
              </a:rPr>
              <a:t>Route to friendly committee</a:t>
            </a:r>
          </a:p>
          <a:p>
            <a:pPr eaLnBrk="1" hangingPunct="1">
              <a:lnSpc>
                <a:spcPct val="80000"/>
              </a:lnSpc>
            </a:pPr>
            <a:r>
              <a:rPr lang="en-US" altLang="en-US" dirty="0" smtClean="0">
                <a:latin typeface="Georgia" pitchFamily="18" charset="0"/>
                <a:cs typeface="Georgia" pitchFamily="18" charset="0"/>
              </a:rPr>
              <a:t>Table in committee</a:t>
            </a:r>
          </a:p>
          <a:p>
            <a:pPr eaLnBrk="1" hangingPunct="1">
              <a:lnSpc>
                <a:spcPct val="80000"/>
              </a:lnSpc>
            </a:pPr>
            <a:r>
              <a:rPr lang="en-US" altLang="en-US" dirty="0" smtClean="0">
                <a:latin typeface="Georgia" pitchFamily="18" charset="0"/>
                <a:cs typeface="Georgia" pitchFamily="18" charset="0"/>
              </a:rPr>
              <a:t>Keep amending to end of Congress</a:t>
            </a:r>
          </a:p>
          <a:p>
            <a:pPr eaLnBrk="1" hangingPunct="1">
              <a:lnSpc>
                <a:spcPct val="80000"/>
              </a:lnSpc>
            </a:pPr>
            <a:r>
              <a:rPr lang="en-US" altLang="en-US" dirty="0" smtClean="0">
                <a:latin typeface="Georgia" pitchFamily="18" charset="0"/>
                <a:cs typeface="Georgia" pitchFamily="18" charset="0"/>
              </a:rPr>
              <a:t>“No” recommendation from committee</a:t>
            </a:r>
          </a:p>
          <a:p>
            <a:pPr eaLnBrk="1" hangingPunct="1">
              <a:lnSpc>
                <a:spcPct val="80000"/>
              </a:lnSpc>
            </a:pPr>
            <a:r>
              <a:rPr lang="en-US" altLang="en-US" dirty="0" smtClean="0">
                <a:latin typeface="Georgia" pitchFamily="18" charset="0"/>
                <a:cs typeface="Georgia" pitchFamily="18" charset="0"/>
              </a:rPr>
              <a:t>“No” vote on floor</a:t>
            </a:r>
          </a:p>
          <a:p>
            <a:pPr eaLnBrk="1" hangingPunct="1">
              <a:lnSpc>
                <a:spcPct val="80000"/>
              </a:lnSpc>
            </a:pPr>
            <a:r>
              <a:rPr lang="en-US" altLang="en-US" dirty="0" smtClean="0">
                <a:latin typeface="Georgia" pitchFamily="18" charset="0"/>
                <a:cs typeface="Georgia" pitchFamily="18" charset="0"/>
              </a:rPr>
              <a:t>Differing versions between chambers</a:t>
            </a:r>
          </a:p>
          <a:p>
            <a:pPr eaLnBrk="1" hangingPunct="1">
              <a:lnSpc>
                <a:spcPct val="80000"/>
              </a:lnSpc>
            </a:pPr>
            <a:r>
              <a:rPr lang="en-US" altLang="en-US" dirty="0" smtClean="0">
                <a:latin typeface="Georgia" pitchFamily="18" charset="0"/>
                <a:cs typeface="Georgia" pitchFamily="18" charset="0"/>
              </a:rPr>
              <a:t>Veto</a:t>
            </a:r>
          </a:p>
          <a:p>
            <a:pPr eaLnBrk="1" hangingPunct="1">
              <a:lnSpc>
                <a:spcPct val="80000"/>
              </a:lnSpc>
            </a:pPr>
            <a:r>
              <a:rPr lang="en-US" altLang="en-US" dirty="0" smtClean="0">
                <a:latin typeface="Georgia" pitchFamily="18" charset="0"/>
                <a:cs typeface="Georgia" pitchFamily="18" charset="0"/>
              </a:rPr>
              <a:t>Pocket Veto</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DB151534-E477-46B4-B1D1-9DAC0FA2E5F3}"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Ways to Help A Law Along</a:t>
            </a:r>
          </a:p>
        </p:txBody>
      </p:sp>
      <p:sp>
        <p:nvSpPr>
          <p:cNvPr id="55299" name="Content Placeholder 2"/>
          <p:cNvSpPr>
            <a:spLocks noGrp="1"/>
          </p:cNvSpPr>
          <p:nvPr>
            <p:ph idx="4294967295"/>
          </p:nvPr>
        </p:nvSpPr>
        <p:spPr/>
        <p:txBody>
          <a:bodyPr/>
          <a:lstStyle/>
          <a:p>
            <a:pPr eaLnBrk="1" hangingPunct="1"/>
            <a:r>
              <a:rPr lang="en-US" altLang="en-US" smtClean="0">
                <a:latin typeface="Georgia" pitchFamily="18" charset="0"/>
                <a:cs typeface="Georgia" pitchFamily="18" charset="0"/>
              </a:rPr>
              <a:t>Build consensus before introduction</a:t>
            </a:r>
          </a:p>
          <a:p>
            <a:pPr lvl="1" eaLnBrk="1" hangingPunct="1"/>
            <a:r>
              <a:rPr lang="en-US" altLang="en-US" smtClean="0">
                <a:latin typeface="Georgia" pitchFamily="18" charset="0"/>
                <a:cs typeface="Georgia" pitchFamily="18" charset="0"/>
              </a:rPr>
              <a:t>Bipartisan sponsorship</a:t>
            </a:r>
          </a:p>
          <a:p>
            <a:pPr lvl="1" eaLnBrk="1" hangingPunct="1"/>
            <a:r>
              <a:rPr lang="en-US" altLang="en-US" smtClean="0">
                <a:latin typeface="Georgia" pitchFamily="18" charset="0"/>
                <a:cs typeface="Georgia" pitchFamily="18" charset="0"/>
              </a:rPr>
              <a:t>Many co-sponsors</a:t>
            </a:r>
          </a:p>
          <a:p>
            <a:pPr lvl="1" eaLnBrk="1" hangingPunct="1"/>
            <a:r>
              <a:rPr lang="en-US" altLang="en-US" smtClean="0">
                <a:latin typeface="Georgia" pitchFamily="18" charset="0"/>
                <a:cs typeface="Georgia" pitchFamily="18" charset="0"/>
              </a:rPr>
              <a:t>Popular pressure, studies supporting</a:t>
            </a:r>
          </a:p>
          <a:p>
            <a:pPr lvl="1" eaLnBrk="1" hangingPunct="1"/>
            <a:r>
              <a:rPr lang="en-US" altLang="en-US" smtClean="0">
                <a:latin typeface="Georgia" pitchFamily="18" charset="0"/>
                <a:cs typeface="Georgia" pitchFamily="18" charset="0"/>
              </a:rPr>
              <a:t>Executive non-objection</a:t>
            </a:r>
          </a:p>
          <a:p>
            <a:pPr eaLnBrk="1" hangingPunct="1"/>
            <a:r>
              <a:rPr lang="en-US" altLang="en-US" smtClean="0">
                <a:latin typeface="Georgia" pitchFamily="18" charset="0"/>
                <a:cs typeface="Georgia" pitchFamily="18" charset="0"/>
              </a:rPr>
              <a:t>Route to friendly committee</a:t>
            </a:r>
          </a:p>
          <a:p>
            <a:pPr eaLnBrk="1" hangingPunct="1"/>
            <a:r>
              <a:rPr lang="en-US" altLang="en-US" smtClean="0">
                <a:latin typeface="Georgia" pitchFamily="18" charset="0"/>
                <a:cs typeface="Georgia" pitchFamily="18" charset="0"/>
              </a:rPr>
              <a:t>Similar versions between chambers</a:t>
            </a:r>
          </a:p>
          <a:p>
            <a:pPr eaLnBrk="1" hangingPunct="1">
              <a:buFont typeface="Arial" charset="0"/>
              <a:buNone/>
            </a:pPr>
            <a:endParaRPr lang="en-US" altLang="en-US" smtClean="0">
              <a:latin typeface="Georgia" pitchFamily="18" charset="0"/>
              <a:cs typeface="Georgia" pitchFamily="18" charset="0"/>
            </a:endParaRP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6CB8A868-599E-45AC-8486-A1DDBC0763D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Presidential “Laws”</a:t>
            </a:r>
          </a:p>
        </p:txBody>
      </p:sp>
      <p:sp>
        <p:nvSpPr>
          <p:cNvPr id="56323" name="Content Placeholder 2"/>
          <p:cNvSpPr>
            <a:spLocks noGrp="1"/>
          </p:cNvSpPr>
          <p:nvPr>
            <p:ph idx="4294967295"/>
          </p:nvPr>
        </p:nvSpPr>
        <p:spPr/>
        <p:txBody>
          <a:bodyPr/>
          <a:lstStyle/>
          <a:p>
            <a:pPr eaLnBrk="1" hangingPunct="1"/>
            <a:r>
              <a:rPr lang="en-US" altLang="en-US" dirty="0" smtClean="0">
                <a:latin typeface="Georgia" pitchFamily="18" charset="0"/>
                <a:cs typeface="Georgia" pitchFamily="18" charset="0"/>
              </a:rPr>
              <a:t>Executive Orders</a:t>
            </a:r>
          </a:p>
          <a:p>
            <a:pPr lvl="1" eaLnBrk="1" hangingPunct="1"/>
            <a:r>
              <a:rPr lang="en-US" altLang="en-US" dirty="0" smtClean="0">
                <a:latin typeface="Georgia" pitchFamily="18" charset="0"/>
                <a:cs typeface="Georgia" pitchFamily="18" charset="0"/>
              </a:rPr>
              <a:t>Order issued by the President</a:t>
            </a:r>
          </a:p>
          <a:p>
            <a:pPr lvl="1" eaLnBrk="1" hangingPunct="1"/>
            <a:r>
              <a:rPr lang="en-US" altLang="en-US" dirty="0" smtClean="0">
                <a:latin typeface="Georgia" pitchFamily="18" charset="0"/>
                <a:cs typeface="Georgia" pitchFamily="18" charset="0"/>
              </a:rPr>
              <a:t>Few restrictions, but can’t contradict law</a:t>
            </a:r>
          </a:p>
          <a:p>
            <a:pPr lvl="1" eaLnBrk="1" hangingPunct="1"/>
            <a:r>
              <a:rPr lang="en-US" altLang="en-US" dirty="0" smtClean="0">
                <a:latin typeface="Georgia" pitchFamily="18" charset="0"/>
                <a:cs typeface="Georgia" pitchFamily="18" charset="0"/>
              </a:rPr>
              <a:t>Can be huge - E.O. 9066 Internment of American Citizens of Japanese Descent</a:t>
            </a:r>
          </a:p>
          <a:p>
            <a:pPr eaLnBrk="1" hangingPunct="1"/>
            <a:r>
              <a:rPr lang="en-US" altLang="en-US" dirty="0" smtClean="0">
                <a:latin typeface="Georgia" pitchFamily="18" charset="0"/>
                <a:cs typeface="Georgia" pitchFamily="18" charset="0"/>
              </a:rPr>
              <a:t>Signing Statements</a:t>
            </a:r>
          </a:p>
          <a:p>
            <a:pPr lvl="1" eaLnBrk="1" hangingPunct="1"/>
            <a:r>
              <a:rPr lang="en-US" altLang="en-US" dirty="0" smtClean="0">
                <a:latin typeface="Georgia" pitchFamily="18" charset="0"/>
                <a:cs typeface="Georgia" pitchFamily="18" charset="0"/>
              </a:rPr>
              <a:t>President signs a bill, but directs government as to how it should be implemented</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8BBFF06F-92D0-43FD-B8F3-C831C1DFFFE6}"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Treaties - 1</a:t>
            </a:r>
          </a:p>
        </p:txBody>
      </p:sp>
      <p:sp>
        <p:nvSpPr>
          <p:cNvPr id="57347" name="Content Placeholder 2"/>
          <p:cNvSpPr>
            <a:spLocks noGrp="1"/>
          </p:cNvSpPr>
          <p:nvPr>
            <p:ph idx="4294967295"/>
          </p:nvPr>
        </p:nvSpPr>
        <p:spPr/>
        <p:txBody>
          <a:bodyPr/>
          <a:lstStyle/>
          <a:p>
            <a:pPr eaLnBrk="1" hangingPunct="1"/>
            <a:r>
              <a:rPr lang="en-US" altLang="en-US" dirty="0" smtClean="0">
                <a:latin typeface="Georgia" pitchFamily="18" charset="0"/>
                <a:cs typeface="Georgia" pitchFamily="18" charset="0"/>
              </a:rPr>
              <a:t>Constitution – President and 2/3 of Senate to ratify Treaty, right?</a:t>
            </a:r>
          </a:p>
          <a:p>
            <a:pPr eaLnBrk="1" hangingPunct="1"/>
            <a:r>
              <a:rPr lang="en-US" altLang="en-US" dirty="0" smtClean="0">
                <a:latin typeface="Georgia" pitchFamily="18" charset="0"/>
                <a:cs typeface="Georgia" pitchFamily="18" charset="0"/>
              </a:rPr>
              <a:t>Since 1789, US has made about 18,500  international legal agreements</a:t>
            </a:r>
          </a:p>
          <a:p>
            <a:pPr lvl="1" eaLnBrk="1" hangingPunct="1"/>
            <a:r>
              <a:rPr lang="en-US" altLang="en-US" dirty="0" smtClean="0">
                <a:latin typeface="Georgia" pitchFamily="18" charset="0"/>
                <a:cs typeface="Georgia" pitchFamily="18" charset="0"/>
              </a:rPr>
              <a:t>But! Only about 1,100 were treaties with 2/3 Senate approval as per the Constitution </a:t>
            </a:r>
          </a:p>
          <a:p>
            <a:pPr lvl="1" eaLnBrk="1" hangingPunct="1"/>
            <a:r>
              <a:rPr lang="en-US" altLang="en-US" dirty="0" smtClean="0">
                <a:latin typeface="Georgia" pitchFamily="18" charset="0"/>
                <a:cs typeface="Georgia" pitchFamily="18" charset="0"/>
              </a:rPr>
              <a:t>But how?</a:t>
            </a:r>
          </a:p>
          <a:p>
            <a:pPr lvl="1" eaLnBrk="1" hangingPunct="1"/>
            <a:r>
              <a:rPr lang="en-US" altLang="en-US" dirty="0" smtClean="0">
                <a:latin typeface="Georgia" pitchFamily="18" charset="0"/>
                <a:cs typeface="Georgia" pitchFamily="18" charset="0"/>
              </a:rPr>
              <a:t>Source: 2015 Congressional Research Service</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E2C5F7CF-C47C-4C99-8AB2-7025A6F83E0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Treaties - 2</a:t>
            </a:r>
          </a:p>
        </p:txBody>
      </p:sp>
      <p:sp>
        <p:nvSpPr>
          <p:cNvPr id="58371" name="Content Placeholder 2"/>
          <p:cNvSpPr>
            <a:spLocks noGrp="1"/>
          </p:cNvSpPr>
          <p:nvPr>
            <p:ph idx="4294967295"/>
          </p:nvPr>
        </p:nvSpPr>
        <p:spPr>
          <a:xfrm>
            <a:off x="457200" y="1143000"/>
            <a:ext cx="8229600" cy="4191000"/>
          </a:xfrm>
        </p:spPr>
        <p:txBody>
          <a:bodyPr/>
          <a:lstStyle/>
          <a:p>
            <a:pPr eaLnBrk="1" hangingPunct="1">
              <a:lnSpc>
                <a:spcPct val="90000"/>
              </a:lnSpc>
            </a:pPr>
            <a:r>
              <a:rPr lang="en-US" altLang="en-US" dirty="0" smtClean="0">
                <a:latin typeface="Georgia" pitchFamily="18" charset="0"/>
                <a:cs typeface="Georgia" pitchFamily="18" charset="0"/>
              </a:rPr>
              <a:t>Real “Treaty” – need 2/3 of Senate</a:t>
            </a:r>
          </a:p>
          <a:p>
            <a:pPr lvl="1" eaLnBrk="1" hangingPunct="1">
              <a:lnSpc>
                <a:spcPct val="90000"/>
              </a:lnSpc>
            </a:pPr>
            <a:r>
              <a:rPr lang="en-US" altLang="en-US" sz="2400" dirty="0" smtClean="0">
                <a:latin typeface="Georgia" pitchFamily="18" charset="0"/>
                <a:cs typeface="Georgia" pitchFamily="18" charset="0"/>
              </a:rPr>
              <a:t>Can be anything non-excluded by Constitution, even beyond the enumerated Congressional powers</a:t>
            </a:r>
          </a:p>
          <a:p>
            <a:pPr lvl="1" eaLnBrk="1" hangingPunct="1">
              <a:lnSpc>
                <a:spcPct val="90000"/>
              </a:lnSpc>
            </a:pPr>
            <a:r>
              <a:rPr lang="en-US" altLang="en-US" i="1" dirty="0" smtClean="0">
                <a:latin typeface="Georgia" pitchFamily="18" charset="0"/>
                <a:cs typeface="Georgia" pitchFamily="18" charset="0"/>
              </a:rPr>
              <a:t>Missouri v. Holland (1920)</a:t>
            </a:r>
            <a:endParaRPr lang="en-US" altLang="en-US" dirty="0" smtClean="0">
              <a:latin typeface="Georgia" pitchFamily="18" charset="0"/>
              <a:cs typeface="Georgia" pitchFamily="18" charset="0"/>
            </a:endParaRPr>
          </a:p>
          <a:p>
            <a:pPr eaLnBrk="1" hangingPunct="1">
              <a:lnSpc>
                <a:spcPct val="90000"/>
              </a:lnSpc>
            </a:pPr>
            <a:r>
              <a:rPr lang="en-US" altLang="en-US" dirty="0" smtClean="0">
                <a:latin typeface="Georgia" pitchFamily="18" charset="0"/>
                <a:cs typeface="Georgia" pitchFamily="18" charset="0"/>
              </a:rPr>
              <a:t>Congressional-Executive Agreement</a:t>
            </a:r>
          </a:p>
          <a:p>
            <a:pPr lvl="1" eaLnBrk="1" hangingPunct="1">
              <a:lnSpc>
                <a:spcPct val="90000"/>
              </a:lnSpc>
            </a:pPr>
            <a:r>
              <a:rPr lang="en-US" altLang="en-US" dirty="0" smtClean="0">
                <a:latin typeface="Georgia" pitchFamily="18" charset="0"/>
                <a:cs typeface="Georgia" pitchFamily="18" charset="0"/>
              </a:rPr>
              <a:t>Must be within enumerated powers</a:t>
            </a:r>
          </a:p>
          <a:p>
            <a:pPr lvl="1" eaLnBrk="1" hangingPunct="1">
              <a:lnSpc>
                <a:spcPct val="90000"/>
              </a:lnSpc>
            </a:pPr>
            <a:r>
              <a:rPr lang="en-US" altLang="en-US" dirty="0" smtClean="0">
                <a:latin typeface="Georgia" pitchFamily="18" charset="0"/>
                <a:cs typeface="Georgia" pitchFamily="18" charset="0"/>
              </a:rPr>
              <a:t>Not tough with Commerce Clause</a:t>
            </a:r>
          </a:p>
          <a:p>
            <a:pPr lvl="1" eaLnBrk="1" hangingPunct="1">
              <a:lnSpc>
                <a:spcPct val="90000"/>
              </a:lnSpc>
            </a:pPr>
            <a:r>
              <a:rPr lang="en-US" altLang="en-US" dirty="0" smtClean="0">
                <a:latin typeface="Georgia" pitchFamily="18" charset="0"/>
                <a:cs typeface="Georgia" pitchFamily="18" charset="0"/>
              </a:rPr>
              <a:t>Senate majority</a:t>
            </a:r>
          </a:p>
          <a:p>
            <a:pPr eaLnBrk="1" hangingPunct="1">
              <a:lnSpc>
                <a:spcPct val="90000"/>
              </a:lnSpc>
            </a:pPr>
            <a:r>
              <a:rPr lang="en-US" altLang="en-US" dirty="0" smtClean="0">
                <a:latin typeface="Georgia" pitchFamily="18" charset="0"/>
                <a:cs typeface="Georgia" pitchFamily="18" charset="0"/>
              </a:rPr>
              <a:t>Sole-Executive Agreement</a:t>
            </a:r>
          </a:p>
          <a:p>
            <a:pPr lvl="1" eaLnBrk="1" hangingPunct="1">
              <a:lnSpc>
                <a:spcPct val="90000"/>
              </a:lnSpc>
            </a:pPr>
            <a:r>
              <a:rPr lang="en-US" altLang="en-US" dirty="0" smtClean="0">
                <a:latin typeface="Georgia" pitchFamily="18" charset="0"/>
                <a:cs typeface="Georgia" pitchFamily="18" charset="0"/>
              </a:rPr>
              <a:t>Must be within the powers of the President</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63EA0093-B874-400D-B6C8-E79C2207C3A6}"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Treaties - 3</a:t>
            </a:r>
          </a:p>
        </p:txBody>
      </p:sp>
      <p:sp>
        <p:nvSpPr>
          <p:cNvPr id="59395" name="Content Placeholder 2"/>
          <p:cNvSpPr>
            <a:spLocks noGrp="1"/>
          </p:cNvSpPr>
          <p:nvPr>
            <p:ph idx="4294967295"/>
          </p:nvPr>
        </p:nvSpPr>
        <p:spPr>
          <a:xfrm>
            <a:off x="457200" y="1143000"/>
            <a:ext cx="8229600" cy="4191000"/>
          </a:xfrm>
        </p:spPr>
        <p:txBody>
          <a:bodyPr/>
          <a:lstStyle/>
          <a:p>
            <a:pPr eaLnBrk="1" hangingPunct="1">
              <a:lnSpc>
                <a:spcPct val="90000"/>
              </a:lnSpc>
            </a:pPr>
            <a:r>
              <a:rPr lang="en-US" altLang="en-US" dirty="0" smtClean="0">
                <a:latin typeface="Georgia" pitchFamily="18" charset="0"/>
                <a:cs typeface="Georgia" pitchFamily="18" charset="0"/>
              </a:rPr>
              <a:t>Treaties are treated like regular laws</a:t>
            </a:r>
          </a:p>
          <a:p>
            <a:pPr eaLnBrk="1" hangingPunct="1">
              <a:lnSpc>
                <a:spcPct val="90000"/>
              </a:lnSpc>
            </a:pPr>
            <a:r>
              <a:rPr lang="en-US" altLang="en-US" dirty="0" smtClean="0">
                <a:latin typeface="Georgia" pitchFamily="18" charset="0"/>
                <a:cs typeface="Georgia" pitchFamily="18" charset="0"/>
              </a:rPr>
              <a:t>Treaties can be ruled unconstitutional, just like laws </a:t>
            </a:r>
          </a:p>
          <a:p>
            <a:pPr lvl="1" eaLnBrk="1" hangingPunct="1">
              <a:lnSpc>
                <a:spcPct val="90000"/>
              </a:lnSpc>
            </a:pPr>
            <a:r>
              <a:rPr lang="en-US" altLang="en-US" dirty="0" smtClean="0">
                <a:latin typeface="Georgia" pitchFamily="18" charset="0"/>
                <a:cs typeface="Georgia" pitchFamily="18" charset="0"/>
              </a:rPr>
              <a:t>Example – Treaty to do something excluded by Constitution</a:t>
            </a:r>
          </a:p>
          <a:p>
            <a:pPr eaLnBrk="1" hangingPunct="1">
              <a:lnSpc>
                <a:spcPct val="90000"/>
              </a:lnSpc>
            </a:pPr>
            <a:r>
              <a:rPr lang="en-US" altLang="en-US" dirty="0" smtClean="0">
                <a:latin typeface="Georgia" pitchFamily="18" charset="0"/>
                <a:cs typeface="Georgia" pitchFamily="18" charset="0"/>
              </a:rPr>
              <a:t>Treaties can be withdrawn from</a:t>
            </a:r>
          </a:p>
          <a:p>
            <a:pPr lvl="1" eaLnBrk="1" hangingPunct="1">
              <a:lnSpc>
                <a:spcPct val="90000"/>
              </a:lnSpc>
            </a:pPr>
            <a:r>
              <a:rPr lang="en-US" altLang="en-US" dirty="0" smtClean="0">
                <a:latin typeface="Georgia" pitchFamily="18" charset="0"/>
                <a:cs typeface="Georgia" pitchFamily="18" charset="0"/>
              </a:rPr>
              <a:t>No SC ruling on whether a president can unilaterally withdraw from treaty without congressional consent</a:t>
            </a:r>
          </a:p>
          <a:p>
            <a:pPr lvl="1" eaLnBrk="1" hangingPunct="1">
              <a:lnSpc>
                <a:spcPct val="90000"/>
              </a:lnSpc>
            </a:pPr>
            <a:r>
              <a:rPr lang="en-US" altLang="en-US" dirty="0" smtClean="0">
                <a:latin typeface="Georgia" pitchFamily="18" charset="0"/>
                <a:cs typeface="Georgia" pitchFamily="18" charset="0"/>
              </a:rPr>
              <a:t>Example - Bush unilateral withdrawal from Anti-Ballistic Missile Treaty (ABM) in 2002</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D826F165-58E2-4D71-AED6-69BD7DB0F98F}"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United States Code</a:t>
            </a:r>
          </a:p>
        </p:txBody>
      </p:sp>
      <p:sp>
        <p:nvSpPr>
          <p:cNvPr id="60419" name="Content Placeholder 2"/>
          <p:cNvSpPr>
            <a:spLocks noGrp="1"/>
          </p:cNvSpPr>
          <p:nvPr>
            <p:ph idx="4294967295"/>
          </p:nvPr>
        </p:nvSpPr>
        <p:spPr>
          <a:xfrm>
            <a:off x="457200" y="1219200"/>
            <a:ext cx="8229600" cy="4572000"/>
          </a:xfrm>
        </p:spPr>
        <p:txBody>
          <a:bodyPr/>
          <a:lstStyle/>
          <a:p>
            <a:pPr eaLnBrk="1" hangingPunct="1"/>
            <a:r>
              <a:rPr lang="en-US" altLang="en-US" smtClean="0">
                <a:latin typeface="Georgia" pitchFamily="18" charset="0"/>
                <a:cs typeface="Georgia" pitchFamily="18" charset="0"/>
              </a:rPr>
              <a:t>Congressional law appears in the United States Code (Annotated) U.S.C., U.S.C.A</a:t>
            </a:r>
          </a:p>
          <a:p>
            <a:pPr eaLnBrk="1" hangingPunct="1"/>
            <a:r>
              <a:rPr lang="en-US" altLang="en-US" smtClean="0">
                <a:latin typeface="Georgia" pitchFamily="18" charset="0"/>
                <a:cs typeface="Georgia" pitchFamily="18" charset="0"/>
              </a:rPr>
              <a:t>50 Titles</a:t>
            </a:r>
          </a:p>
          <a:p>
            <a:pPr lvl="1" eaLnBrk="1" hangingPunct="1"/>
            <a:r>
              <a:rPr lang="en-US" altLang="en-US" smtClean="0">
                <a:latin typeface="Georgia" pitchFamily="18" charset="0"/>
                <a:cs typeface="Georgia" pitchFamily="18" charset="0"/>
              </a:rPr>
              <a:t>Copyrights – Title 17</a:t>
            </a:r>
          </a:p>
          <a:p>
            <a:pPr lvl="1" eaLnBrk="1" hangingPunct="1"/>
            <a:r>
              <a:rPr lang="en-US" altLang="en-US" smtClean="0">
                <a:latin typeface="Georgia" pitchFamily="18" charset="0"/>
                <a:cs typeface="Georgia" pitchFamily="18" charset="0"/>
              </a:rPr>
              <a:t>Patents – Title 35</a:t>
            </a:r>
          </a:p>
          <a:p>
            <a:pPr lvl="1" eaLnBrk="1" hangingPunct="1"/>
            <a:r>
              <a:rPr lang="en-US" altLang="en-US" smtClean="0">
                <a:latin typeface="Georgia" pitchFamily="18" charset="0"/>
                <a:cs typeface="Georgia" pitchFamily="18" charset="0"/>
              </a:rPr>
              <a:t>Tax Code (IRS) Title 26 (3,000+ pages)</a:t>
            </a:r>
          </a:p>
          <a:p>
            <a:pPr lvl="1" eaLnBrk="1" hangingPunct="1"/>
            <a:r>
              <a:rPr lang="en-US" altLang="en-US" smtClean="0">
                <a:latin typeface="Georgia" pitchFamily="18" charset="0"/>
                <a:cs typeface="Georgia" pitchFamily="18" charset="0"/>
              </a:rPr>
              <a:t>Takes up a bookcase – a large one</a:t>
            </a:r>
          </a:p>
        </p:txBody>
      </p:sp>
      <p:sp>
        <p:nvSpPr>
          <p:cNvPr id="60420" name="Footer Placeholder 1"/>
          <p:cNvSpPr>
            <a:spLocks noGrp="1"/>
          </p:cNvSpPr>
          <p:nvPr>
            <p:ph type="ftr" sz="quarter" idx="11"/>
          </p:nvPr>
        </p:nvSpPr>
        <p:spPr bwMode="auto">
          <a:xfrm>
            <a:off x="4627563"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49F4E4BF-11C2-481B-B282-F3D28B4C5942}"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- 1</a:t>
            </a:r>
          </a:p>
        </p:txBody>
      </p:sp>
      <p:sp>
        <p:nvSpPr>
          <p:cNvPr id="8195" name="Content Placeholder 2"/>
          <p:cNvSpPr>
            <a:spLocks noGrp="1"/>
          </p:cNvSpPr>
          <p:nvPr>
            <p:ph idx="4294967295"/>
          </p:nvPr>
        </p:nvSpPr>
        <p:spPr>
          <a:xfrm>
            <a:off x="457200" y="1143000"/>
            <a:ext cx="8229600" cy="4465638"/>
          </a:xfrm>
        </p:spPr>
        <p:txBody>
          <a:bodyPr/>
          <a:lstStyle/>
          <a:p>
            <a:pPr eaLnBrk="1" hangingPunct="1"/>
            <a:r>
              <a:rPr lang="en-US" altLang="en-US" dirty="0" smtClean="0">
                <a:latin typeface="Georgia" pitchFamily="18" charset="0"/>
                <a:cs typeface="Georgia" pitchFamily="18" charset="0"/>
              </a:rPr>
              <a:t>Three Exams and a Quiz grade - 25% each</a:t>
            </a:r>
          </a:p>
          <a:p>
            <a:pPr lvl="1" eaLnBrk="1" hangingPunct="1"/>
            <a:r>
              <a:rPr lang="en-US" altLang="en-US" dirty="0" smtClean="0">
                <a:latin typeface="Georgia" pitchFamily="18" charset="0"/>
                <a:cs typeface="Georgia" pitchFamily="18" charset="0"/>
              </a:rPr>
              <a:t>Quizzes 20 questions – T/F and multi-choice</a:t>
            </a:r>
          </a:p>
          <a:p>
            <a:pPr lvl="1" eaLnBrk="1" hangingPunct="1"/>
            <a:r>
              <a:rPr lang="en-US" altLang="en-US" dirty="0" smtClean="0">
                <a:latin typeface="Georgia" pitchFamily="18" charset="0"/>
                <a:cs typeface="Georgia" pitchFamily="18" charset="0"/>
              </a:rPr>
              <a:t>Exams 60 questions – T/F and multi-choice</a:t>
            </a:r>
          </a:p>
          <a:p>
            <a:pPr lvl="1" eaLnBrk="1" hangingPunct="1"/>
            <a:r>
              <a:rPr lang="en-US" altLang="en-US" dirty="0" smtClean="0">
                <a:latin typeface="Georgia" pitchFamily="18" charset="0"/>
                <a:cs typeface="Georgia" pitchFamily="18" charset="0"/>
              </a:rPr>
              <a:t>All Quiz and Exam questions reviewed</a:t>
            </a:r>
          </a:p>
          <a:p>
            <a:pPr lvl="2" eaLnBrk="1" hangingPunct="1"/>
            <a:r>
              <a:rPr lang="en-US" altLang="en-US" dirty="0" smtClean="0">
                <a:latin typeface="Georgia" pitchFamily="18" charset="0"/>
                <a:cs typeface="Georgia" pitchFamily="18" charset="0"/>
              </a:rPr>
              <a:t>Objective is LEARNING, not just grading</a:t>
            </a:r>
          </a:p>
          <a:p>
            <a:pPr lvl="2" eaLnBrk="1" hangingPunct="1"/>
            <a:r>
              <a:rPr lang="en-US" altLang="en-US" dirty="0" smtClean="0">
                <a:latin typeface="Georgia" pitchFamily="18" charset="0"/>
                <a:cs typeface="Georgia" pitchFamily="18" charset="0"/>
              </a:rPr>
              <a:t>Discuss/identify imperfect questions and give credit</a:t>
            </a:r>
          </a:p>
          <a:p>
            <a:pPr lvl="1" eaLnBrk="1" hangingPunct="1"/>
            <a:r>
              <a:rPr lang="en-US" altLang="en-US" dirty="0" smtClean="0">
                <a:latin typeface="Georgia" pitchFamily="18" charset="0"/>
                <a:cs typeface="Georgia" pitchFamily="18" charset="0"/>
              </a:rPr>
              <a:t>Check grades on Canvas</a:t>
            </a:r>
          </a:p>
          <a:p>
            <a:pPr lvl="1" eaLnBrk="1" hangingPunct="1"/>
            <a:r>
              <a:rPr lang="en-US" altLang="en-US" dirty="0" smtClean="0">
                <a:latin typeface="Georgia" pitchFamily="18" charset="0"/>
                <a:cs typeface="Georgia" pitchFamily="18" charset="0"/>
              </a:rPr>
              <a:t>Grad students must write additional paper</a:t>
            </a:r>
          </a:p>
        </p:txBody>
      </p:sp>
      <p:sp>
        <p:nvSpPr>
          <p:cNvPr id="8196" name="Footer Placeholder 1"/>
          <p:cNvSpPr>
            <a:spLocks noGrp="1"/>
          </p:cNvSpPr>
          <p:nvPr>
            <p:ph type="ftr" sz="quarter" idx="11"/>
          </p:nvPr>
        </p:nvSpPr>
        <p:spPr bwMode="auto">
          <a:xfrm>
            <a:off x="475615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913C6D85-4E75-442C-973E-A8557378C2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Code of Federal Regulations</a:t>
            </a:r>
          </a:p>
        </p:txBody>
      </p:sp>
      <p:sp>
        <p:nvSpPr>
          <p:cNvPr id="61443" name="Content Placeholder 2"/>
          <p:cNvSpPr>
            <a:spLocks noGrp="1"/>
          </p:cNvSpPr>
          <p:nvPr>
            <p:ph idx="4294967295"/>
          </p:nvPr>
        </p:nvSpPr>
        <p:spPr>
          <a:xfrm>
            <a:off x="457200" y="1417638"/>
            <a:ext cx="8229600" cy="4572000"/>
          </a:xfrm>
        </p:spPr>
        <p:txBody>
          <a:bodyPr/>
          <a:lstStyle/>
          <a:p>
            <a:pPr eaLnBrk="1" hangingPunct="1"/>
            <a:r>
              <a:rPr lang="en-US" altLang="en-US" smtClean="0">
                <a:latin typeface="Georgia" pitchFamily="18" charset="0"/>
                <a:cs typeface="Georgia" pitchFamily="18" charset="0"/>
              </a:rPr>
              <a:t>Code of Federal Regulations (CFR)</a:t>
            </a:r>
          </a:p>
          <a:p>
            <a:pPr eaLnBrk="1" hangingPunct="1"/>
            <a:r>
              <a:rPr lang="en-US" altLang="en-US" smtClean="0">
                <a:latin typeface="Georgia" pitchFamily="18" charset="0"/>
                <a:cs typeface="Georgia" pitchFamily="18" charset="0"/>
              </a:rPr>
              <a:t>Agency-made law</a:t>
            </a:r>
          </a:p>
          <a:p>
            <a:pPr eaLnBrk="1" hangingPunct="1"/>
            <a:r>
              <a:rPr lang="en-US" altLang="en-US" smtClean="0">
                <a:latin typeface="Georgia" pitchFamily="18" charset="0"/>
                <a:cs typeface="Georgia" pitchFamily="18" charset="0"/>
              </a:rPr>
              <a:t>50 Titles – not the same as USC</a:t>
            </a:r>
          </a:p>
          <a:p>
            <a:pPr lvl="1" eaLnBrk="1" hangingPunct="1"/>
            <a:r>
              <a:rPr lang="en-US" altLang="en-US" smtClean="0">
                <a:latin typeface="Georgia" pitchFamily="18" charset="0"/>
                <a:cs typeface="Georgia" pitchFamily="18" charset="0"/>
              </a:rPr>
              <a:t>Title 37 – Patents, Trademarks &amp; Copyrights</a:t>
            </a:r>
          </a:p>
          <a:p>
            <a:pPr lvl="1" eaLnBrk="1" hangingPunct="1"/>
            <a:r>
              <a:rPr lang="en-US" altLang="en-US" smtClean="0">
                <a:latin typeface="Georgia" pitchFamily="18" charset="0"/>
                <a:cs typeface="Georgia" pitchFamily="18" charset="0"/>
              </a:rPr>
              <a:t>Title 26 – Internal Revenue – 13,000+pages</a:t>
            </a:r>
          </a:p>
          <a:p>
            <a:pPr eaLnBrk="1" hangingPunct="1"/>
            <a:r>
              <a:rPr lang="en-US" altLang="en-US" smtClean="0">
                <a:latin typeface="Georgia" pitchFamily="18" charset="0"/>
                <a:cs typeface="Georgia" pitchFamily="18" charset="0"/>
              </a:rPr>
              <a:t>We will discuss agency rule-making later</a:t>
            </a:r>
          </a:p>
          <a:p>
            <a:pPr eaLnBrk="1" hangingPunct="1"/>
            <a:r>
              <a:rPr lang="en-US" altLang="en-US" smtClean="0">
                <a:latin typeface="Georgia" pitchFamily="18" charset="0"/>
                <a:cs typeface="Georgia" pitchFamily="18" charset="0"/>
              </a:rPr>
              <a:t>Takes up multiple bookcases</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8D3EE353-FACB-4CAF-91CE-997AFF4ADAD6}"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State Constitutions</a:t>
            </a:r>
          </a:p>
        </p:txBody>
      </p:sp>
      <p:sp>
        <p:nvSpPr>
          <p:cNvPr id="62467" name="Content Placeholder 2"/>
          <p:cNvSpPr>
            <a:spLocks noGrp="1"/>
          </p:cNvSpPr>
          <p:nvPr>
            <p:ph idx="4294967295"/>
          </p:nvPr>
        </p:nvSpPr>
        <p:spPr>
          <a:xfrm>
            <a:off x="457200" y="1417638"/>
            <a:ext cx="8229600" cy="4572000"/>
          </a:xfrm>
        </p:spPr>
        <p:txBody>
          <a:bodyPr/>
          <a:lstStyle/>
          <a:p>
            <a:pPr eaLnBrk="1" hangingPunct="1"/>
            <a:r>
              <a:rPr lang="en-US" altLang="en-US" smtClean="0">
                <a:latin typeface="Georgia" pitchFamily="18" charset="0"/>
                <a:cs typeface="Georgia" pitchFamily="18" charset="0"/>
              </a:rPr>
              <a:t>All states have their own constitutions</a:t>
            </a:r>
          </a:p>
          <a:p>
            <a:pPr eaLnBrk="1" hangingPunct="1"/>
            <a:r>
              <a:rPr lang="en-US" altLang="en-US" smtClean="0">
                <a:latin typeface="Georgia" pitchFamily="18" charset="0"/>
                <a:cs typeface="Georgia" pitchFamily="18" charset="0"/>
              </a:rPr>
              <a:t>US constitution sets the floor – states can give more rights, but not less</a:t>
            </a:r>
          </a:p>
          <a:p>
            <a:pPr eaLnBrk="1" hangingPunct="1"/>
            <a:r>
              <a:rPr lang="en-US" altLang="en-US" smtClean="0">
                <a:latin typeface="Georgia" pitchFamily="18" charset="0"/>
                <a:cs typeface="Georgia" pitchFamily="18" charset="0"/>
              </a:rPr>
              <a:t>State constitutions vary widely </a:t>
            </a:r>
          </a:p>
          <a:p>
            <a:pPr lvl="1" eaLnBrk="1" hangingPunct="1"/>
            <a:r>
              <a:rPr lang="en-US" altLang="en-US" smtClean="0">
                <a:latin typeface="Georgia" pitchFamily="18" charset="0"/>
                <a:cs typeface="Georgia" pitchFamily="18" charset="0"/>
              </a:rPr>
              <a:t>From 7,500 words to 300K+</a:t>
            </a:r>
          </a:p>
          <a:p>
            <a:pPr eaLnBrk="1" hangingPunct="1"/>
            <a:endParaRPr lang="en-US" altLang="en-US" smtClean="0">
              <a:latin typeface="Georgia" pitchFamily="18" charset="0"/>
              <a:cs typeface="Georgia" pitchFamily="18" charset="0"/>
            </a:endParaRP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0430ADF2-5269-44A0-9E93-06A96E033730}"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304800"/>
            <a:ext cx="8229600" cy="1143000"/>
          </a:xfrm>
        </p:spPr>
        <p:txBody>
          <a:bodyPr/>
          <a:lstStyle/>
          <a:p>
            <a:pPr eaLnBrk="1" hangingPunct="1"/>
            <a:r>
              <a:rPr lang="en-US" altLang="en-US" smtClean="0">
                <a:latin typeface="Georgia" pitchFamily="18" charset="0"/>
                <a:cs typeface="Georgia" pitchFamily="18" charset="0"/>
              </a:rPr>
              <a:t>Illinois Constitution</a:t>
            </a:r>
          </a:p>
        </p:txBody>
      </p:sp>
      <p:sp>
        <p:nvSpPr>
          <p:cNvPr id="63491" name="Content Placeholder 2"/>
          <p:cNvSpPr>
            <a:spLocks noGrp="1"/>
          </p:cNvSpPr>
          <p:nvPr>
            <p:ph idx="4294967295"/>
          </p:nvPr>
        </p:nvSpPr>
        <p:spPr>
          <a:xfrm>
            <a:off x="457200" y="1417638"/>
            <a:ext cx="8229600" cy="4572000"/>
          </a:xfrm>
        </p:spPr>
        <p:txBody>
          <a:bodyPr/>
          <a:lstStyle/>
          <a:p>
            <a:pPr eaLnBrk="1" hangingPunct="1"/>
            <a:r>
              <a:rPr lang="en-US" altLang="en-US" smtClean="0">
                <a:latin typeface="Georgia" pitchFamily="18" charset="0"/>
                <a:cs typeface="Georgia" pitchFamily="18" charset="0"/>
              </a:rPr>
              <a:t>Starts with a Bill of Rights</a:t>
            </a:r>
          </a:p>
          <a:p>
            <a:pPr lvl="1" eaLnBrk="1" hangingPunct="1"/>
            <a:r>
              <a:rPr lang="en-US" altLang="en-US" smtClean="0">
                <a:latin typeface="Georgia" pitchFamily="18" charset="0"/>
                <a:cs typeface="Georgia" pitchFamily="18" charset="0"/>
              </a:rPr>
              <a:t>Includes several rights not in US constitution</a:t>
            </a:r>
          </a:p>
          <a:p>
            <a:pPr lvl="1" eaLnBrk="1" hangingPunct="1"/>
            <a:r>
              <a:rPr lang="en-US" altLang="en-US" smtClean="0">
                <a:latin typeface="Georgia" pitchFamily="18" charset="0"/>
                <a:cs typeface="Georgia" pitchFamily="18" charset="0"/>
              </a:rPr>
              <a:t>s 6 - Need warrant to eavesdrop</a:t>
            </a:r>
          </a:p>
          <a:p>
            <a:pPr lvl="1" eaLnBrk="1" hangingPunct="1"/>
            <a:r>
              <a:rPr lang="en-US" altLang="en-US" smtClean="0">
                <a:latin typeface="Georgia" pitchFamily="18" charset="0"/>
                <a:cs typeface="Georgia" pitchFamily="18" charset="0"/>
              </a:rPr>
              <a:t>s 17 – No discrimination in employment or the sale or rental property </a:t>
            </a:r>
          </a:p>
          <a:p>
            <a:pPr eaLnBrk="1" hangingPunct="1"/>
            <a:r>
              <a:rPr lang="en-US" altLang="en-US" smtClean="0">
                <a:latin typeface="Georgia" pitchFamily="18" charset="0"/>
                <a:cs typeface="Georgia" pitchFamily="18" charset="0"/>
              </a:rPr>
              <a:t>Includes pension guarantee – A8, S5</a:t>
            </a:r>
          </a:p>
          <a:p>
            <a:pPr eaLnBrk="1" hangingPunct="1"/>
            <a:r>
              <a:rPr lang="en-US" altLang="en-US" smtClean="0">
                <a:latin typeface="Georgia" pitchFamily="18" charset="0"/>
                <a:cs typeface="Georgia" pitchFamily="18" charset="0"/>
              </a:rPr>
              <a:t>Provides for constitutional convention to be offered to voters every 20 years</a:t>
            </a:r>
          </a:p>
          <a:p>
            <a:pPr lvl="1" eaLnBrk="1" hangingPunct="1"/>
            <a:r>
              <a:rPr lang="en-US" altLang="en-US" smtClean="0">
                <a:latin typeface="Georgia" pitchFamily="18" charset="0"/>
                <a:cs typeface="Georgia" pitchFamily="18" charset="0"/>
              </a:rPr>
              <a:t>Voters declined in 2008</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6D8829E1-4D8F-4C40-9A39-CA4D0503E54F}"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334963"/>
            <a:ext cx="8229600" cy="884237"/>
          </a:xfrm>
        </p:spPr>
        <p:txBody>
          <a:bodyPr/>
          <a:lstStyle/>
          <a:p>
            <a:pPr eaLnBrk="1" hangingPunct="1"/>
            <a:r>
              <a:rPr lang="en-US" altLang="en-US" smtClean="0">
                <a:latin typeface="Georgia" pitchFamily="18" charset="0"/>
                <a:cs typeface="Georgia" pitchFamily="18" charset="0"/>
              </a:rPr>
              <a:t>State Laws</a:t>
            </a:r>
          </a:p>
        </p:txBody>
      </p:sp>
      <p:sp>
        <p:nvSpPr>
          <p:cNvPr id="64515" name="Content Placeholder 2"/>
          <p:cNvSpPr>
            <a:spLocks noGrp="1"/>
          </p:cNvSpPr>
          <p:nvPr>
            <p:ph idx="4294967295"/>
          </p:nvPr>
        </p:nvSpPr>
        <p:spPr>
          <a:xfrm>
            <a:off x="457200" y="1066800"/>
            <a:ext cx="8229600" cy="4572000"/>
          </a:xfrm>
        </p:spPr>
        <p:txBody>
          <a:bodyPr/>
          <a:lstStyle/>
          <a:p>
            <a:pPr eaLnBrk="1" hangingPunct="1">
              <a:lnSpc>
                <a:spcPct val="90000"/>
              </a:lnSpc>
            </a:pPr>
            <a:r>
              <a:rPr lang="en-US" altLang="en-US" smtClean="0">
                <a:latin typeface="Georgia" pitchFamily="18" charset="0"/>
                <a:cs typeface="Georgia" pitchFamily="18" charset="0"/>
              </a:rPr>
              <a:t>Federal Law preempts state law</a:t>
            </a:r>
          </a:p>
          <a:p>
            <a:pPr lvl="1" eaLnBrk="1" hangingPunct="1">
              <a:lnSpc>
                <a:spcPct val="90000"/>
              </a:lnSpc>
            </a:pPr>
            <a:r>
              <a:rPr lang="en-US" altLang="en-US" smtClean="0">
                <a:latin typeface="Georgia" pitchFamily="18" charset="0"/>
                <a:cs typeface="Georgia" pitchFamily="18" charset="0"/>
              </a:rPr>
              <a:t>E.g., No state patents</a:t>
            </a:r>
          </a:p>
          <a:p>
            <a:pPr lvl="1" eaLnBrk="1" hangingPunct="1">
              <a:lnSpc>
                <a:spcPct val="90000"/>
              </a:lnSpc>
            </a:pPr>
            <a:r>
              <a:rPr lang="en-US" altLang="en-US" smtClean="0">
                <a:latin typeface="Georgia" pitchFamily="18" charset="0"/>
                <a:cs typeface="Georgia" pitchFamily="18" charset="0"/>
              </a:rPr>
              <a:t>Narrowly construed</a:t>
            </a:r>
          </a:p>
          <a:p>
            <a:pPr eaLnBrk="1" hangingPunct="1">
              <a:lnSpc>
                <a:spcPct val="90000"/>
              </a:lnSpc>
            </a:pPr>
            <a:r>
              <a:rPr lang="en-US" altLang="en-US" smtClean="0">
                <a:latin typeface="Georgia" pitchFamily="18" charset="0"/>
                <a:cs typeface="Georgia" pitchFamily="18" charset="0"/>
              </a:rPr>
              <a:t>Altria v. Good (2008)</a:t>
            </a:r>
          </a:p>
          <a:p>
            <a:pPr lvl="1" eaLnBrk="1" hangingPunct="1">
              <a:lnSpc>
                <a:spcPct val="90000"/>
              </a:lnSpc>
            </a:pPr>
            <a:r>
              <a:rPr lang="en-US" altLang="en-US" smtClean="0">
                <a:latin typeface="Georgia" pitchFamily="18" charset="0"/>
                <a:cs typeface="Georgia" pitchFamily="18" charset="0"/>
              </a:rPr>
              <a:t>Federal tobacco advertising law did not preempt state “smoking and health” ad law</a:t>
            </a:r>
          </a:p>
          <a:p>
            <a:pPr eaLnBrk="1" hangingPunct="1">
              <a:lnSpc>
                <a:spcPct val="90000"/>
              </a:lnSpc>
            </a:pPr>
            <a:r>
              <a:rPr lang="en-US" altLang="en-US" smtClean="0">
                <a:latin typeface="Georgia" pitchFamily="18" charset="0"/>
                <a:cs typeface="Georgia" pitchFamily="18" charset="0"/>
              </a:rPr>
              <a:t>Primarily only binding in the state, but</a:t>
            </a:r>
          </a:p>
          <a:p>
            <a:pPr lvl="1" eaLnBrk="1" hangingPunct="1">
              <a:lnSpc>
                <a:spcPct val="90000"/>
              </a:lnSpc>
            </a:pPr>
            <a:r>
              <a:rPr lang="en-US" altLang="en-US" smtClean="0">
                <a:latin typeface="Georgia" pitchFamily="18" charset="0"/>
                <a:cs typeface="Georgia" pitchFamily="18" charset="0"/>
              </a:rPr>
              <a:t>Full faith and credit</a:t>
            </a:r>
          </a:p>
          <a:p>
            <a:pPr lvl="1" eaLnBrk="1" hangingPunct="1">
              <a:lnSpc>
                <a:spcPct val="90000"/>
              </a:lnSpc>
            </a:pPr>
            <a:r>
              <a:rPr lang="en-US" altLang="en-US" smtClean="0">
                <a:latin typeface="Georgia" pitchFamily="18" charset="0"/>
                <a:cs typeface="Georgia" pitchFamily="18" charset="0"/>
              </a:rPr>
              <a:t>Long arm jurisdiction</a:t>
            </a:r>
          </a:p>
          <a:p>
            <a:pPr eaLnBrk="1" hangingPunct="1">
              <a:lnSpc>
                <a:spcPct val="90000"/>
              </a:lnSpc>
            </a:pPr>
            <a:r>
              <a:rPr lang="en-US" altLang="en-US" smtClean="0">
                <a:latin typeface="Georgia" pitchFamily="18" charset="0"/>
                <a:cs typeface="Georgia" pitchFamily="18" charset="0"/>
              </a:rPr>
              <a:t>Illinois Compiled Statutes (ILCS)</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34C7EDB5-77E8-46CE-B390-65F33F988E2E}"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Working With a Legislature - 1</a:t>
            </a:r>
          </a:p>
        </p:txBody>
      </p:sp>
      <p:sp>
        <p:nvSpPr>
          <p:cNvPr id="65539" name="Content Placeholder 2"/>
          <p:cNvSpPr>
            <a:spLocks noGrp="1"/>
          </p:cNvSpPr>
          <p:nvPr>
            <p:ph idx="4294967295"/>
          </p:nvPr>
        </p:nvSpPr>
        <p:spPr>
          <a:xfrm>
            <a:off x="609600" y="1219200"/>
            <a:ext cx="8229600" cy="4191000"/>
          </a:xfrm>
        </p:spPr>
        <p:txBody>
          <a:bodyPr/>
          <a:lstStyle/>
          <a:p>
            <a:pPr eaLnBrk="1" hangingPunct="1">
              <a:lnSpc>
                <a:spcPct val="90000"/>
              </a:lnSpc>
            </a:pPr>
            <a:r>
              <a:rPr lang="en-US" altLang="en-US" smtClean="0">
                <a:latin typeface="Georgia" pitchFamily="18" charset="0"/>
                <a:cs typeface="Georgia" pitchFamily="18" charset="0"/>
              </a:rPr>
              <a:t>As a business, legislatures want the jobs you can provide – jobs mean votes!</a:t>
            </a:r>
          </a:p>
          <a:p>
            <a:pPr eaLnBrk="1" hangingPunct="1">
              <a:lnSpc>
                <a:spcPct val="90000"/>
              </a:lnSpc>
            </a:pPr>
            <a:r>
              <a:rPr lang="en-US" altLang="en-US" smtClean="0">
                <a:latin typeface="Georgia" pitchFamily="18" charset="0"/>
                <a:cs typeface="Georgia" pitchFamily="18" charset="0"/>
              </a:rPr>
              <a:t>Negotiate package with legislature</a:t>
            </a:r>
          </a:p>
          <a:p>
            <a:pPr lvl="1" eaLnBrk="1" hangingPunct="1">
              <a:lnSpc>
                <a:spcPct val="90000"/>
              </a:lnSpc>
            </a:pPr>
            <a:r>
              <a:rPr lang="en-US" altLang="en-US" smtClean="0">
                <a:latin typeface="Georgia" pitchFamily="18" charset="0"/>
                <a:cs typeface="Georgia" pitchFamily="18" charset="0"/>
              </a:rPr>
              <a:t>No state income and/or property taxes</a:t>
            </a:r>
          </a:p>
          <a:p>
            <a:pPr lvl="1" eaLnBrk="1" hangingPunct="1">
              <a:lnSpc>
                <a:spcPct val="90000"/>
              </a:lnSpc>
            </a:pPr>
            <a:r>
              <a:rPr lang="en-US" altLang="en-US" smtClean="0">
                <a:latin typeface="Georgia" pitchFamily="18" charset="0"/>
                <a:cs typeface="Georgia" pitchFamily="18" charset="0"/>
              </a:rPr>
              <a:t>Free land or a guaranteed state contract</a:t>
            </a:r>
          </a:p>
          <a:p>
            <a:pPr lvl="1" eaLnBrk="1" hangingPunct="1">
              <a:lnSpc>
                <a:spcPct val="90000"/>
              </a:lnSpc>
            </a:pPr>
            <a:r>
              <a:rPr lang="en-US" altLang="en-US" smtClean="0">
                <a:latin typeface="Georgia" pitchFamily="18" charset="0"/>
                <a:cs typeface="Georgia" pitchFamily="18" charset="0"/>
              </a:rPr>
              <a:t>State dollars to build roads, infrastructure, maybe even part of your facility or to “train” new workers</a:t>
            </a:r>
          </a:p>
          <a:p>
            <a:pPr eaLnBrk="1" hangingPunct="1">
              <a:lnSpc>
                <a:spcPct val="90000"/>
              </a:lnSpc>
            </a:pPr>
            <a:r>
              <a:rPr lang="en-US" altLang="en-US" smtClean="0">
                <a:latin typeface="Georgia" pitchFamily="18" charset="0"/>
                <a:cs typeface="Georgia" pitchFamily="18" charset="0"/>
              </a:rPr>
              <a:t>Take advantage of state and federal programs</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AD65487B-A619-4A6B-8032-4C6A87A7F8AB}"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Working With a Legislature - 2</a:t>
            </a:r>
          </a:p>
        </p:txBody>
      </p:sp>
      <p:sp>
        <p:nvSpPr>
          <p:cNvPr id="66563" name="Content Placeholder 2"/>
          <p:cNvSpPr>
            <a:spLocks noGrp="1"/>
          </p:cNvSpPr>
          <p:nvPr>
            <p:ph idx="4294967295"/>
          </p:nvPr>
        </p:nvSpPr>
        <p:spPr>
          <a:xfrm>
            <a:off x="609600" y="1219200"/>
            <a:ext cx="8229600" cy="5137150"/>
          </a:xfrm>
        </p:spPr>
        <p:txBody>
          <a:bodyPr/>
          <a:lstStyle/>
          <a:p>
            <a:pPr eaLnBrk="1" hangingPunct="1">
              <a:lnSpc>
                <a:spcPct val="90000"/>
              </a:lnSpc>
            </a:pPr>
            <a:r>
              <a:rPr lang="en-US" altLang="en-US" sz="2800" dirty="0" smtClean="0">
                <a:latin typeface="Georgia" pitchFamily="18" charset="0"/>
                <a:cs typeface="Georgia" pitchFamily="18" charset="0"/>
              </a:rPr>
              <a:t>State of Illinois examples:</a:t>
            </a:r>
          </a:p>
          <a:p>
            <a:pPr eaLnBrk="1" hangingPunct="1">
              <a:lnSpc>
                <a:spcPct val="90000"/>
              </a:lnSpc>
            </a:pPr>
            <a:r>
              <a:rPr lang="en-US" altLang="en-US" sz="2800" dirty="0">
                <a:latin typeface="Georgia" pitchFamily="18" charset="0"/>
                <a:cs typeface="Georgia" pitchFamily="18" charset="0"/>
              </a:rPr>
              <a:t>Navistar gets $64.7 million package to keep headquarters in Illinois in 2010</a:t>
            </a:r>
          </a:p>
          <a:p>
            <a:pPr lvl="1" eaLnBrk="1" hangingPunct="1">
              <a:lnSpc>
                <a:spcPct val="90000"/>
              </a:lnSpc>
            </a:pPr>
            <a:r>
              <a:rPr lang="en-US" altLang="en-US" sz="2400" dirty="0">
                <a:latin typeface="Georgia" pitchFamily="18" charset="0"/>
                <a:cs typeface="Georgia" pitchFamily="18" charset="0"/>
              </a:rPr>
              <a:t>$63.9 M in tax credits over 10 years and $</a:t>
            </a:r>
            <a:r>
              <a:rPr lang="en-US" altLang="en-US" sz="2400" dirty="0" smtClean="0">
                <a:latin typeface="Georgia" pitchFamily="18" charset="0"/>
                <a:cs typeface="Georgia" pitchFamily="18" charset="0"/>
              </a:rPr>
              <a:t>750K </a:t>
            </a:r>
            <a:r>
              <a:rPr lang="en-US" altLang="en-US" sz="2400" dirty="0">
                <a:latin typeface="Georgia" pitchFamily="18" charset="0"/>
                <a:cs typeface="Georgia" pitchFamily="18" charset="0"/>
              </a:rPr>
              <a:t>in training </a:t>
            </a:r>
            <a:r>
              <a:rPr lang="en-US" altLang="en-US" sz="2400" dirty="0" smtClean="0">
                <a:latin typeface="Georgia" pitchFamily="18" charset="0"/>
                <a:cs typeface="Georgia" pitchFamily="18" charset="0"/>
              </a:rPr>
              <a:t>funds</a:t>
            </a:r>
            <a:endParaRPr lang="en-US" altLang="en-US" sz="2800" dirty="0" smtClean="0">
              <a:latin typeface="Georgia" pitchFamily="18" charset="0"/>
              <a:cs typeface="Georgia" pitchFamily="18" charset="0"/>
            </a:endParaRPr>
          </a:p>
          <a:p>
            <a:pPr eaLnBrk="1" hangingPunct="1">
              <a:lnSpc>
                <a:spcPct val="90000"/>
              </a:lnSpc>
            </a:pPr>
            <a:r>
              <a:rPr lang="en-US" altLang="en-US" sz="2800" dirty="0" smtClean="0">
                <a:latin typeface="Georgia" pitchFamily="18" charset="0"/>
                <a:cs typeface="Georgia" pitchFamily="18" charset="0"/>
              </a:rPr>
              <a:t>Motorola Mobility - $100 M ($10M/year)</a:t>
            </a:r>
          </a:p>
          <a:p>
            <a:pPr lvl="1" eaLnBrk="1" hangingPunct="1">
              <a:lnSpc>
                <a:spcPct val="90000"/>
              </a:lnSpc>
            </a:pPr>
            <a:r>
              <a:rPr lang="en-US" altLang="en-US" sz="2400" dirty="0" smtClean="0">
                <a:latin typeface="Georgia" pitchFamily="18" charset="0"/>
                <a:cs typeface="Georgia" pitchFamily="18" charset="0"/>
              </a:rPr>
              <a:t>To keep MM in Illinois (May 2011)</a:t>
            </a:r>
          </a:p>
          <a:p>
            <a:pPr lvl="1" eaLnBrk="1" hangingPunct="1">
              <a:lnSpc>
                <a:spcPct val="90000"/>
              </a:lnSpc>
            </a:pPr>
            <a:r>
              <a:rPr lang="en-US" altLang="en-US" sz="2400" dirty="0" smtClean="0">
                <a:latin typeface="Georgia" pitchFamily="18" charset="0"/>
                <a:cs typeface="Georgia" pitchFamily="18" charset="0"/>
              </a:rPr>
              <a:t>$1.25M job training, $3M capital expenses</a:t>
            </a:r>
          </a:p>
          <a:p>
            <a:pPr lvl="1" eaLnBrk="1" hangingPunct="1">
              <a:lnSpc>
                <a:spcPct val="90000"/>
              </a:lnSpc>
            </a:pPr>
            <a:r>
              <a:rPr lang="en-US" altLang="en-US" sz="2400" dirty="0" smtClean="0">
                <a:latin typeface="Georgia" pitchFamily="18" charset="0"/>
                <a:cs typeface="Georgia" pitchFamily="18" charset="0"/>
              </a:rPr>
              <a:t>About $34,750 for each of the 3,000 jobs ($3,475/year)</a:t>
            </a:r>
          </a:p>
          <a:p>
            <a:pPr lvl="1" eaLnBrk="1" hangingPunct="1">
              <a:lnSpc>
                <a:spcPct val="90000"/>
              </a:lnSpc>
            </a:pPr>
            <a:r>
              <a:rPr lang="en-US" altLang="en-US" sz="2400" dirty="0" smtClean="0">
                <a:latin typeface="Georgia" pitchFamily="18" charset="0"/>
                <a:cs typeface="Georgia" pitchFamily="18" charset="0"/>
              </a:rPr>
              <a:t>MM collects and retains “state income tax” from employees</a:t>
            </a:r>
          </a:p>
        </p:txBody>
      </p:sp>
      <p:sp>
        <p:nvSpPr>
          <p:cNvPr id="66564" name="Footer Placeholder 1"/>
          <p:cNvSpPr>
            <a:spLocks noGrp="1"/>
          </p:cNvSpPr>
          <p:nvPr>
            <p:ph type="ftr" sz="quarter" idx="11"/>
          </p:nvPr>
        </p:nvSpPr>
        <p:spPr bwMode="auto">
          <a:xfrm>
            <a:off x="4724400" y="63722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CD9B1C19-7E8A-4434-A9AB-58DDB138B37B}"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Working With a Legislature - 3</a:t>
            </a:r>
          </a:p>
        </p:txBody>
      </p:sp>
      <p:sp>
        <p:nvSpPr>
          <p:cNvPr id="66563" name="Content Placeholder 2"/>
          <p:cNvSpPr>
            <a:spLocks noGrp="1"/>
          </p:cNvSpPr>
          <p:nvPr>
            <p:ph idx="4294967295"/>
          </p:nvPr>
        </p:nvSpPr>
        <p:spPr>
          <a:xfrm>
            <a:off x="609600" y="1219199"/>
            <a:ext cx="8229600" cy="5153025"/>
          </a:xfrm>
        </p:spPr>
        <p:txBody>
          <a:bodyPr/>
          <a:lstStyle/>
          <a:p>
            <a:pPr eaLnBrk="1" hangingPunct="1">
              <a:lnSpc>
                <a:spcPct val="90000"/>
              </a:lnSpc>
            </a:pPr>
            <a:r>
              <a:rPr lang="en-US" altLang="en-US" sz="2800" dirty="0" smtClean="0">
                <a:latin typeface="Georgia" pitchFamily="18" charset="0"/>
                <a:cs typeface="Georgia" pitchFamily="18" charset="0"/>
              </a:rPr>
              <a:t>Foxconn–2017,WI-$3B sub for $10B invested</a:t>
            </a:r>
          </a:p>
          <a:p>
            <a:pPr lvl="1" eaLnBrk="1" hangingPunct="1">
              <a:lnSpc>
                <a:spcPct val="90000"/>
              </a:lnSpc>
            </a:pPr>
            <a:r>
              <a:rPr lang="en-US" altLang="en-US" sz="2400" dirty="0" smtClean="0">
                <a:latin typeface="Georgia" pitchFamily="18" charset="0"/>
                <a:cs typeface="Georgia" pitchFamily="18" charset="0"/>
              </a:rPr>
              <a:t>Largest-ever subsidy by </a:t>
            </a:r>
            <a:r>
              <a:rPr lang="en-US" altLang="en-US" sz="2400" dirty="0">
                <a:latin typeface="Georgia" pitchFamily="18" charset="0"/>
                <a:cs typeface="Georgia" pitchFamily="18" charset="0"/>
              </a:rPr>
              <a:t>a state to a foreign </a:t>
            </a:r>
            <a:r>
              <a:rPr lang="en-US" altLang="en-US" sz="2400" dirty="0" smtClean="0">
                <a:latin typeface="Georgia" pitchFamily="18" charset="0"/>
                <a:cs typeface="Georgia" pitchFamily="18" charset="0"/>
              </a:rPr>
              <a:t>company </a:t>
            </a:r>
            <a:endParaRPr lang="en-US" altLang="en-US" sz="2400" dirty="0">
              <a:latin typeface="Georgia" pitchFamily="18" charset="0"/>
              <a:cs typeface="Georgia" pitchFamily="18" charset="0"/>
            </a:endParaRPr>
          </a:p>
          <a:p>
            <a:pPr lvl="1" eaLnBrk="1" hangingPunct="1">
              <a:lnSpc>
                <a:spcPct val="90000"/>
              </a:lnSpc>
            </a:pPr>
            <a:r>
              <a:rPr lang="en-US" altLang="en-US" sz="2400" dirty="0" smtClean="0">
                <a:latin typeface="Georgia" pitchFamily="18" charset="0"/>
                <a:cs typeface="Georgia" pitchFamily="18" charset="0"/>
              </a:rPr>
              <a:t>$2.85B in cash, $150M in tax breaks</a:t>
            </a:r>
            <a:endParaRPr lang="en-US" altLang="en-US" sz="2400" dirty="0">
              <a:latin typeface="Georgia" pitchFamily="18" charset="0"/>
              <a:cs typeface="Georgia" pitchFamily="18" charset="0"/>
            </a:endParaRPr>
          </a:p>
          <a:p>
            <a:pPr lvl="1" eaLnBrk="1" hangingPunct="1">
              <a:lnSpc>
                <a:spcPct val="90000"/>
              </a:lnSpc>
            </a:pPr>
            <a:r>
              <a:rPr lang="en-US" altLang="en-US" sz="2400" dirty="0" smtClean="0">
                <a:latin typeface="Georgia" pitchFamily="18" charset="0"/>
                <a:cs typeface="Georgia" pitchFamily="18" charset="0"/>
              </a:rPr>
              <a:t>$66,600 </a:t>
            </a:r>
            <a:r>
              <a:rPr lang="en-US" altLang="en-US" sz="2400" dirty="0">
                <a:latin typeface="Georgia" pitchFamily="18" charset="0"/>
                <a:cs typeface="Georgia" pitchFamily="18" charset="0"/>
              </a:rPr>
              <a:t>a year for each of the 3,000 initial </a:t>
            </a:r>
            <a:r>
              <a:rPr lang="en-US" altLang="en-US" sz="2400" dirty="0" smtClean="0">
                <a:latin typeface="Georgia" pitchFamily="18" charset="0"/>
                <a:cs typeface="Georgia" pitchFamily="18" charset="0"/>
              </a:rPr>
              <a:t>workers (FC may grow workers to 13K, but no guarantee)</a:t>
            </a:r>
          </a:p>
          <a:p>
            <a:pPr lvl="1" eaLnBrk="1" hangingPunct="1">
              <a:lnSpc>
                <a:spcPct val="90000"/>
              </a:lnSpc>
            </a:pPr>
            <a:r>
              <a:rPr lang="en-US" altLang="en-US" sz="2400" dirty="0" smtClean="0">
                <a:latin typeface="Georgia" pitchFamily="18" charset="0"/>
                <a:cs typeface="Georgia" pitchFamily="18" charset="0"/>
              </a:rPr>
              <a:t>Workers will be paid $53K, including health care</a:t>
            </a:r>
          </a:p>
          <a:p>
            <a:pPr lvl="1" eaLnBrk="1" hangingPunct="1">
              <a:lnSpc>
                <a:spcPct val="90000"/>
              </a:lnSpc>
            </a:pPr>
            <a:r>
              <a:rPr lang="en-US" sz="2400" dirty="0" smtClean="0"/>
              <a:t>Each </a:t>
            </a:r>
            <a:r>
              <a:rPr lang="en-US" sz="2400" dirty="0"/>
              <a:t>Wisconsin </a:t>
            </a:r>
            <a:r>
              <a:rPr lang="en-US" sz="2400" dirty="0" smtClean="0"/>
              <a:t>household’s share would be ~$1,200 </a:t>
            </a:r>
            <a:endParaRPr lang="en-US" sz="2400" dirty="0" smtClean="0">
              <a:latin typeface="Georgia" pitchFamily="18" charset="0"/>
            </a:endParaRPr>
          </a:p>
          <a:p>
            <a:pPr lvl="1" eaLnBrk="1" hangingPunct="1">
              <a:lnSpc>
                <a:spcPct val="90000"/>
              </a:lnSpc>
            </a:pPr>
            <a:r>
              <a:rPr lang="en-US" sz="2400" dirty="0" smtClean="0"/>
              <a:t>Only get full $3B for 13K jobs, but get $1.35B if they never expand past 3K jobs.</a:t>
            </a:r>
          </a:p>
          <a:p>
            <a:pPr lvl="1" eaLnBrk="1" hangingPunct="1">
              <a:lnSpc>
                <a:spcPct val="90000"/>
              </a:lnSpc>
            </a:pPr>
            <a:r>
              <a:rPr lang="en-US" altLang="en-US" sz="2400" dirty="0" smtClean="0">
                <a:latin typeface="Georgia" pitchFamily="18" charset="0"/>
                <a:cs typeface="Georgia" pitchFamily="18" charset="0"/>
              </a:rPr>
              <a:t>2021 - Reduced to $80M for $672M invested </a:t>
            </a:r>
            <a:endParaRPr lang="en-US" altLang="en-US" sz="2800" dirty="0" smtClean="0">
              <a:latin typeface="Georgia" pitchFamily="18" charset="0"/>
              <a:cs typeface="Georgia" pitchFamily="18" charset="0"/>
            </a:endParaRPr>
          </a:p>
          <a:p>
            <a:pPr eaLnBrk="1" hangingPunct="1">
              <a:lnSpc>
                <a:spcPct val="90000"/>
              </a:lnSpc>
            </a:pPr>
            <a:r>
              <a:rPr lang="en-US" altLang="en-US" sz="2800" dirty="0">
                <a:latin typeface="Georgia" pitchFamily="18" charset="0"/>
                <a:cs typeface="Georgia" pitchFamily="18" charset="0"/>
              </a:rPr>
              <a:t>Small businesses, too</a:t>
            </a:r>
          </a:p>
          <a:p>
            <a:pPr lvl="1" eaLnBrk="1" hangingPunct="1">
              <a:lnSpc>
                <a:spcPct val="90000"/>
              </a:lnSpc>
            </a:pPr>
            <a:r>
              <a:rPr lang="en-US" altLang="en-US" sz="2400" dirty="0">
                <a:latin typeface="Georgia" pitchFamily="18" charset="0"/>
                <a:cs typeface="Georgia" pitchFamily="18" charset="0"/>
              </a:rPr>
              <a:t>City of Chicago EDGE program – companies with 100 or fewer employees creating 5 or more jobs</a:t>
            </a:r>
          </a:p>
          <a:p>
            <a:pPr eaLnBrk="1" hangingPunct="1">
              <a:lnSpc>
                <a:spcPct val="90000"/>
              </a:lnSpc>
            </a:pPr>
            <a:endParaRPr lang="en-US" altLang="en-US" sz="2800" dirty="0" smtClean="0">
              <a:latin typeface="Georgia" pitchFamily="18" charset="0"/>
              <a:cs typeface="Georgia" pitchFamily="18" charset="0"/>
            </a:endParaRPr>
          </a:p>
        </p:txBody>
      </p:sp>
      <p:sp>
        <p:nvSpPr>
          <p:cNvPr id="66564" name="Footer Placeholder 1"/>
          <p:cNvSpPr>
            <a:spLocks noGrp="1"/>
          </p:cNvSpPr>
          <p:nvPr>
            <p:ph type="ftr" sz="quarter" idx="11"/>
          </p:nvPr>
        </p:nvSpPr>
        <p:spPr bwMode="auto">
          <a:xfrm>
            <a:off x="4724400" y="63722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CD9B1C19-7E8A-4434-A9AB-58DDB138B37B}" type="slidenum">
              <a:rPr lang="en-US" smtClean="0"/>
              <a:pPr>
                <a:defRPr/>
              </a:pPr>
              <a:t>66</a:t>
            </a:fld>
            <a:endParaRPr lang="en-US"/>
          </a:p>
        </p:txBody>
      </p:sp>
    </p:spTree>
    <p:extLst>
      <p:ext uri="{BB962C8B-B14F-4D97-AF65-F5344CB8AC3E}">
        <p14:creationId xmlns:p14="http://schemas.microsoft.com/office/powerpoint/2010/main" val="682837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4294967295"/>
          </p:nvPr>
        </p:nvSpPr>
        <p:spPr/>
        <p:txBody>
          <a:bodyPr/>
          <a:lstStyle/>
          <a:p>
            <a:pPr algn="ctr" eaLnBrk="1" hangingPunct="1"/>
            <a:r>
              <a:rPr lang="en-US" altLang="en-US" sz="4400" smtClean="0">
                <a:latin typeface="Georgia" pitchFamily="18" charset="0"/>
                <a:cs typeface="Georgia" pitchFamily="18" charset="0"/>
              </a:rPr>
              <a:t>Questions?</a:t>
            </a:r>
          </a:p>
          <a:p>
            <a:pPr algn="ctr" eaLnBrk="1" hangingPunct="1">
              <a:buFont typeface="Arial" charset="0"/>
              <a:buNone/>
            </a:pPr>
            <a:endParaRPr lang="en-US" altLang="en-US" sz="4400" smtClean="0">
              <a:latin typeface="Georgia" pitchFamily="18" charset="0"/>
              <a:cs typeface="Georgia" pitchFamily="18" charset="0"/>
            </a:endParaRPr>
          </a:p>
          <a:p>
            <a:pPr algn="ctr" eaLnBrk="1" hangingPunct="1"/>
            <a:r>
              <a:rPr lang="en-US" altLang="en-US" sz="4400" smtClean="0">
                <a:latin typeface="Georgia" pitchFamily="18" charset="0"/>
                <a:cs typeface="Georgia" pitchFamily="18" charset="0"/>
              </a:rPr>
              <a:t>See you next class!</a:t>
            </a:r>
          </a:p>
          <a:p>
            <a:pPr eaLnBrk="1" hangingPunct="1"/>
            <a:endParaRPr lang="en-US" altLang="en-US" sz="4400" smtClean="0">
              <a:latin typeface="Georgia" pitchFamily="18" charset="0"/>
              <a:cs typeface="Georgia" pitchFamily="18" charset="0"/>
            </a:endParaRPr>
          </a:p>
        </p:txBody>
      </p:sp>
      <p:sp>
        <p:nvSpPr>
          <p:cNvPr id="67587" name="Footer Placeholder 1"/>
          <p:cNvSpPr>
            <a:spLocks noGrp="1"/>
          </p:cNvSpPr>
          <p:nvPr>
            <p:ph type="ftr" sz="quarter" idx="11"/>
          </p:nvPr>
        </p:nvSpPr>
        <p:spPr bwMode="auto">
          <a:xfrm>
            <a:off x="4572000" y="63722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4B46326F-78E0-4DC7-8D23-70A0AB0CF0C2}"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- 2</a:t>
            </a:r>
          </a:p>
        </p:txBody>
      </p:sp>
      <p:sp>
        <p:nvSpPr>
          <p:cNvPr id="9219" name="Content Placeholder 2"/>
          <p:cNvSpPr>
            <a:spLocks noGrp="1"/>
          </p:cNvSpPr>
          <p:nvPr>
            <p:ph idx="4294967295"/>
          </p:nvPr>
        </p:nvSpPr>
        <p:spPr>
          <a:xfrm>
            <a:off x="457200" y="1143000"/>
            <a:ext cx="8229600" cy="5029200"/>
          </a:xfrm>
        </p:spPr>
        <p:txBody>
          <a:bodyPr/>
          <a:lstStyle/>
          <a:p>
            <a:pPr eaLnBrk="1" hangingPunct="1"/>
            <a:r>
              <a:rPr lang="en-US" altLang="en-US" dirty="0" smtClean="0">
                <a:latin typeface="Georgia" pitchFamily="18" charset="0"/>
                <a:cs typeface="Georgia" pitchFamily="18" charset="0"/>
              </a:rPr>
              <a:t>More about quizzes</a:t>
            </a:r>
          </a:p>
          <a:p>
            <a:pPr lvl="1" eaLnBrk="1" hangingPunct="1"/>
            <a:r>
              <a:rPr lang="en-US" altLang="en-US" sz="2400" dirty="0" smtClean="0">
                <a:latin typeface="Georgia" pitchFamily="18" charset="0"/>
                <a:cs typeface="Georgia" pitchFamily="18" charset="0"/>
              </a:rPr>
              <a:t>Quizzes are not announced (attendance motivator)</a:t>
            </a:r>
          </a:p>
          <a:p>
            <a:pPr lvl="1" eaLnBrk="1" hangingPunct="1"/>
            <a:r>
              <a:rPr lang="en-US" altLang="en-US" sz="2400" dirty="0" smtClean="0">
                <a:latin typeface="Georgia" pitchFamily="18" charset="0"/>
                <a:cs typeface="Georgia" pitchFamily="18" charset="0"/>
              </a:rPr>
              <a:t>Take top 4/5 quizzes, 5</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is extra credit –max 100%</a:t>
            </a:r>
          </a:p>
          <a:p>
            <a:pPr lvl="1"/>
            <a:r>
              <a:rPr lang="en-US" altLang="en-US" sz="2200" dirty="0" smtClean="0">
                <a:latin typeface="Georgia" pitchFamily="18" charset="0"/>
                <a:cs typeface="Georgia" pitchFamily="18" charset="0"/>
              </a:rPr>
              <a:t>Example 1 - Took 4/5 Quizzes</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and got 85% on all.  Pts from 4 Quizzes = 340/400. You get 85% for your quiz score</a:t>
            </a:r>
            <a:r>
              <a:rPr lang="en-US" altLang="en-US" sz="2000" dirty="0" smtClean="0">
                <a:latin typeface="Georgia" pitchFamily="18" charset="0"/>
                <a:cs typeface="Georgia" pitchFamily="18" charset="0"/>
              </a:rPr>
              <a:t>.</a:t>
            </a:r>
          </a:p>
          <a:p>
            <a:pPr lvl="1"/>
            <a:r>
              <a:rPr lang="en-US" altLang="en-US" sz="2200" dirty="0" smtClean="0">
                <a:latin typeface="Georgia" pitchFamily="18" charset="0"/>
                <a:cs typeface="Georgia" pitchFamily="18" charset="0"/>
              </a:rPr>
              <a:t>Example 2 - Took 5/5 Quizzes, got 85% on each one.  Pts. from 4 Quizzes = 340/400.  Add in 85 points from 5th quiz, so total quiz points would become 425/400, but cap at 400/400 for total quiz score of 100%</a:t>
            </a:r>
          </a:p>
          <a:p>
            <a:pPr lvl="1"/>
            <a:r>
              <a:rPr lang="en-US" altLang="en-US" sz="2200" dirty="0" smtClean="0">
                <a:latin typeface="Georgia" pitchFamily="18" charset="0"/>
                <a:cs typeface="Georgia" pitchFamily="18" charset="0"/>
              </a:rPr>
              <a:t>Example 3 - Took 5/5 Quizzes, got 60% on each one. Pts. from 4 Quizzes = 240/400.  Add in 60 points from 5th quiz, so total quiz points become 300/400 = 75%.</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9DD77439-5DE3-4B0E-B3E4-BEACF9E1D42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0"/>
            <a:ext cx="8229600" cy="1143000"/>
          </a:xfrm>
        </p:spPr>
        <p:txBody>
          <a:bodyPr/>
          <a:lstStyle/>
          <a:p>
            <a:pPr eaLnBrk="1" hangingPunct="1"/>
            <a:r>
              <a:rPr lang="en-US" altLang="en-US" smtClean="0">
                <a:latin typeface="Georgia" pitchFamily="18" charset="0"/>
                <a:cs typeface="Georgia" pitchFamily="18" charset="0"/>
              </a:rPr>
              <a:t>Grading - 2</a:t>
            </a:r>
          </a:p>
        </p:txBody>
      </p:sp>
      <p:sp>
        <p:nvSpPr>
          <p:cNvPr id="10243" name="Content Placeholder 2"/>
          <p:cNvSpPr>
            <a:spLocks noGrp="1"/>
          </p:cNvSpPr>
          <p:nvPr>
            <p:ph idx="4294967295"/>
          </p:nvPr>
        </p:nvSpPr>
        <p:spPr>
          <a:xfrm>
            <a:off x="762000" y="1371600"/>
            <a:ext cx="7924800" cy="4465638"/>
          </a:xfrm>
        </p:spPr>
        <p:txBody>
          <a:bodyPr/>
          <a:lstStyle/>
          <a:p>
            <a:pPr eaLnBrk="1" hangingPunct="1">
              <a:lnSpc>
                <a:spcPct val="90000"/>
              </a:lnSpc>
            </a:pPr>
            <a:r>
              <a:rPr lang="en-US" altLang="en-US" sz="2800" smtClean="0">
                <a:latin typeface="Georgia" pitchFamily="18" charset="0"/>
                <a:cs typeface="Georgia" pitchFamily="18" charset="0"/>
              </a:rPr>
              <a:t>Combined Exam and Quiz score</a:t>
            </a:r>
          </a:p>
          <a:p>
            <a:pPr lvl="1" eaLnBrk="1" hangingPunct="1">
              <a:lnSpc>
                <a:spcPct val="90000"/>
              </a:lnSpc>
            </a:pPr>
            <a:r>
              <a:rPr lang="en-US" altLang="en-US" sz="2000" smtClean="0">
                <a:latin typeface="Georgia" pitchFamily="18" charset="0"/>
                <a:cs typeface="Georgia" pitchFamily="18" charset="0"/>
              </a:rPr>
              <a:t>100-95 = A</a:t>
            </a:r>
          </a:p>
          <a:p>
            <a:pPr lvl="1" eaLnBrk="1" hangingPunct="1">
              <a:lnSpc>
                <a:spcPct val="90000"/>
              </a:lnSpc>
            </a:pPr>
            <a:r>
              <a:rPr lang="en-US" altLang="en-US" sz="2000" smtClean="0">
                <a:latin typeface="Georgia" pitchFamily="18" charset="0"/>
                <a:cs typeface="Georgia" pitchFamily="18" charset="0"/>
              </a:rPr>
              <a:t>95-90 = A-</a:t>
            </a:r>
          </a:p>
          <a:p>
            <a:pPr lvl="1" eaLnBrk="1" hangingPunct="1">
              <a:lnSpc>
                <a:spcPct val="90000"/>
              </a:lnSpc>
            </a:pPr>
            <a:r>
              <a:rPr lang="en-US" altLang="en-US" sz="2000" smtClean="0">
                <a:latin typeface="Georgia" pitchFamily="18" charset="0"/>
                <a:cs typeface="Georgia" pitchFamily="18" charset="0"/>
              </a:rPr>
              <a:t>90-85 = B+</a:t>
            </a:r>
          </a:p>
          <a:p>
            <a:pPr lvl="1" eaLnBrk="1" hangingPunct="1">
              <a:lnSpc>
                <a:spcPct val="90000"/>
              </a:lnSpc>
            </a:pPr>
            <a:r>
              <a:rPr lang="en-US" altLang="en-US" sz="2000" smtClean="0">
                <a:latin typeface="Georgia" pitchFamily="18" charset="0"/>
                <a:cs typeface="Georgia" pitchFamily="18" charset="0"/>
              </a:rPr>
              <a:t>85-80 = B</a:t>
            </a:r>
          </a:p>
          <a:p>
            <a:pPr lvl="1" eaLnBrk="1" hangingPunct="1">
              <a:lnSpc>
                <a:spcPct val="90000"/>
              </a:lnSpc>
            </a:pPr>
            <a:r>
              <a:rPr lang="en-US" altLang="en-US" sz="2000" smtClean="0">
                <a:latin typeface="Georgia" pitchFamily="18" charset="0"/>
                <a:cs typeface="Georgia" pitchFamily="18" charset="0"/>
              </a:rPr>
              <a:t>80-75 = B-</a:t>
            </a:r>
          </a:p>
          <a:p>
            <a:pPr lvl="1" eaLnBrk="1" hangingPunct="1">
              <a:lnSpc>
                <a:spcPct val="90000"/>
              </a:lnSpc>
            </a:pPr>
            <a:r>
              <a:rPr lang="en-US" altLang="en-US" sz="2000" smtClean="0">
                <a:latin typeface="Georgia" pitchFamily="18" charset="0"/>
                <a:cs typeface="Georgia" pitchFamily="18" charset="0"/>
              </a:rPr>
              <a:t>75-70 = C+</a:t>
            </a:r>
          </a:p>
          <a:p>
            <a:pPr lvl="1" eaLnBrk="1" hangingPunct="1">
              <a:lnSpc>
                <a:spcPct val="90000"/>
              </a:lnSpc>
            </a:pPr>
            <a:r>
              <a:rPr lang="en-US" altLang="en-US" sz="2000" smtClean="0">
                <a:latin typeface="Georgia" pitchFamily="18" charset="0"/>
                <a:cs typeface="Georgia" pitchFamily="18" charset="0"/>
              </a:rPr>
              <a:t>70-65 = C</a:t>
            </a:r>
          </a:p>
          <a:p>
            <a:pPr lvl="1" eaLnBrk="1" hangingPunct="1">
              <a:lnSpc>
                <a:spcPct val="90000"/>
              </a:lnSpc>
            </a:pPr>
            <a:r>
              <a:rPr lang="en-US" altLang="en-US" sz="2000" smtClean="0">
                <a:latin typeface="Georgia" pitchFamily="18" charset="0"/>
                <a:cs typeface="Georgia" pitchFamily="18" charset="0"/>
              </a:rPr>
              <a:t>65-60 = C-</a:t>
            </a:r>
          </a:p>
          <a:p>
            <a:pPr lvl="1" eaLnBrk="1" hangingPunct="1">
              <a:lnSpc>
                <a:spcPct val="90000"/>
              </a:lnSpc>
            </a:pPr>
            <a:r>
              <a:rPr lang="en-US" altLang="en-US" sz="2000" smtClean="0">
                <a:latin typeface="Georgia" pitchFamily="18" charset="0"/>
                <a:cs typeface="Georgia" pitchFamily="18" charset="0"/>
              </a:rPr>
              <a:t>Less than 60 = D</a:t>
            </a:r>
          </a:p>
          <a:p>
            <a:pPr lvl="1" eaLnBrk="1" hangingPunct="1">
              <a:lnSpc>
                <a:spcPct val="90000"/>
              </a:lnSpc>
            </a:pPr>
            <a:r>
              <a:rPr lang="en-US" altLang="en-US" sz="2000" smtClean="0">
                <a:latin typeface="Georgia" pitchFamily="18" charset="0"/>
                <a:cs typeface="Georgia" pitchFamily="18" charset="0"/>
              </a:rPr>
              <a:t>Less than 50 = F</a:t>
            </a:r>
          </a:p>
        </p:txBody>
      </p:sp>
      <p:sp>
        <p:nvSpPr>
          <p:cNvPr id="102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9997C999-1467-491B-9E7A-1D36338652C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Engineering Law Overview - 1</a:t>
            </a:r>
          </a:p>
        </p:txBody>
      </p:sp>
      <p:sp>
        <p:nvSpPr>
          <p:cNvPr id="11268" name="Content Placeholder 2"/>
          <p:cNvSpPr>
            <a:spLocks noGrp="1"/>
          </p:cNvSpPr>
          <p:nvPr>
            <p:ph idx="4294967295"/>
          </p:nvPr>
        </p:nvSpPr>
        <p:spPr>
          <a:xfrm>
            <a:off x="457200" y="1417638"/>
            <a:ext cx="8229600" cy="4191000"/>
          </a:xfrm>
        </p:spPr>
        <p:txBody>
          <a:bodyPr/>
          <a:lstStyle/>
          <a:p>
            <a:pPr eaLnBrk="1" hangingPunct="1"/>
            <a:r>
              <a:rPr lang="en-US" altLang="en-US" smtClean="0">
                <a:latin typeface="Georgia" pitchFamily="18" charset="0"/>
                <a:cs typeface="Georgia" pitchFamily="18" charset="0"/>
              </a:rPr>
              <a:t>Three Sections</a:t>
            </a:r>
          </a:p>
          <a:p>
            <a:pPr lvl="1" eaLnBrk="1" hangingPunct="1"/>
            <a:r>
              <a:rPr lang="en-US" altLang="en-US" smtClean="0">
                <a:latin typeface="Georgia" pitchFamily="18" charset="0"/>
                <a:cs typeface="Georgia" pitchFamily="18" charset="0"/>
              </a:rPr>
              <a:t>Basics of the Legal System including where laws come from and the court system</a:t>
            </a:r>
          </a:p>
          <a:p>
            <a:pPr lvl="1" eaLnBrk="1" hangingPunct="1"/>
            <a:r>
              <a:rPr lang="en-US" altLang="en-US" smtClean="0">
                <a:latin typeface="Georgia" pitchFamily="18" charset="0"/>
                <a:cs typeface="Georgia" pitchFamily="18" charset="0"/>
              </a:rPr>
              <a:t>Contracts and Torts</a:t>
            </a:r>
          </a:p>
          <a:p>
            <a:pPr lvl="1" eaLnBrk="1" hangingPunct="1"/>
            <a:r>
              <a:rPr lang="en-US" altLang="en-US" smtClean="0">
                <a:latin typeface="Georgia" pitchFamily="18" charset="0"/>
                <a:cs typeface="Georgia" pitchFamily="18" charset="0"/>
              </a:rPr>
              <a:t>Intellectual Property</a:t>
            </a:r>
          </a:p>
          <a:p>
            <a:pPr eaLnBrk="1" hangingPunct="1"/>
            <a:r>
              <a:rPr lang="en-US" altLang="en-US" smtClean="0">
                <a:latin typeface="Georgia" pitchFamily="18" charset="0"/>
                <a:cs typeface="Georgia" pitchFamily="18" charset="0"/>
              </a:rPr>
              <a:t>Exam for each section</a:t>
            </a:r>
          </a:p>
          <a:p>
            <a:pPr lvl="1" eaLnBrk="1" hangingPunct="1">
              <a:lnSpc>
                <a:spcPct val="90000"/>
              </a:lnSpc>
            </a:pPr>
            <a:r>
              <a:rPr lang="en-US" altLang="en-US" sz="2400" smtClean="0">
                <a:latin typeface="Georgia" pitchFamily="18" charset="0"/>
                <a:cs typeface="Georgia" pitchFamily="18" charset="0"/>
              </a:rPr>
              <a:t>Exam Timing – Finish a section’s material, then have Exam the second half of next class (first half is new section’s material)</a:t>
            </a:r>
          </a:p>
          <a:p>
            <a:pPr lvl="1" eaLnBrk="1" hangingPunct="1">
              <a:lnSpc>
                <a:spcPct val="90000"/>
              </a:lnSpc>
            </a:pPr>
            <a:r>
              <a:rPr lang="en-US" altLang="en-US" sz="2400" smtClean="0">
                <a:latin typeface="Georgia" pitchFamily="18" charset="0"/>
                <a:cs typeface="Georgia" pitchFamily="18" charset="0"/>
              </a:rPr>
              <a:t>For Exam dates see Syllabus</a:t>
            </a:r>
            <a:endParaRPr lang="en-US" altLang="en-US"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092E1C1B-E040-44D6-BB5E-03EFB36EB55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3772</TotalTime>
  <Words>5210</Words>
  <Application>Microsoft Office PowerPoint</Application>
  <PresentationFormat>On-screen Show (4:3)</PresentationFormat>
  <Paragraphs>650</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Engineering Law</vt:lpstr>
      <vt:lpstr>Welcome To Engineering Law!</vt:lpstr>
      <vt:lpstr>About Joe Barich</vt:lpstr>
      <vt:lpstr>Class Mechanics</vt:lpstr>
      <vt:lpstr>Other Class Matters</vt:lpstr>
      <vt:lpstr>Grading - 1</vt:lpstr>
      <vt:lpstr>Grading - 2</vt:lpstr>
      <vt:lpstr>Grading - 2</vt:lpstr>
      <vt:lpstr>Engineering Law Overview - 1</vt:lpstr>
      <vt:lpstr>Engineering Law Overview -2</vt:lpstr>
      <vt:lpstr>Why Study Law As An Engineer?</vt:lpstr>
      <vt:lpstr>Helping Engineers Approach Law</vt:lpstr>
      <vt:lpstr>Engineers Need To Know Law</vt:lpstr>
      <vt:lpstr>Engineering Law : Part I</vt:lpstr>
      <vt:lpstr>Articles of Confederation - 1</vt:lpstr>
      <vt:lpstr>Problems with the Articles - 1</vt:lpstr>
      <vt:lpstr>Problems with the Articles - 2</vt:lpstr>
      <vt:lpstr>Idea of A Constitution </vt:lpstr>
      <vt:lpstr>US Constitution - 1</vt:lpstr>
      <vt:lpstr>US Constitution - 2</vt:lpstr>
      <vt:lpstr>Constitutional Powers - 1</vt:lpstr>
      <vt:lpstr>Constitutional Powers - 2</vt:lpstr>
      <vt:lpstr>Constitutional Limitations</vt:lpstr>
      <vt:lpstr>Limitation on State Power - 1</vt:lpstr>
      <vt:lpstr>Bill Of Rights - 1</vt:lpstr>
      <vt:lpstr>Bill Of Rights - 2</vt:lpstr>
      <vt:lpstr>Bill Of Rights - 3</vt:lpstr>
      <vt:lpstr>Amending the Constitution </vt:lpstr>
      <vt:lpstr>Later Amendments </vt:lpstr>
      <vt:lpstr>Executive Power </vt:lpstr>
      <vt:lpstr>Judicial Power </vt:lpstr>
      <vt:lpstr>Article IV – The States</vt:lpstr>
      <vt:lpstr>The Supreme Court </vt:lpstr>
      <vt:lpstr>Marbury v. Madison</vt:lpstr>
      <vt:lpstr>Expansion of SC Power</vt:lpstr>
      <vt:lpstr>Expansion of Congress’ Power </vt:lpstr>
      <vt:lpstr>The Commerce Clause -1 </vt:lpstr>
      <vt:lpstr>The Commerce Clause - 2</vt:lpstr>
      <vt:lpstr>The Commerce Clause -3 </vt:lpstr>
      <vt:lpstr>Commerce Clause Limits -1</vt:lpstr>
      <vt:lpstr>Commerce Clause Limits -2 </vt:lpstr>
      <vt:lpstr>Constitutional Issues For Engineers - 1</vt:lpstr>
      <vt:lpstr>Constitutional Issues For Engineers - 2</vt:lpstr>
      <vt:lpstr>Constitutional Issues For Engineers - 3</vt:lpstr>
      <vt:lpstr>Constitutional Issues For Engineers - 4</vt:lpstr>
      <vt:lpstr>PowerPoint Presentation</vt:lpstr>
      <vt:lpstr>Federal Law Making</vt:lpstr>
      <vt:lpstr>Powers of Congress</vt:lpstr>
      <vt:lpstr>To Become a Law - 1 </vt:lpstr>
      <vt:lpstr>To Become A Law - 2</vt:lpstr>
      <vt:lpstr>Lobbyists </vt:lpstr>
      <vt:lpstr>1998-23 Lobbyist Spend by Sector</vt:lpstr>
      <vt:lpstr>Ways to Stop A Law</vt:lpstr>
      <vt:lpstr>Ways to Help A Law Along</vt:lpstr>
      <vt:lpstr>Presidential “Laws”</vt:lpstr>
      <vt:lpstr>Treaties - 1</vt:lpstr>
      <vt:lpstr>Treaties - 2</vt:lpstr>
      <vt:lpstr>Treaties - 3</vt:lpstr>
      <vt:lpstr>United States Code</vt:lpstr>
      <vt:lpstr>Code of Federal Regulations</vt:lpstr>
      <vt:lpstr>State Constitutions</vt:lpstr>
      <vt:lpstr>Illinois Constitution</vt:lpstr>
      <vt:lpstr>State Laws</vt:lpstr>
      <vt:lpstr>Working With a Legislature - 1</vt:lpstr>
      <vt:lpstr>Working With a Legislature - 2</vt:lpstr>
      <vt:lpstr>Working With a Legislature - 3</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92</cp:revision>
  <cp:lastPrinted>2016-08-15T05:55:05Z</cp:lastPrinted>
  <dcterms:created xsi:type="dcterms:W3CDTF">2009-09-14T01:06:34Z</dcterms:created>
  <dcterms:modified xsi:type="dcterms:W3CDTF">2024-01-07T05:21:02Z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