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handoutMasterIdLst>
    <p:handoutMasterId r:id="rId19"/>
  </p:handoutMasterIdLst>
  <p:sldIdLst>
    <p:sldId id="256" r:id="rId2"/>
    <p:sldId id="576" r:id="rId3"/>
    <p:sldId id="608" r:id="rId4"/>
    <p:sldId id="609" r:id="rId5"/>
    <p:sldId id="605" r:id="rId6"/>
    <p:sldId id="606" r:id="rId7"/>
    <p:sldId id="607" r:id="rId8"/>
    <p:sldId id="611" r:id="rId9"/>
    <p:sldId id="616" r:id="rId10"/>
    <p:sldId id="617" r:id="rId11"/>
    <p:sldId id="610" r:id="rId12"/>
    <p:sldId id="615" r:id="rId13"/>
    <p:sldId id="613" r:id="rId14"/>
    <p:sldId id="614" r:id="rId15"/>
    <p:sldId id="612" r:id="rId16"/>
    <p:sldId id="261" r:id="rId17"/>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FF"/>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39" autoAdjust="0"/>
    <p:restoredTop sz="94660"/>
  </p:normalViewPr>
  <p:slideViewPr>
    <p:cSldViewPr snapToGrid="0">
      <p:cViewPr varScale="1">
        <p:scale>
          <a:sx n="86" d="100"/>
          <a:sy n="86" d="100"/>
        </p:scale>
        <p:origin x="-137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1" y="0"/>
            <a:ext cx="3170583" cy="480389"/>
          </a:xfrm>
          <a:prstGeom prst="rect">
            <a:avLst/>
          </a:prstGeom>
          <a:noFill/>
          <a:ln w="9525">
            <a:noFill/>
            <a:miter lim="800000"/>
            <a:headEnd/>
            <a:tailEnd/>
          </a:ln>
        </p:spPr>
        <p:txBody>
          <a:bodyPr vert="horz" wrap="square" lIns="97016" tIns="48508" rIns="97016" bIns="48508" numCol="1" anchor="t" anchorCtr="0" compatLnSpc="1">
            <a:prstTxWarp prst="textNoShape">
              <a:avLst/>
            </a:prstTxWarp>
          </a:bodyPr>
          <a:lstStyle>
            <a:lvl1pPr defTabSz="484302">
              <a:defRPr sz="1200"/>
            </a:lvl1pPr>
          </a:lstStyle>
          <a:p>
            <a:pPr>
              <a:defRPr/>
            </a:pPr>
            <a:endParaRPr lang="en-US"/>
          </a:p>
        </p:txBody>
      </p:sp>
      <p:sp>
        <p:nvSpPr>
          <p:cNvPr id="38915" name="Rectangle 3"/>
          <p:cNvSpPr>
            <a:spLocks noGrp="1" noChangeArrowheads="1"/>
          </p:cNvSpPr>
          <p:nvPr>
            <p:ph type="dt" sz="quarter" idx="1"/>
          </p:nvPr>
        </p:nvSpPr>
        <p:spPr bwMode="auto">
          <a:xfrm>
            <a:off x="4142963" y="0"/>
            <a:ext cx="3170583" cy="480389"/>
          </a:xfrm>
          <a:prstGeom prst="rect">
            <a:avLst/>
          </a:prstGeom>
          <a:noFill/>
          <a:ln w="9525">
            <a:noFill/>
            <a:miter lim="800000"/>
            <a:headEnd/>
            <a:tailEnd/>
          </a:ln>
        </p:spPr>
        <p:txBody>
          <a:bodyPr vert="horz" wrap="square" lIns="97016" tIns="48508" rIns="97016" bIns="48508" numCol="1" anchor="t" anchorCtr="0" compatLnSpc="1">
            <a:prstTxWarp prst="textNoShape">
              <a:avLst/>
            </a:prstTxWarp>
          </a:bodyPr>
          <a:lstStyle>
            <a:lvl1pPr algn="r" defTabSz="484302">
              <a:defRPr sz="1200"/>
            </a:lvl1pPr>
          </a:lstStyle>
          <a:p>
            <a:pPr>
              <a:defRPr/>
            </a:pPr>
            <a:fld id="{B9174080-F62C-4AFB-9708-2FC41AA10D91}" type="datetimeFigureOut">
              <a:rPr lang="en-US"/>
              <a:pPr>
                <a:defRPr/>
              </a:pPr>
              <a:t>4/22/2024</a:t>
            </a:fld>
            <a:endParaRPr lang="en-US"/>
          </a:p>
        </p:txBody>
      </p:sp>
      <p:sp>
        <p:nvSpPr>
          <p:cNvPr id="38916" name="Rectangle 4"/>
          <p:cNvSpPr>
            <a:spLocks noGrp="1" noChangeArrowheads="1"/>
          </p:cNvSpPr>
          <p:nvPr>
            <p:ph type="ftr" sz="quarter" idx="2"/>
          </p:nvPr>
        </p:nvSpPr>
        <p:spPr bwMode="auto">
          <a:xfrm>
            <a:off x="1" y="9119172"/>
            <a:ext cx="3170583" cy="480389"/>
          </a:xfrm>
          <a:prstGeom prst="rect">
            <a:avLst/>
          </a:prstGeom>
          <a:noFill/>
          <a:ln w="9525">
            <a:noFill/>
            <a:miter lim="800000"/>
            <a:headEnd/>
            <a:tailEnd/>
          </a:ln>
        </p:spPr>
        <p:txBody>
          <a:bodyPr vert="horz" wrap="square" lIns="97016" tIns="48508" rIns="97016" bIns="48508" numCol="1" anchor="b" anchorCtr="0" compatLnSpc="1">
            <a:prstTxWarp prst="textNoShape">
              <a:avLst/>
            </a:prstTxWarp>
          </a:bodyPr>
          <a:lstStyle>
            <a:lvl1pPr defTabSz="484302">
              <a:defRPr sz="1200"/>
            </a:lvl1pPr>
          </a:lstStyle>
          <a:p>
            <a:pPr>
              <a:defRPr/>
            </a:pPr>
            <a:endParaRPr lang="en-US"/>
          </a:p>
        </p:txBody>
      </p:sp>
      <p:sp>
        <p:nvSpPr>
          <p:cNvPr id="38917" name="Rectangle 5"/>
          <p:cNvSpPr>
            <a:spLocks noGrp="1" noChangeArrowheads="1"/>
          </p:cNvSpPr>
          <p:nvPr>
            <p:ph type="sldNum" sz="quarter" idx="3"/>
          </p:nvPr>
        </p:nvSpPr>
        <p:spPr bwMode="auto">
          <a:xfrm>
            <a:off x="4142963" y="9119172"/>
            <a:ext cx="3170583" cy="480389"/>
          </a:xfrm>
          <a:prstGeom prst="rect">
            <a:avLst/>
          </a:prstGeom>
          <a:noFill/>
          <a:ln w="9525">
            <a:noFill/>
            <a:miter lim="800000"/>
            <a:headEnd/>
            <a:tailEnd/>
          </a:ln>
        </p:spPr>
        <p:txBody>
          <a:bodyPr vert="horz" wrap="square" lIns="97016" tIns="48508" rIns="97016" bIns="48508" numCol="1" anchor="b" anchorCtr="0" compatLnSpc="1">
            <a:prstTxWarp prst="textNoShape">
              <a:avLst/>
            </a:prstTxWarp>
          </a:bodyPr>
          <a:lstStyle>
            <a:lvl1pPr algn="r" defTabSz="484302">
              <a:defRPr sz="1200"/>
            </a:lvl1pPr>
          </a:lstStyle>
          <a:p>
            <a:pPr>
              <a:defRPr/>
            </a:pPr>
            <a:fld id="{0564056E-2BF3-454D-8718-84B297D3FD83}" type="slidenum">
              <a:rPr lang="en-US"/>
              <a:pPr>
                <a:defRPr/>
              </a:pPr>
              <a:t>‹#›</a:t>
            </a:fld>
            <a:endParaRPr lang="en-US"/>
          </a:p>
        </p:txBody>
      </p:sp>
    </p:spTree>
    <p:extLst>
      <p:ext uri="{BB962C8B-B14F-4D97-AF65-F5344CB8AC3E}">
        <p14:creationId xmlns:p14="http://schemas.microsoft.com/office/powerpoint/2010/main" val="4174130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1" y="0"/>
            <a:ext cx="3170583" cy="480389"/>
          </a:xfrm>
          <a:prstGeom prst="rect">
            <a:avLst/>
          </a:prstGeom>
          <a:noFill/>
          <a:ln w="9525">
            <a:noFill/>
            <a:miter lim="800000"/>
            <a:headEnd/>
            <a:tailEnd/>
          </a:ln>
        </p:spPr>
        <p:txBody>
          <a:bodyPr vert="horz" wrap="square" lIns="97016" tIns="48508" rIns="97016" bIns="48508" numCol="1" anchor="t" anchorCtr="0" compatLnSpc="1">
            <a:prstTxWarp prst="textNoShape">
              <a:avLst/>
            </a:prstTxWarp>
          </a:bodyPr>
          <a:lstStyle>
            <a:lvl1pPr defTabSz="484302">
              <a:defRPr sz="1200"/>
            </a:lvl1pPr>
          </a:lstStyle>
          <a:p>
            <a:pPr>
              <a:defRPr/>
            </a:pPr>
            <a:endParaRPr lang="en-US"/>
          </a:p>
        </p:txBody>
      </p:sp>
      <p:sp>
        <p:nvSpPr>
          <p:cNvPr id="51203" name="Rectangle 3"/>
          <p:cNvSpPr>
            <a:spLocks noGrp="1" noChangeArrowheads="1"/>
          </p:cNvSpPr>
          <p:nvPr>
            <p:ph type="dt" idx="1"/>
          </p:nvPr>
        </p:nvSpPr>
        <p:spPr bwMode="auto">
          <a:xfrm>
            <a:off x="4142963" y="0"/>
            <a:ext cx="3170583" cy="480389"/>
          </a:xfrm>
          <a:prstGeom prst="rect">
            <a:avLst/>
          </a:prstGeom>
          <a:noFill/>
          <a:ln w="9525">
            <a:noFill/>
            <a:miter lim="800000"/>
            <a:headEnd/>
            <a:tailEnd/>
          </a:ln>
        </p:spPr>
        <p:txBody>
          <a:bodyPr vert="horz" wrap="square" lIns="97016" tIns="48508" rIns="97016" bIns="48508" numCol="1" anchor="t" anchorCtr="0" compatLnSpc="1">
            <a:prstTxWarp prst="textNoShape">
              <a:avLst/>
            </a:prstTxWarp>
          </a:bodyPr>
          <a:lstStyle>
            <a:lvl1pPr algn="r" defTabSz="484302">
              <a:defRPr sz="1200"/>
            </a:lvl1pPr>
          </a:lstStyle>
          <a:p>
            <a:pPr>
              <a:defRPr/>
            </a:pPr>
            <a:fld id="{86633209-2C35-4525-A6C6-9910388C1B30}" type="datetimeFigureOut">
              <a:rPr lang="en-US"/>
              <a:pPr>
                <a:defRPr/>
              </a:pPr>
              <a:t>4/22/2024</a:t>
            </a:fld>
            <a:endParaRPr lang="en-US"/>
          </a:p>
        </p:txBody>
      </p:sp>
      <p:sp>
        <p:nvSpPr>
          <p:cNvPr id="1331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732183" y="4561227"/>
            <a:ext cx="5850835" cy="4320213"/>
          </a:xfrm>
          <a:prstGeom prst="rect">
            <a:avLst/>
          </a:prstGeom>
          <a:noFill/>
          <a:ln w="9525">
            <a:noFill/>
            <a:miter lim="800000"/>
            <a:headEnd/>
            <a:tailEnd/>
          </a:ln>
        </p:spPr>
        <p:txBody>
          <a:bodyPr vert="horz" wrap="square" lIns="97016" tIns="48508" rIns="97016" bIns="4850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1" y="9119172"/>
            <a:ext cx="3170583" cy="480389"/>
          </a:xfrm>
          <a:prstGeom prst="rect">
            <a:avLst/>
          </a:prstGeom>
          <a:noFill/>
          <a:ln w="9525">
            <a:noFill/>
            <a:miter lim="800000"/>
            <a:headEnd/>
            <a:tailEnd/>
          </a:ln>
        </p:spPr>
        <p:txBody>
          <a:bodyPr vert="horz" wrap="square" lIns="97016" tIns="48508" rIns="97016" bIns="48508" numCol="1" anchor="b" anchorCtr="0" compatLnSpc="1">
            <a:prstTxWarp prst="textNoShape">
              <a:avLst/>
            </a:prstTxWarp>
          </a:bodyPr>
          <a:lstStyle>
            <a:lvl1pPr defTabSz="484302">
              <a:defRPr sz="1200"/>
            </a:lvl1pPr>
          </a:lstStyle>
          <a:p>
            <a:pPr>
              <a:defRPr/>
            </a:pPr>
            <a:endParaRPr lang="en-US"/>
          </a:p>
        </p:txBody>
      </p:sp>
      <p:sp>
        <p:nvSpPr>
          <p:cNvPr id="51207" name="Rectangle 7"/>
          <p:cNvSpPr>
            <a:spLocks noGrp="1" noChangeArrowheads="1"/>
          </p:cNvSpPr>
          <p:nvPr>
            <p:ph type="sldNum" sz="quarter" idx="5"/>
          </p:nvPr>
        </p:nvSpPr>
        <p:spPr bwMode="auto">
          <a:xfrm>
            <a:off x="4142963" y="9119172"/>
            <a:ext cx="3170583" cy="480389"/>
          </a:xfrm>
          <a:prstGeom prst="rect">
            <a:avLst/>
          </a:prstGeom>
          <a:noFill/>
          <a:ln w="9525">
            <a:noFill/>
            <a:miter lim="800000"/>
            <a:headEnd/>
            <a:tailEnd/>
          </a:ln>
        </p:spPr>
        <p:txBody>
          <a:bodyPr vert="horz" wrap="square" lIns="97016" tIns="48508" rIns="97016" bIns="48508" numCol="1" anchor="b" anchorCtr="0" compatLnSpc="1">
            <a:prstTxWarp prst="textNoShape">
              <a:avLst/>
            </a:prstTxWarp>
          </a:bodyPr>
          <a:lstStyle>
            <a:lvl1pPr algn="r" defTabSz="484302">
              <a:defRPr sz="1200"/>
            </a:lvl1pPr>
          </a:lstStyle>
          <a:p>
            <a:pPr>
              <a:defRPr/>
            </a:pPr>
            <a:fld id="{91083F63-915D-4809-AAB8-496C22178696}" type="slidenum">
              <a:rPr lang="en-US"/>
              <a:pPr>
                <a:defRPr/>
              </a:pPr>
              <a:t>‹#›</a:t>
            </a:fld>
            <a:endParaRPr lang="en-US"/>
          </a:p>
        </p:txBody>
      </p:sp>
    </p:spTree>
    <p:extLst>
      <p:ext uri="{BB962C8B-B14F-4D97-AF65-F5344CB8AC3E}">
        <p14:creationId xmlns:p14="http://schemas.microsoft.com/office/powerpoint/2010/main" val="37997648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0775"/>
            <a:ext cx="7772400" cy="1470025"/>
          </a:xfrm>
        </p:spPr>
        <p:txBody>
          <a:bodyPr>
            <a:normAutofit/>
          </a:bodyPr>
          <a:lstStyle>
            <a:lvl1pPr algn="l">
              <a:defRPr sz="3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209800"/>
            <a:ext cx="6400800" cy="1752600"/>
          </a:xfr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A9CFE07-E4C6-4DFF-9E20-6740751210BE}" type="datetime1">
              <a:rPr lang="en-US" smtClean="0"/>
              <a:t>4/22/2024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3DD6736E-4852-4E45-8E91-F337B876FCA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E83438-D5FC-4152-806A-A409E38618D9}" type="datetime1">
              <a:rPr lang="en-US" smtClean="0"/>
              <a:t>4/22/2024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F91A359E-2371-4099-BE4C-629259C5B38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8A5978C-0E41-460D-933D-0773D533031D}" type="datetime1">
              <a:rPr lang="en-US" smtClean="0"/>
              <a:t>4/22/2024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F8BCA19C-4360-40A1-BCEA-0F7A3EF78EA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286000" y="6356350"/>
            <a:ext cx="2133600" cy="365125"/>
          </a:xfrm>
        </p:spPr>
        <p:txBody>
          <a:bodyPr/>
          <a:lstStyle>
            <a:lvl1pPr>
              <a:defRPr/>
            </a:lvl1pPr>
          </a:lstStyle>
          <a:p>
            <a:pPr>
              <a:defRPr/>
            </a:pPr>
            <a:fld id="{BB495BBE-EDBA-4699-BA3D-4341916D6FE9}" type="datetime1">
              <a:rPr lang="en-US" smtClean="0"/>
              <a:t>4/22/2024</a:t>
            </a:fld>
            <a:endParaRPr lang="en-US"/>
          </a:p>
        </p:txBody>
      </p:sp>
      <p:sp>
        <p:nvSpPr>
          <p:cNvPr id="5" name="Footer Placeholder 4"/>
          <p:cNvSpPr>
            <a:spLocks noGrp="1"/>
          </p:cNvSpPr>
          <p:nvPr>
            <p:ph type="ftr" sz="quarter" idx="11"/>
          </p:nvPr>
        </p:nvSpPr>
        <p:spPr>
          <a:xfrm>
            <a:off x="4572000" y="6356350"/>
            <a:ext cx="2895600" cy="365125"/>
          </a:xfrm>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a:xfrm>
            <a:off x="7620000" y="6356350"/>
            <a:ext cx="1066800" cy="365125"/>
          </a:xfrm>
        </p:spPr>
        <p:txBody>
          <a:bodyPr/>
          <a:lstStyle>
            <a:lvl1pPr>
              <a:defRPr/>
            </a:lvl1pPr>
          </a:lstStyle>
          <a:p>
            <a:pPr>
              <a:defRPr/>
            </a:pPr>
            <a:fld id="{EC37D1F4-C891-4C31-8128-70C02C8BEF5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7C12F71-9336-41CA-84EA-A5B53A54DEE5}" type="datetime1">
              <a:rPr lang="en-US" smtClean="0"/>
              <a:t>4/22/2024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10A83523-E165-439B-89AE-073950DE2A9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CC0367C-40A2-4012-82C0-B48B530C63D7}" type="datetime1">
              <a:rPr lang="en-US" smtClean="0"/>
              <a:t>4/22/2024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7" name="Slide Number Placeholder 5"/>
          <p:cNvSpPr>
            <a:spLocks noGrp="1"/>
          </p:cNvSpPr>
          <p:nvPr>
            <p:ph type="sldNum" sz="quarter" idx="12"/>
          </p:nvPr>
        </p:nvSpPr>
        <p:spPr/>
        <p:txBody>
          <a:bodyPr/>
          <a:lstStyle>
            <a:lvl1pPr>
              <a:defRPr/>
            </a:lvl1pPr>
          </a:lstStyle>
          <a:p>
            <a:pPr>
              <a:defRPr/>
            </a:pPr>
            <a:fld id="{5177738D-E468-49DE-A690-9228143CBBB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788DAA0-C25D-4246-B5B3-08F6188001A0}" type="datetime1">
              <a:rPr lang="en-US" smtClean="0"/>
              <a:t>4/22/2024</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9" name="Slide Number Placeholder 5"/>
          <p:cNvSpPr>
            <a:spLocks noGrp="1"/>
          </p:cNvSpPr>
          <p:nvPr>
            <p:ph type="sldNum" sz="quarter" idx="12"/>
          </p:nvPr>
        </p:nvSpPr>
        <p:spPr/>
        <p:txBody>
          <a:bodyPr/>
          <a:lstStyle>
            <a:lvl1pPr>
              <a:defRPr/>
            </a:lvl1pPr>
          </a:lstStyle>
          <a:p>
            <a:pPr>
              <a:defRPr/>
            </a:pPr>
            <a:fld id="{A04541A0-CBCD-4E92-A898-CAA89284B98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E0E963A-365E-4EF0-ADE4-8E674092DCE2}" type="datetime1">
              <a:rPr lang="en-US" smtClean="0"/>
              <a:t>4/22/2024</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5" name="Slide Number Placeholder 5"/>
          <p:cNvSpPr>
            <a:spLocks noGrp="1"/>
          </p:cNvSpPr>
          <p:nvPr>
            <p:ph type="sldNum" sz="quarter" idx="12"/>
          </p:nvPr>
        </p:nvSpPr>
        <p:spPr/>
        <p:txBody>
          <a:bodyPr/>
          <a:lstStyle>
            <a:lvl1pPr>
              <a:defRPr/>
            </a:lvl1pPr>
          </a:lstStyle>
          <a:p>
            <a:pPr>
              <a:defRPr/>
            </a:pPr>
            <a:fld id="{496B9766-3D2C-45C2-92E4-6A2F780F7D9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CB7C76-343A-47E6-A9D6-379D1A9E8FCF}" type="datetime1">
              <a:rPr lang="en-US" smtClean="0"/>
              <a:t>4/22/2024</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4" name="Slide Number Placeholder 5"/>
          <p:cNvSpPr>
            <a:spLocks noGrp="1"/>
          </p:cNvSpPr>
          <p:nvPr>
            <p:ph type="sldNum" sz="quarter" idx="12"/>
          </p:nvPr>
        </p:nvSpPr>
        <p:spPr/>
        <p:txBody>
          <a:bodyPr/>
          <a:lstStyle>
            <a:lvl1pPr>
              <a:defRPr/>
            </a:lvl1pPr>
          </a:lstStyle>
          <a:p>
            <a:pPr>
              <a:defRPr/>
            </a:pPr>
            <a:fld id="{3347BF71-4592-4735-A0CF-62045C33420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18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88C080-9668-4306-A515-72E2E99D3B0A}" type="datetime1">
              <a:rPr lang="en-US" smtClean="0"/>
              <a:t>4/22/2024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7" name="Slide Number Placeholder 5"/>
          <p:cNvSpPr>
            <a:spLocks noGrp="1"/>
          </p:cNvSpPr>
          <p:nvPr>
            <p:ph type="sldNum" sz="quarter" idx="12"/>
          </p:nvPr>
        </p:nvSpPr>
        <p:spPr/>
        <p:txBody>
          <a:bodyPr/>
          <a:lstStyle>
            <a:lvl1pPr>
              <a:defRPr/>
            </a:lvl1pPr>
          </a:lstStyle>
          <a:p>
            <a:pPr>
              <a:defRPr/>
            </a:pPr>
            <a:fld id="{5E5D14B2-C768-459E-A13F-7EFB60901D5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67F381-F613-4FF5-8643-C6742E66DB19}" type="datetime1">
              <a:rPr lang="en-US" smtClean="0"/>
              <a:t>4/22/2024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7" name="Slide Number Placeholder 5"/>
          <p:cNvSpPr>
            <a:spLocks noGrp="1"/>
          </p:cNvSpPr>
          <p:nvPr>
            <p:ph type="sldNum" sz="quarter" idx="12"/>
          </p:nvPr>
        </p:nvSpPr>
        <p:spPr/>
        <p:txBody>
          <a:bodyPr/>
          <a:lstStyle>
            <a:lvl1pPr>
              <a:defRPr/>
            </a:lvl1pPr>
          </a:lstStyle>
          <a:p>
            <a:pPr>
              <a:defRPr/>
            </a:pPr>
            <a:fld id="{C290DF11-2887-4A2A-BDC0-9C8CA0EEE4A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EB4DED-9B46-42C8-9E12-180E3BDD435E}" type="datetime1">
              <a:rPr lang="en-US" smtClean="0"/>
              <a:t>4/22/2024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US" smtClean="0"/>
              <a:t>© Joe Barich, 2024.</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648305A-DE04-4D04-B522-20424900724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dt="0"/>
  <p:txStyles>
    <p:titleStyle>
      <a:lvl1pPr algn="ctr" defTabSz="457200" rtl="0" eaLnBrk="0" fontAlgn="base" hangingPunct="0">
        <a:spcBef>
          <a:spcPct val="0"/>
        </a:spcBef>
        <a:spcAft>
          <a:spcPct val="0"/>
        </a:spcAft>
        <a:defRPr sz="4400" kern="1200">
          <a:solidFill>
            <a:schemeClr val="tx1"/>
          </a:solidFill>
          <a:latin typeface="Georgia"/>
          <a:ea typeface="+mj-ea"/>
          <a:cs typeface="Georgia"/>
        </a:defRPr>
      </a:lvl1pPr>
      <a:lvl2pPr algn="ctr" defTabSz="457200" rtl="0" eaLnBrk="0" fontAlgn="base" hangingPunct="0">
        <a:spcBef>
          <a:spcPct val="0"/>
        </a:spcBef>
        <a:spcAft>
          <a:spcPct val="0"/>
        </a:spcAft>
        <a:defRPr sz="4400">
          <a:solidFill>
            <a:schemeClr val="tx1"/>
          </a:solidFill>
          <a:latin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eorgia"/>
          <a:ea typeface="+mn-ea"/>
          <a:cs typeface="Georgi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eorgia"/>
          <a:ea typeface="+mn-ea"/>
          <a:cs typeface="Georgi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eorgia"/>
          <a:ea typeface="+mn-ea"/>
          <a:cs typeface="Georgi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304800" y="533400"/>
            <a:ext cx="7772400" cy="1470025"/>
          </a:xfrm>
        </p:spPr>
        <p:txBody>
          <a:bodyPr/>
          <a:lstStyle/>
          <a:p>
            <a:pPr eaLnBrk="1" hangingPunct="1"/>
            <a:r>
              <a:rPr lang="en-US" sz="6000" smtClean="0">
                <a:latin typeface="Georgia" pitchFamily="18" charset="0"/>
              </a:rPr>
              <a:t>Engineering Law</a:t>
            </a:r>
          </a:p>
        </p:txBody>
      </p:sp>
      <p:sp>
        <p:nvSpPr>
          <p:cNvPr id="15362" name="Subtitle 2"/>
          <p:cNvSpPr>
            <a:spLocks noGrp="1"/>
          </p:cNvSpPr>
          <p:nvPr>
            <p:ph type="subTitle" idx="1"/>
          </p:nvPr>
        </p:nvSpPr>
        <p:spPr>
          <a:xfrm>
            <a:off x="304800" y="1752600"/>
            <a:ext cx="6400800" cy="1752600"/>
          </a:xfrm>
        </p:spPr>
        <p:txBody>
          <a:bodyPr/>
          <a:lstStyle/>
          <a:p>
            <a:pPr eaLnBrk="1" hangingPunct="1">
              <a:lnSpc>
                <a:spcPct val="80000"/>
              </a:lnSpc>
            </a:pPr>
            <a:r>
              <a:rPr lang="en-US" sz="3600" dirty="0" smtClean="0">
                <a:latin typeface="Georgia" pitchFamily="18" charset="0"/>
              </a:rPr>
              <a:t>Professor Barich</a:t>
            </a:r>
          </a:p>
          <a:p>
            <a:pPr eaLnBrk="1" hangingPunct="1">
              <a:lnSpc>
                <a:spcPct val="80000"/>
              </a:lnSpc>
            </a:pPr>
            <a:r>
              <a:rPr lang="en-US" sz="3600" dirty="0" smtClean="0">
                <a:latin typeface="Georgia" pitchFamily="18" charset="0"/>
              </a:rPr>
              <a:t>Class 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idx="4294967295"/>
          </p:nvPr>
        </p:nvSpPr>
        <p:spPr>
          <a:xfrm>
            <a:off x="444500" y="207963"/>
            <a:ext cx="8229600" cy="915757"/>
          </a:xfrm>
        </p:spPr>
        <p:txBody>
          <a:bodyPr/>
          <a:lstStyle/>
          <a:p>
            <a:pPr eaLnBrk="1" hangingPunct="1"/>
            <a:r>
              <a:rPr lang="en-US" dirty="0" smtClean="0">
                <a:latin typeface="Georgia" pitchFamily="18" charset="0"/>
              </a:rPr>
              <a:t> </a:t>
            </a:r>
          </a:p>
        </p:txBody>
      </p:sp>
      <p:sp>
        <p:nvSpPr>
          <p:cNvPr id="24580" name="Content Placeholder 2"/>
          <p:cNvSpPr>
            <a:spLocks noGrp="1"/>
          </p:cNvSpPr>
          <p:nvPr>
            <p:ph idx="4294967295"/>
          </p:nvPr>
        </p:nvSpPr>
        <p:spPr>
          <a:xfrm>
            <a:off x="429199" y="1057619"/>
            <a:ext cx="8428362" cy="5420299"/>
          </a:xfrm>
        </p:spPr>
        <p:txBody>
          <a:bodyPr/>
          <a:lstStyle/>
          <a:p>
            <a:pPr marL="0" indent="0">
              <a:lnSpc>
                <a:spcPct val="90000"/>
              </a:lnSpc>
              <a:buNone/>
            </a:pPr>
            <a:r>
              <a:rPr lang="en-US" sz="2400" dirty="0" smtClean="0">
                <a:latin typeface="Georgia" pitchFamily="18" charset="0"/>
              </a:rPr>
              <a:t> </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2" name="Slide Number Placeholder 1"/>
          <p:cNvSpPr>
            <a:spLocks noGrp="1"/>
          </p:cNvSpPr>
          <p:nvPr>
            <p:ph type="sldNum" sz="quarter" idx="12"/>
          </p:nvPr>
        </p:nvSpPr>
        <p:spPr/>
        <p:txBody>
          <a:bodyPr/>
          <a:lstStyle/>
          <a:p>
            <a:pPr>
              <a:defRPr/>
            </a:pPr>
            <a:fld id="{EC37D1F4-C891-4C31-8128-70C02C8BEF54}" type="slidenum">
              <a:rPr lang="en-US" smtClean="0"/>
              <a:pPr>
                <a:defRPr/>
              </a:pPr>
              <a:t>10</a:t>
            </a:fld>
            <a:endParaRPr lang="en-US"/>
          </a:p>
        </p:txBody>
      </p:sp>
      <p:pic>
        <p:nvPicPr>
          <p:cNvPr id="103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480" y="0"/>
            <a:ext cx="5375719" cy="6973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7312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idx="4294967295"/>
          </p:nvPr>
        </p:nvSpPr>
        <p:spPr>
          <a:xfrm>
            <a:off x="444500" y="207963"/>
            <a:ext cx="8229600" cy="1143000"/>
          </a:xfrm>
        </p:spPr>
        <p:txBody>
          <a:bodyPr/>
          <a:lstStyle/>
          <a:p>
            <a:pPr eaLnBrk="1" hangingPunct="1"/>
            <a:r>
              <a:rPr lang="en-US" dirty="0" smtClean="0">
                <a:latin typeface="Georgia" pitchFamily="18" charset="0"/>
              </a:rPr>
              <a:t> Need For Life-Long Learning -1</a:t>
            </a:r>
          </a:p>
        </p:txBody>
      </p:sp>
      <p:sp>
        <p:nvSpPr>
          <p:cNvPr id="30724" name="Content Placeholder 2"/>
          <p:cNvSpPr>
            <a:spLocks noGrp="1"/>
          </p:cNvSpPr>
          <p:nvPr>
            <p:ph idx="4294967295"/>
          </p:nvPr>
        </p:nvSpPr>
        <p:spPr>
          <a:xfrm>
            <a:off x="549274" y="1190624"/>
            <a:ext cx="8462523" cy="4956787"/>
          </a:xfrm>
        </p:spPr>
        <p:txBody>
          <a:bodyPr/>
          <a:lstStyle/>
          <a:p>
            <a:pPr>
              <a:lnSpc>
                <a:spcPct val="90000"/>
              </a:lnSpc>
            </a:pPr>
            <a:r>
              <a:rPr lang="en-US" sz="2800" dirty="0" smtClean="0">
                <a:latin typeface="Georgia" pitchFamily="18" charset="0"/>
              </a:rPr>
              <a:t>We live in a continually changing world</a:t>
            </a:r>
            <a:endParaRPr lang="en-US" sz="2800" dirty="0">
              <a:latin typeface="Georgia" pitchFamily="18" charset="0"/>
            </a:endParaRPr>
          </a:p>
          <a:p>
            <a:pPr lvl="1">
              <a:lnSpc>
                <a:spcPct val="90000"/>
              </a:lnSpc>
            </a:pPr>
            <a:r>
              <a:rPr lang="en-US" sz="2400" dirty="0">
                <a:latin typeface="Georgia" pitchFamily="18" charset="0"/>
              </a:rPr>
              <a:t>Technology </a:t>
            </a:r>
            <a:r>
              <a:rPr lang="en-US" sz="2400" dirty="0" smtClean="0">
                <a:latin typeface="Georgia" pitchFamily="18" charset="0"/>
              </a:rPr>
              <a:t>advances</a:t>
            </a:r>
            <a:endParaRPr lang="en-US" dirty="0">
              <a:latin typeface="Georgia" pitchFamily="18" charset="0"/>
            </a:endParaRPr>
          </a:p>
          <a:p>
            <a:pPr lvl="1">
              <a:lnSpc>
                <a:spcPct val="90000"/>
              </a:lnSpc>
            </a:pPr>
            <a:r>
              <a:rPr lang="en-US" sz="2400" dirty="0">
                <a:latin typeface="Georgia" pitchFamily="18" charset="0"/>
              </a:rPr>
              <a:t>Statutes, Agency rules, Case </a:t>
            </a:r>
            <a:r>
              <a:rPr lang="en-US" sz="2400" dirty="0" smtClean="0">
                <a:latin typeface="Georgia" pitchFamily="18" charset="0"/>
              </a:rPr>
              <a:t>law changes</a:t>
            </a:r>
            <a:endParaRPr lang="en-US" sz="2400" dirty="0">
              <a:latin typeface="Georgia" pitchFamily="18" charset="0"/>
            </a:endParaRPr>
          </a:p>
          <a:p>
            <a:pPr lvl="1">
              <a:lnSpc>
                <a:spcPct val="90000"/>
              </a:lnSpc>
            </a:pPr>
            <a:r>
              <a:rPr lang="en-US" sz="2400" dirty="0">
                <a:latin typeface="Georgia" pitchFamily="18" charset="0"/>
              </a:rPr>
              <a:t>Technology moves first and laws take years to catch up</a:t>
            </a:r>
          </a:p>
          <a:p>
            <a:pPr>
              <a:spcBef>
                <a:spcPts val="0"/>
              </a:spcBef>
            </a:pPr>
            <a:r>
              <a:rPr lang="en-US" sz="2800" dirty="0" smtClean="0">
                <a:latin typeface="Georgia" pitchFamily="18" charset="0"/>
              </a:rPr>
              <a:t>1980s - estimate of the “half-life</a:t>
            </a:r>
            <a:r>
              <a:rPr lang="en-US" sz="2800" dirty="0">
                <a:latin typeface="Georgia" pitchFamily="18" charset="0"/>
              </a:rPr>
              <a:t>” of an engineer’s technical </a:t>
            </a:r>
            <a:r>
              <a:rPr lang="en-US" sz="2800" dirty="0" smtClean="0">
                <a:latin typeface="Georgia" pitchFamily="18" charset="0"/>
              </a:rPr>
              <a:t>skills (how </a:t>
            </a:r>
            <a:r>
              <a:rPr lang="en-US" sz="2800" dirty="0">
                <a:latin typeface="Georgia" pitchFamily="18" charset="0"/>
              </a:rPr>
              <a:t>long it takes for half of everything an </a:t>
            </a:r>
            <a:r>
              <a:rPr lang="en-US" sz="2800" dirty="0" smtClean="0">
                <a:latin typeface="Georgia" pitchFamily="18" charset="0"/>
              </a:rPr>
              <a:t>engineer knew about </a:t>
            </a:r>
            <a:r>
              <a:rPr lang="en-US" sz="2800" dirty="0">
                <a:latin typeface="Georgia" pitchFamily="18" charset="0"/>
              </a:rPr>
              <a:t>field to become </a:t>
            </a:r>
            <a:r>
              <a:rPr lang="en-US" sz="2800" dirty="0" smtClean="0">
                <a:latin typeface="Georgia" pitchFamily="18" charset="0"/>
              </a:rPr>
              <a:t>obsolete) </a:t>
            </a:r>
          </a:p>
          <a:p>
            <a:pPr lvl="1">
              <a:spcBef>
                <a:spcPts val="0"/>
              </a:spcBef>
            </a:pPr>
            <a:r>
              <a:rPr lang="en-US" sz="2400" dirty="0" smtClean="0">
                <a:latin typeface="Georgia" pitchFamily="18" charset="0"/>
              </a:rPr>
              <a:t>7.5 </a:t>
            </a:r>
            <a:r>
              <a:rPr lang="en-US" sz="2400" dirty="0">
                <a:latin typeface="Georgia" pitchFamily="18" charset="0"/>
              </a:rPr>
              <a:t>years for mechanical engineers</a:t>
            </a:r>
            <a:endParaRPr lang="en-US" sz="2400" dirty="0" smtClean="0">
              <a:latin typeface="Georgia" pitchFamily="18" charset="0"/>
            </a:endParaRPr>
          </a:p>
          <a:p>
            <a:pPr lvl="1">
              <a:spcBef>
                <a:spcPts val="0"/>
              </a:spcBef>
            </a:pPr>
            <a:r>
              <a:rPr lang="en-US" sz="2400" dirty="0" smtClean="0">
                <a:latin typeface="Georgia" pitchFamily="18" charset="0"/>
              </a:rPr>
              <a:t>5 </a:t>
            </a:r>
            <a:r>
              <a:rPr lang="en-US" sz="2400" dirty="0">
                <a:latin typeface="Georgia" pitchFamily="18" charset="0"/>
              </a:rPr>
              <a:t>years </a:t>
            </a:r>
            <a:r>
              <a:rPr lang="en-US" sz="2400" dirty="0" smtClean="0">
                <a:latin typeface="Georgia" pitchFamily="18" charset="0"/>
              </a:rPr>
              <a:t>for electrical </a:t>
            </a:r>
            <a:r>
              <a:rPr lang="en-US" sz="2400" dirty="0">
                <a:latin typeface="Georgia" pitchFamily="18" charset="0"/>
              </a:rPr>
              <a:t>engineers</a:t>
            </a:r>
            <a:endParaRPr lang="en-US" sz="2400" dirty="0" smtClean="0">
              <a:latin typeface="Georgia" pitchFamily="18" charset="0"/>
            </a:endParaRPr>
          </a:p>
          <a:p>
            <a:pPr lvl="1">
              <a:spcBef>
                <a:spcPts val="0"/>
              </a:spcBef>
            </a:pPr>
            <a:r>
              <a:rPr lang="en-US" sz="2400" dirty="0" smtClean="0">
                <a:latin typeface="Georgia" pitchFamily="18" charset="0"/>
              </a:rPr>
              <a:t>2.5 </a:t>
            </a:r>
            <a:r>
              <a:rPr lang="en-US" sz="2400" dirty="0">
                <a:latin typeface="Georgia" pitchFamily="18" charset="0"/>
              </a:rPr>
              <a:t>years for software </a:t>
            </a:r>
            <a:r>
              <a:rPr lang="en-US" sz="2400" dirty="0" smtClean="0">
                <a:latin typeface="Georgia" pitchFamily="18" charset="0"/>
              </a:rPr>
              <a:t>engineers</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2" name="Slide Number Placeholder 1"/>
          <p:cNvSpPr>
            <a:spLocks noGrp="1"/>
          </p:cNvSpPr>
          <p:nvPr>
            <p:ph type="sldNum" sz="quarter" idx="12"/>
          </p:nvPr>
        </p:nvSpPr>
        <p:spPr/>
        <p:txBody>
          <a:bodyPr/>
          <a:lstStyle/>
          <a:p>
            <a:pPr>
              <a:defRPr/>
            </a:pPr>
            <a:fld id="{EC37D1F4-C891-4C31-8128-70C02C8BEF54}"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idx="4294967295"/>
          </p:nvPr>
        </p:nvSpPr>
        <p:spPr>
          <a:xfrm>
            <a:off x="444500" y="207963"/>
            <a:ext cx="8229600" cy="1143000"/>
          </a:xfrm>
        </p:spPr>
        <p:txBody>
          <a:bodyPr/>
          <a:lstStyle/>
          <a:p>
            <a:pPr eaLnBrk="1" hangingPunct="1"/>
            <a:r>
              <a:rPr lang="en-US" dirty="0" smtClean="0">
                <a:latin typeface="Georgia" pitchFamily="18" charset="0"/>
              </a:rPr>
              <a:t> Need For Life-Long Learning -2</a:t>
            </a:r>
          </a:p>
        </p:txBody>
      </p:sp>
      <p:sp>
        <p:nvSpPr>
          <p:cNvPr id="30724" name="Content Placeholder 2"/>
          <p:cNvSpPr>
            <a:spLocks noGrp="1"/>
          </p:cNvSpPr>
          <p:nvPr>
            <p:ph idx="4294967295"/>
          </p:nvPr>
        </p:nvSpPr>
        <p:spPr>
          <a:xfrm>
            <a:off x="549274" y="1046602"/>
            <a:ext cx="8396421" cy="5497417"/>
          </a:xfrm>
        </p:spPr>
        <p:txBody>
          <a:bodyPr/>
          <a:lstStyle/>
          <a:p>
            <a:pPr>
              <a:spcBef>
                <a:spcPts val="0"/>
              </a:spcBef>
            </a:pPr>
            <a:r>
              <a:rPr lang="en-US" sz="2800" dirty="0" smtClean="0">
                <a:latin typeface="Georgia" pitchFamily="18" charset="0"/>
              </a:rPr>
              <a:t>Best practice - seek out learning opportunities</a:t>
            </a:r>
            <a:endParaRPr lang="en-US" sz="2800" dirty="0">
              <a:latin typeface="Georgia" pitchFamily="18" charset="0"/>
            </a:endParaRPr>
          </a:p>
          <a:p>
            <a:pPr lvl="1">
              <a:spcBef>
                <a:spcPts val="0"/>
              </a:spcBef>
            </a:pPr>
            <a:r>
              <a:rPr lang="en-US" sz="2400" dirty="0">
                <a:latin typeface="Georgia" pitchFamily="18" charset="0"/>
              </a:rPr>
              <a:t>New technologies and tools</a:t>
            </a:r>
          </a:p>
          <a:p>
            <a:pPr lvl="1">
              <a:spcBef>
                <a:spcPts val="0"/>
              </a:spcBef>
            </a:pPr>
            <a:r>
              <a:rPr lang="en-US" sz="2400" dirty="0">
                <a:latin typeface="Georgia" pitchFamily="18" charset="0"/>
              </a:rPr>
              <a:t>New business and management skills</a:t>
            </a:r>
          </a:p>
          <a:p>
            <a:pPr lvl="1">
              <a:spcBef>
                <a:spcPts val="0"/>
              </a:spcBef>
            </a:pPr>
            <a:r>
              <a:rPr lang="en-US" sz="2400" dirty="0">
                <a:latin typeface="Georgia" pitchFamily="18" charset="0"/>
              </a:rPr>
              <a:t>Changes in law impacting your </a:t>
            </a:r>
            <a:r>
              <a:rPr lang="en-US" sz="2400" dirty="0" smtClean="0">
                <a:latin typeface="Georgia" pitchFamily="18" charset="0"/>
              </a:rPr>
              <a:t>work</a:t>
            </a:r>
          </a:p>
          <a:p>
            <a:pPr lvl="1">
              <a:spcBef>
                <a:spcPts val="0"/>
              </a:spcBef>
            </a:pPr>
            <a:r>
              <a:rPr lang="en-US" sz="2400" dirty="0" smtClean="0">
                <a:latin typeface="Georgia" pitchFamily="18" charset="0"/>
              </a:rPr>
              <a:t>YOU are responsible for your self-learning</a:t>
            </a:r>
          </a:p>
          <a:p>
            <a:pPr lvl="2">
              <a:spcBef>
                <a:spcPts val="0"/>
              </a:spcBef>
            </a:pPr>
            <a:r>
              <a:rPr lang="en-US" sz="2000" dirty="0" smtClean="0">
                <a:latin typeface="Georgia" pitchFamily="18" charset="0"/>
              </a:rPr>
              <a:t>Don’t rely on your company to teach you what is best for you to know.  Have a learning plan and act on it.</a:t>
            </a:r>
            <a:endParaRPr lang="en-US" sz="2000" dirty="0">
              <a:latin typeface="Georgia" pitchFamily="18" charset="0"/>
            </a:endParaRPr>
          </a:p>
          <a:p>
            <a:pPr>
              <a:spcBef>
                <a:spcPts val="0"/>
              </a:spcBef>
            </a:pPr>
            <a:r>
              <a:rPr lang="en-US" sz="2400" dirty="0" smtClean="0">
                <a:latin typeface="Georgia" pitchFamily="18" charset="0"/>
              </a:rPr>
              <a:t>Why </a:t>
            </a:r>
            <a:r>
              <a:rPr lang="en-US" sz="2400" dirty="0">
                <a:latin typeface="Georgia" pitchFamily="18" charset="0"/>
              </a:rPr>
              <a:t>is it important to keep learning?</a:t>
            </a:r>
          </a:p>
          <a:p>
            <a:pPr lvl="1">
              <a:spcBef>
                <a:spcPts val="0"/>
              </a:spcBef>
            </a:pPr>
            <a:r>
              <a:rPr lang="en-US" sz="2400" dirty="0">
                <a:latin typeface="Georgia" pitchFamily="18" charset="0"/>
              </a:rPr>
              <a:t>Distinguish </a:t>
            </a:r>
            <a:r>
              <a:rPr lang="en-US" sz="2400" dirty="0" smtClean="0">
                <a:latin typeface="Georgia" pitchFamily="18" charset="0"/>
              </a:rPr>
              <a:t>yourself  (higher salary, stay employed)</a:t>
            </a:r>
          </a:p>
          <a:p>
            <a:pPr lvl="2">
              <a:spcBef>
                <a:spcPts val="0"/>
              </a:spcBef>
            </a:pPr>
            <a:r>
              <a:rPr lang="en-US" sz="2000" dirty="0" smtClean="0">
                <a:latin typeface="Georgia" pitchFamily="18" charset="0"/>
              </a:rPr>
              <a:t>High technical competence, specialized T/B/L knowledge </a:t>
            </a:r>
            <a:endParaRPr lang="en-US" sz="2000" dirty="0">
              <a:latin typeface="Georgia" pitchFamily="18" charset="0"/>
            </a:endParaRPr>
          </a:p>
          <a:p>
            <a:pPr lvl="1">
              <a:spcBef>
                <a:spcPts val="0"/>
              </a:spcBef>
            </a:pPr>
            <a:r>
              <a:rPr lang="en-US" sz="2400" dirty="0" smtClean="0">
                <a:latin typeface="Georgia" pitchFamily="18" charset="0"/>
              </a:rPr>
              <a:t>Maintain competency as aging</a:t>
            </a:r>
          </a:p>
          <a:p>
            <a:pPr lvl="2">
              <a:spcBef>
                <a:spcPts val="0"/>
              </a:spcBef>
            </a:pPr>
            <a:r>
              <a:rPr lang="en-US" sz="2000" dirty="0" smtClean="0">
                <a:latin typeface="Georgia" pitchFamily="18" charset="0"/>
              </a:rPr>
              <a:t>After a half-life, if your knowledge is not current, why not fire you and get a recent grad who is more current and cheaper?</a:t>
            </a:r>
          </a:p>
          <a:p>
            <a:pPr lvl="1">
              <a:spcBef>
                <a:spcPts val="0"/>
              </a:spcBef>
            </a:pPr>
            <a:r>
              <a:rPr lang="en-US" sz="2400" dirty="0" smtClean="0">
                <a:latin typeface="Georgia" pitchFamily="18" charset="0"/>
              </a:rPr>
              <a:t>Transition to management (whole new set of skills)</a:t>
            </a:r>
          </a:p>
          <a:p>
            <a:pPr lvl="1">
              <a:spcBef>
                <a:spcPts val="0"/>
              </a:spcBef>
            </a:pPr>
            <a:r>
              <a:rPr lang="en-US" sz="2400" dirty="0" smtClean="0">
                <a:latin typeface="Georgia" pitchFamily="18" charset="0"/>
              </a:rPr>
              <a:t>Watch out for new/changed legal pitfalls </a:t>
            </a:r>
            <a:endParaRPr lang="en-US" sz="2400" dirty="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2" name="Slide Number Placeholder 1"/>
          <p:cNvSpPr>
            <a:spLocks noGrp="1"/>
          </p:cNvSpPr>
          <p:nvPr>
            <p:ph type="sldNum" sz="quarter" idx="12"/>
          </p:nvPr>
        </p:nvSpPr>
        <p:spPr/>
        <p:txBody>
          <a:bodyPr/>
          <a:lstStyle/>
          <a:p>
            <a:pPr>
              <a:defRPr/>
            </a:pPr>
            <a:fld id="{EC37D1F4-C891-4C31-8128-70C02C8BEF54}" type="slidenum">
              <a:rPr lang="en-US" smtClean="0"/>
              <a:pPr>
                <a:defRPr/>
              </a:pPr>
              <a:t>12</a:t>
            </a:fld>
            <a:endParaRPr lang="en-US"/>
          </a:p>
        </p:txBody>
      </p:sp>
    </p:spTree>
    <p:extLst>
      <p:ext uri="{BB962C8B-B14F-4D97-AF65-F5344CB8AC3E}">
        <p14:creationId xmlns:p14="http://schemas.microsoft.com/office/powerpoint/2010/main" val="3641382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idx="4294967295"/>
          </p:nvPr>
        </p:nvSpPr>
        <p:spPr>
          <a:xfrm>
            <a:off x="444500" y="207963"/>
            <a:ext cx="8229600" cy="1020336"/>
          </a:xfrm>
        </p:spPr>
        <p:txBody>
          <a:bodyPr/>
          <a:lstStyle/>
          <a:p>
            <a:pPr eaLnBrk="1" hangingPunct="1"/>
            <a:r>
              <a:rPr lang="en-US" dirty="0" smtClean="0">
                <a:latin typeface="Georgia" pitchFamily="18" charset="0"/>
              </a:rPr>
              <a:t>Make A Positive Difference</a:t>
            </a:r>
          </a:p>
        </p:txBody>
      </p:sp>
      <p:sp>
        <p:nvSpPr>
          <p:cNvPr id="30724" name="Content Placeholder 2"/>
          <p:cNvSpPr>
            <a:spLocks noGrp="1"/>
          </p:cNvSpPr>
          <p:nvPr>
            <p:ph idx="4294967295"/>
          </p:nvPr>
        </p:nvSpPr>
        <p:spPr>
          <a:xfrm>
            <a:off x="549275" y="1190625"/>
            <a:ext cx="8229600" cy="4937220"/>
          </a:xfrm>
        </p:spPr>
        <p:txBody>
          <a:bodyPr/>
          <a:lstStyle/>
          <a:p>
            <a:pPr>
              <a:lnSpc>
                <a:spcPct val="90000"/>
              </a:lnSpc>
            </a:pPr>
            <a:r>
              <a:rPr lang="en-US" sz="2800" dirty="0" smtClean="0">
                <a:latin typeface="Georgia" pitchFamily="18" charset="0"/>
              </a:rPr>
              <a:t>Your Mission: To advance technology to provide a better life for everyone</a:t>
            </a:r>
            <a:endParaRPr lang="en-US" sz="2400" dirty="0" smtClean="0">
              <a:latin typeface="Georgia" pitchFamily="18" charset="0"/>
            </a:endParaRPr>
          </a:p>
          <a:p>
            <a:pPr>
              <a:lnSpc>
                <a:spcPct val="90000"/>
              </a:lnSpc>
            </a:pPr>
            <a:r>
              <a:rPr lang="en-US" sz="2800" dirty="0" smtClean="0">
                <a:latin typeface="Georgia" pitchFamily="18" charset="0"/>
              </a:rPr>
              <a:t>Make a difference in your company</a:t>
            </a:r>
          </a:p>
          <a:p>
            <a:pPr lvl="1">
              <a:lnSpc>
                <a:spcPct val="90000"/>
              </a:lnSpc>
            </a:pPr>
            <a:r>
              <a:rPr lang="en-US" sz="2400" dirty="0" smtClean="0">
                <a:latin typeface="Georgia" pitchFamily="18" charset="0"/>
              </a:rPr>
              <a:t>Pay attention not just to what you are told to do, but what you should really be actually doing as well</a:t>
            </a:r>
          </a:p>
          <a:p>
            <a:pPr lvl="1">
              <a:lnSpc>
                <a:spcPct val="90000"/>
              </a:lnSpc>
            </a:pPr>
            <a:r>
              <a:rPr lang="en-US" sz="2400" dirty="0" smtClean="0">
                <a:latin typeface="Georgia" pitchFamily="18" charset="0"/>
              </a:rPr>
              <a:t>Don’t just “work there”, take initiative</a:t>
            </a:r>
          </a:p>
          <a:p>
            <a:pPr lvl="1">
              <a:lnSpc>
                <a:spcPct val="90000"/>
              </a:lnSpc>
            </a:pPr>
            <a:r>
              <a:rPr lang="en-US" sz="2400" dirty="0" smtClean="0">
                <a:latin typeface="Georgia" pitchFamily="18" charset="0"/>
              </a:rPr>
              <a:t>Stretch yourself and you will grow</a:t>
            </a:r>
          </a:p>
          <a:p>
            <a:pPr>
              <a:lnSpc>
                <a:spcPct val="90000"/>
              </a:lnSpc>
            </a:pPr>
            <a:r>
              <a:rPr lang="en-US" sz="2800" dirty="0" smtClean="0">
                <a:latin typeface="Georgia" pitchFamily="18" charset="0"/>
              </a:rPr>
              <a:t>Make a difference in your country and the world</a:t>
            </a:r>
          </a:p>
          <a:p>
            <a:pPr lvl="1">
              <a:lnSpc>
                <a:spcPct val="90000"/>
              </a:lnSpc>
            </a:pPr>
            <a:r>
              <a:rPr lang="en-US" sz="2400" dirty="0" smtClean="0">
                <a:latin typeface="Georgia" pitchFamily="18" charset="0"/>
              </a:rPr>
              <a:t>Think not only about “can we do it,” but also “should we do it” and “if we do it, how can we safeguard everyone’s rights?” “How do we make it safe?”</a:t>
            </a:r>
          </a:p>
          <a:p>
            <a:pPr lvl="1">
              <a:lnSpc>
                <a:spcPct val="90000"/>
              </a:lnSpc>
            </a:pPr>
            <a:r>
              <a:rPr lang="en-US" sz="2400" dirty="0" smtClean="0">
                <a:latin typeface="Georgia" pitchFamily="18" charset="0"/>
              </a:rPr>
              <a:t>Have the courage to take a stand</a:t>
            </a:r>
          </a:p>
        </p:txBody>
      </p:sp>
      <p:sp>
        <p:nvSpPr>
          <p:cNvPr id="3" name="Footer Placeholder 2"/>
          <p:cNvSpPr>
            <a:spLocks noGrp="1"/>
          </p:cNvSpPr>
          <p:nvPr>
            <p:ph type="ftr" sz="quarter" idx="11"/>
          </p:nvPr>
        </p:nvSpPr>
        <p:spPr/>
        <p:txBody>
          <a:bodyPr/>
          <a:lstStyle/>
          <a:p>
            <a:pPr>
              <a:defRPr/>
            </a:pPr>
            <a:r>
              <a:rPr lang="en-US" smtClean="0"/>
              <a:t>© Joe Barich, 2024.</a:t>
            </a:r>
            <a:endParaRPr lang="en-US" dirty="0"/>
          </a:p>
        </p:txBody>
      </p:sp>
      <p:sp>
        <p:nvSpPr>
          <p:cNvPr id="2" name="Slide Number Placeholder 1"/>
          <p:cNvSpPr>
            <a:spLocks noGrp="1"/>
          </p:cNvSpPr>
          <p:nvPr>
            <p:ph type="sldNum" sz="quarter" idx="12"/>
          </p:nvPr>
        </p:nvSpPr>
        <p:spPr/>
        <p:txBody>
          <a:bodyPr/>
          <a:lstStyle/>
          <a:p>
            <a:pPr>
              <a:defRPr/>
            </a:pPr>
            <a:fld id="{EC37D1F4-C891-4C31-8128-70C02C8BEF54}" type="slidenum">
              <a:rPr lang="en-US" smtClean="0"/>
              <a:pPr>
                <a:defRPr/>
              </a:pPr>
              <a:t>13</a:t>
            </a:fld>
            <a:endParaRPr lang="en-US"/>
          </a:p>
        </p:txBody>
      </p:sp>
    </p:spTree>
    <p:extLst>
      <p:ext uri="{BB962C8B-B14F-4D97-AF65-F5344CB8AC3E}">
        <p14:creationId xmlns:p14="http://schemas.microsoft.com/office/powerpoint/2010/main" val="1764333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idx="4294967295"/>
          </p:nvPr>
        </p:nvSpPr>
        <p:spPr>
          <a:xfrm>
            <a:off x="444500" y="98781"/>
            <a:ext cx="8229600" cy="665494"/>
          </a:xfrm>
        </p:spPr>
        <p:txBody>
          <a:bodyPr/>
          <a:lstStyle/>
          <a:p>
            <a:pPr eaLnBrk="1" hangingPunct="1"/>
            <a:r>
              <a:rPr lang="en-US" dirty="0" smtClean="0">
                <a:latin typeface="Georgia" pitchFamily="18" charset="0"/>
              </a:rPr>
              <a:t>Some Practical Suggestions</a:t>
            </a:r>
          </a:p>
        </p:txBody>
      </p:sp>
      <p:sp>
        <p:nvSpPr>
          <p:cNvPr id="30724" name="Content Placeholder 2"/>
          <p:cNvSpPr>
            <a:spLocks noGrp="1"/>
          </p:cNvSpPr>
          <p:nvPr>
            <p:ph idx="4294967295"/>
          </p:nvPr>
        </p:nvSpPr>
        <p:spPr>
          <a:xfrm>
            <a:off x="535627" y="947451"/>
            <a:ext cx="8229600" cy="5194042"/>
          </a:xfrm>
        </p:spPr>
        <p:txBody>
          <a:bodyPr/>
          <a:lstStyle/>
          <a:p>
            <a:pPr>
              <a:lnSpc>
                <a:spcPct val="90000"/>
              </a:lnSpc>
              <a:spcBef>
                <a:spcPts val="600"/>
              </a:spcBef>
            </a:pPr>
            <a:r>
              <a:rPr lang="en-US" sz="2400" dirty="0" smtClean="0">
                <a:latin typeface="Georgia" pitchFamily="18" charset="0"/>
              </a:rPr>
              <a:t>Document/Memorialize correctly</a:t>
            </a:r>
          </a:p>
          <a:p>
            <a:pPr lvl="1">
              <a:lnSpc>
                <a:spcPct val="90000"/>
              </a:lnSpc>
              <a:spcBef>
                <a:spcPts val="600"/>
              </a:spcBef>
            </a:pPr>
            <a:r>
              <a:rPr lang="en-US" sz="2000" dirty="0" smtClean="0">
                <a:latin typeface="Georgia" pitchFamily="18" charset="0"/>
              </a:rPr>
              <a:t>Document permissions, agreements, etc.  basically anything that you want to be able to rely on later</a:t>
            </a:r>
          </a:p>
          <a:p>
            <a:pPr lvl="1">
              <a:lnSpc>
                <a:spcPct val="90000"/>
              </a:lnSpc>
              <a:spcBef>
                <a:spcPts val="600"/>
              </a:spcBef>
            </a:pPr>
            <a:r>
              <a:rPr lang="en-US" sz="2000" dirty="0" smtClean="0">
                <a:latin typeface="Georgia" pitchFamily="18" charset="0"/>
              </a:rPr>
              <a:t>Be careful what you put in e-mail.  Later readers will not understand context/will take worst possible meaning</a:t>
            </a:r>
          </a:p>
          <a:p>
            <a:pPr lvl="1">
              <a:lnSpc>
                <a:spcPct val="90000"/>
              </a:lnSpc>
              <a:spcBef>
                <a:spcPts val="600"/>
              </a:spcBef>
            </a:pPr>
            <a:r>
              <a:rPr lang="en-US" sz="2000" dirty="0" smtClean="0">
                <a:latin typeface="Georgia" pitchFamily="18" charset="0"/>
              </a:rPr>
              <a:t>E-mail is forever – “front page of the Daily Illini”</a:t>
            </a:r>
          </a:p>
          <a:p>
            <a:pPr>
              <a:lnSpc>
                <a:spcPct val="90000"/>
              </a:lnSpc>
              <a:spcBef>
                <a:spcPts val="600"/>
              </a:spcBef>
            </a:pPr>
            <a:r>
              <a:rPr lang="en-US" sz="2400" dirty="0" smtClean="0">
                <a:latin typeface="Georgia" pitchFamily="18" charset="0"/>
              </a:rPr>
              <a:t>Don’t be afraid to get help or admit you don’t know something – it is not a failing or a lack</a:t>
            </a:r>
          </a:p>
          <a:p>
            <a:pPr lvl="1">
              <a:lnSpc>
                <a:spcPct val="90000"/>
              </a:lnSpc>
              <a:spcBef>
                <a:spcPts val="600"/>
              </a:spcBef>
            </a:pPr>
            <a:r>
              <a:rPr lang="en-US" sz="2000" dirty="0" smtClean="0">
                <a:latin typeface="Georgia" pitchFamily="18" charset="0"/>
              </a:rPr>
              <a:t>You are a genius, but everyone calls a plumber</a:t>
            </a:r>
          </a:p>
          <a:p>
            <a:pPr lvl="1">
              <a:lnSpc>
                <a:spcPct val="90000"/>
              </a:lnSpc>
              <a:spcBef>
                <a:spcPts val="600"/>
              </a:spcBef>
            </a:pPr>
            <a:r>
              <a:rPr lang="en-US" sz="2000" dirty="0" smtClean="0">
                <a:latin typeface="Georgia" pitchFamily="18" charset="0"/>
              </a:rPr>
              <a:t>Do not allow yourself to be misled, if something seems off, call for help to verify your rights</a:t>
            </a:r>
          </a:p>
          <a:p>
            <a:pPr lvl="1">
              <a:lnSpc>
                <a:spcPct val="90000"/>
              </a:lnSpc>
              <a:spcBef>
                <a:spcPts val="600"/>
              </a:spcBef>
            </a:pPr>
            <a:r>
              <a:rPr lang="en-US" sz="2000" dirty="0" smtClean="0">
                <a:latin typeface="Georgia" pitchFamily="18" charset="0"/>
              </a:rPr>
              <a:t>Dealing with unknowns – Identify and solve or delegate, don’t just pretend they don’t exist – SPEAK UP!</a:t>
            </a:r>
          </a:p>
          <a:p>
            <a:pPr>
              <a:lnSpc>
                <a:spcPct val="90000"/>
              </a:lnSpc>
              <a:spcBef>
                <a:spcPts val="600"/>
              </a:spcBef>
            </a:pPr>
            <a:r>
              <a:rPr lang="en-US" u="sng" dirty="0" smtClean="0">
                <a:latin typeface="Georgia" pitchFamily="18" charset="0"/>
              </a:rPr>
              <a:t>Don’t take advantage of other people</a:t>
            </a:r>
          </a:p>
          <a:p>
            <a:pPr lvl="2">
              <a:lnSpc>
                <a:spcPct val="90000"/>
              </a:lnSpc>
              <a:spcBef>
                <a:spcPts val="600"/>
              </a:spcBef>
            </a:pPr>
            <a:r>
              <a:rPr lang="en-US" sz="2000" dirty="0" smtClean="0">
                <a:latin typeface="Georgia" pitchFamily="18" charset="0"/>
              </a:rPr>
              <a:t>Karma as a sociological phenomenon</a:t>
            </a:r>
            <a:endParaRPr lang="en-US" sz="2000" dirty="0">
              <a:latin typeface="Georgia" pitchFamily="18" charset="0"/>
            </a:endParaRPr>
          </a:p>
          <a:p>
            <a:pPr lvl="1">
              <a:lnSpc>
                <a:spcPct val="90000"/>
              </a:lnSpc>
              <a:spcBef>
                <a:spcPts val="0"/>
              </a:spcBef>
            </a:pPr>
            <a:endParaRPr lang="en-US" sz="2400"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dirty="0"/>
          </a:p>
        </p:txBody>
      </p:sp>
      <p:sp>
        <p:nvSpPr>
          <p:cNvPr id="2" name="Slide Number Placeholder 1"/>
          <p:cNvSpPr>
            <a:spLocks noGrp="1"/>
          </p:cNvSpPr>
          <p:nvPr>
            <p:ph type="sldNum" sz="quarter" idx="12"/>
          </p:nvPr>
        </p:nvSpPr>
        <p:spPr/>
        <p:txBody>
          <a:bodyPr/>
          <a:lstStyle/>
          <a:p>
            <a:pPr>
              <a:defRPr/>
            </a:pPr>
            <a:fld id="{EC37D1F4-C891-4C31-8128-70C02C8BEF54}" type="slidenum">
              <a:rPr lang="en-US" smtClean="0"/>
              <a:pPr>
                <a:defRPr/>
              </a:pPr>
              <a:t>14</a:t>
            </a:fld>
            <a:endParaRPr lang="en-US"/>
          </a:p>
        </p:txBody>
      </p:sp>
    </p:spTree>
    <p:extLst>
      <p:ext uri="{BB962C8B-B14F-4D97-AF65-F5344CB8AC3E}">
        <p14:creationId xmlns:p14="http://schemas.microsoft.com/office/powerpoint/2010/main" val="37810781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 Thanks!</a:t>
            </a:r>
          </a:p>
        </p:txBody>
      </p:sp>
      <p:sp>
        <p:nvSpPr>
          <p:cNvPr id="32772" name="Content Placeholder 2"/>
          <p:cNvSpPr>
            <a:spLocks noGrp="1"/>
          </p:cNvSpPr>
          <p:nvPr>
            <p:ph idx="4294967295"/>
          </p:nvPr>
        </p:nvSpPr>
        <p:spPr>
          <a:xfrm>
            <a:off x="549275" y="1312863"/>
            <a:ext cx="8229600" cy="4191000"/>
          </a:xfrm>
        </p:spPr>
        <p:txBody>
          <a:bodyPr/>
          <a:lstStyle/>
          <a:p>
            <a:pPr>
              <a:lnSpc>
                <a:spcPct val="90000"/>
              </a:lnSpc>
            </a:pPr>
            <a:r>
              <a:rPr lang="en-US" sz="2800" smtClean="0">
                <a:latin typeface="Georgia" pitchFamily="18" charset="0"/>
              </a:rPr>
              <a:t>And so we have come to the end of the class …  but it is just the beginning of your career.</a:t>
            </a:r>
          </a:p>
          <a:p>
            <a:pPr>
              <a:lnSpc>
                <a:spcPct val="90000"/>
              </a:lnSpc>
            </a:pPr>
            <a:r>
              <a:rPr lang="en-US" sz="2800" smtClean="0">
                <a:latin typeface="Georgia" pitchFamily="18" charset="0"/>
              </a:rPr>
              <a:t>Remember that you don’t have to go it alone, you don’t have to know everything – just know who you need to call and when!</a:t>
            </a:r>
          </a:p>
          <a:p>
            <a:pPr>
              <a:lnSpc>
                <a:spcPct val="90000"/>
              </a:lnSpc>
            </a:pPr>
            <a:r>
              <a:rPr lang="en-US" sz="2800" smtClean="0">
                <a:latin typeface="Georgia" pitchFamily="18" charset="0"/>
              </a:rPr>
              <a:t>If you need a quick insight into a hypothetical situation, you can always give me a call</a:t>
            </a:r>
          </a:p>
          <a:p>
            <a:pPr>
              <a:lnSpc>
                <a:spcPct val="90000"/>
              </a:lnSpc>
            </a:pPr>
            <a:r>
              <a:rPr lang="en-US" sz="2800" smtClean="0">
                <a:latin typeface="Georgia" pitchFamily="18" charset="0"/>
              </a:rPr>
              <a:t>Thanks for a great class!</a:t>
            </a:r>
          </a:p>
          <a:p>
            <a:pPr>
              <a:lnSpc>
                <a:spcPct val="90000"/>
              </a:lnSpc>
            </a:pPr>
            <a:r>
              <a:rPr lang="en-US" sz="2800" smtClean="0">
                <a:latin typeface="Georgia" pitchFamily="18" charset="0"/>
              </a:rPr>
              <a:t>I wish you all the best in your bright and wonderful futures!</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2" name="Slide Number Placeholder 1"/>
          <p:cNvSpPr>
            <a:spLocks noGrp="1"/>
          </p:cNvSpPr>
          <p:nvPr>
            <p:ph type="sldNum" sz="quarter" idx="12"/>
          </p:nvPr>
        </p:nvSpPr>
        <p:spPr/>
        <p:txBody>
          <a:bodyPr/>
          <a:lstStyle/>
          <a:p>
            <a:pPr>
              <a:defRPr/>
            </a:pPr>
            <a:fld id="{EC37D1F4-C891-4C31-8128-70C02C8BEF54}"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4294967295"/>
          </p:nvPr>
        </p:nvSpPr>
        <p:spPr/>
        <p:txBody>
          <a:bodyPr/>
          <a:lstStyle/>
          <a:p>
            <a:pPr algn="ctr" eaLnBrk="1" hangingPunct="1"/>
            <a:r>
              <a:rPr lang="en-US" sz="4400" smtClean="0">
                <a:latin typeface="Georgia" pitchFamily="18" charset="0"/>
              </a:rPr>
              <a:t>Questions?</a:t>
            </a:r>
          </a:p>
          <a:p>
            <a:pPr algn="ctr" eaLnBrk="1" hangingPunct="1">
              <a:buFont typeface="Arial" charset="0"/>
              <a:buNone/>
            </a:pPr>
            <a:endParaRPr lang="en-US" sz="4400" smtClean="0">
              <a:latin typeface="Georgia" pitchFamily="18" charset="0"/>
            </a:endParaRPr>
          </a:p>
          <a:p>
            <a:pPr algn="ctr" eaLnBrk="1" hangingPunct="1"/>
            <a:endParaRPr lang="en-US" sz="4400" smtClean="0">
              <a:latin typeface="Georgia" pitchFamily="18" charset="0"/>
            </a:endParaRPr>
          </a:p>
          <a:p>
            <a:pPr eaLnBrk="1" hangingPunct="1"/>
            <a:endParaRPr lang="en-US" sz="440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2" name="Slide Number Placeholder 1"/>
          <p:cNvSpPr>
            <a:spLocks noGrp="1"/>
          </p:cNvSpPr>
          <p:nvPr>
            <p:ph type="sldNum" sz="quarter" idx="12"/>
          </p:nvPr>
        </p:nvSpPr>
        <p:spPr/>
        <p:txBody>
          <a:bodyPr/>
          <a:lstStyle/>
          <a:p>
            <a:pPr>
              <a:defRPr/>
            </a:pPr>
            <a:fld id="{EC37D1F4-C891-4C31-8128-70C02C8BEF54}"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idx="4294967295"/>
          </p:nvPr>
        </p:nvSpPr>
        <p:spPr>
          <a:xfrm>
            <a:off x="444500" y="207963"/>
            <a:ext cx="8229600" cy="750504"/>
          </a:xfrm>
        </p:spPr>
        <p:txBody>
          <a:bodyPr/>
          <a:lstStyle/>
          <a:p>
            <a:pPr eaLnBrk="1" hangingPunct="1"/>
            <a:r>
              <a:rPr lang="en-US">
                <a:latin typeface="Georgia" pitchFamily="18" charset="0"/>
              </a:rPr>
              <a:t>Reminders</a:t>
            </a:r>
            <a:endParaRPr lang="en-US" dirty="0" smtClean="0">
              <a:latin typeface="Georgia" pitchFamily="18" charset="0"/>
            </a:endParaRPr>
          </a:p>
        </p:txBody>
      </p:sp>
      <p:sp>
        <p:nvSpPr>
          <p:cNvPr id="16388" name="Content Placeholder 2"/>
          <p:cNvSpPr>
            <a:spLocks noGrp="1"/>
          </p:cNvSpPr>
          <p:nvPr>
            <p:ph idx="4294967295"/>
          </p:nvPr>
        </p:nvSpPr>
        <p:spPr>
          <a:xfrm>
            <a:off x="495300" y="936434"/>
            <a:ext cx="8229600" cy="5266061"/>
          </a:xfrm>
        </p:spPr>
        <p:txBody>
          <a:bodyPr/>
          <a:lstStyle/>
          <a:p>
            <a:pPr eaLnBrk="1" hangingPunct="1">
              <a:lnSpc>
                <a:spcPct val="90000"/>
              </a:lnSpc>
            </a:pPr>
            <a:r>
              <a:rPr lang="en-US" sz="2400" dirty="0" smtClean="0">
                <a:latin typeface="Georgia" pitchFamily="18" charset="0"/>
              </a:rPr>
              <a:t>Today </a:t>
            </a:r>
            <a:r>
              <a:rPr lang="en-US" sz="2400" dirty="0">
                <a:latin typeface="Georgia" pitchFamily="18" charset="0"/>
              </a:rPr>
              <a:t>– Last Class</a:t>
            </a:r>
          </a:p>
          <a:p>
            <a:pPr lvl="1" eaLnBrk="1" hangingPunct="1">
              <a:lnSpc>
                <a:spcPct val="90000"/>
              </a:lnSpc>
            </a:pPr>
            <a:r>
              <a:rPr lang="en-US" sz="2000" dirty="0">
                <a:latin typeface="Georgia" pitchFamily="18" charset="0"/>
              </a:rPr>
              <a:t>Review </a:t>
            </a:r>
            <a:r>
              <a:rPr lang="en-US" sz="2000" dirty="0" smtClean="0">
                <a:latin typeface="Georgia" pitchFamily="18" charset="0"/>
              </a:rPr>
              <a:t>Quizzes 4 and 5</a:t>
            </a:r>
          </a:p>
          <a:p>
            <a:pPr lvl="1" eaLnBrk="1" hangingPunct="1">
              <a:lnSpc>
                <a:spcPct val="90000"/>
              </a:lnSpc>
            </a:pPr>
            <a:r>
              <a:rPr lang="en-US" sz="2000" dirty="0" smtClean="0">
                <a:latin typeface="Georgia" pitchFamily="18" charset="0"/>
              </a:rPr>
              <a:t>Finish Copyrights</a:t>
            </a:r>
            <a:endParaRPr lang="en-US" sz="2000" dirty="0">
              <a:latin typeface="Georgia" pitchFamily="18" charset="0"/>
            </a:endParaRPr>
          </a:p>
          <a:p>
            <a:pPr lvl="1" eaLnBrk="1" hangingPunct="1">
              <a:lnSpc>
                <a:spcPct val="90000"/>
              </a:lnSpc>
            </a:pPr>
            <a:r>
              <a:rPr lang="en-US" sz="2000" dirty="0">
                <a:latin typeface="Georgia" pitchFamily="18" charset="0"/>
              </a:rPr>
              <a:t>Law in an Engineering </a:t>
            </a:r>
            <a:r>
              <a:rPr lang="en-US" sz="2000" dirty="0" smtClean="0">
                <a:latin typeface="Georgia" pitchFamily="18" charset="0"/>
              </a:rPr>
              <a:t>Career</a:t>
            </a:r>
          </a:p>
          <a:p>
            <a:pPr lvl="1" eaLnBrk="1" hangingPunct="1">
              <a:lnSpc>
                <a:spcPct val="90000"/>
              </a:lnSpc>
            </a:pPr>
            <a:r>
              <a:rPr lang="en-US" sz="2000" dirty="0" smtClean="0">
                <a:latin typeface="Georgia" pitchFamily="18" charset="0"/>
              </a:rPr>
              <a:t>Questions before exam</a:t>
            </a:r>
          </a:p>
          <a:p>
            <a:pPr lvl="1" eaLnBrk="1" hangingPunct="1">
              <a:lnSpc>
                <a:spcPct val="90000"/>
              </a:lnSpc>
            </a:pPr>
            <a:r>
              <a:rPr lang="en-US" sz="2000" dirty="0" smtClean="0">
                <a:latin typeface="Georgia" pitchFamily="18" charset="0"/>
              </a:rPr>
              <a:t>Evaluations – Online!</a:t>
            </a:r>
          </a:p>
          <a:p>
            <a:pPr eaLnBrk="1" hangingPunct="1">
              <a:lnSpc>
                <a:spcPct val="90000"/>
              </a:lnSpc>
            </a:pPr>
            <a:r>
              <a:rPr lang="en-US" sz="2400" dirty="0">
                <a:latin typeface="Georgia" pitchFamily="18" charset="0"/>
              </a:rPr>
              <a:t>Grad Students - Reminder</a:t>
            </a:r>
          </a:p>
          <a:p>
            <a:pPr lvl="1" eaLnBrk="1" hangingPunct="1">
              <a:lnSpc>
                <a:spcPct val="80000"/>
              </a:lnSpc>
            </a:pPr>
            <a:r>
              <a:rPr lang="en-US" sz="2000" dirty="0">
                <a:latin typeface="Georgia" pitchFamily="18" charset="0"/>
              </a:rPr>
              <a:t>Paper due </a:t>
            </a:r>
            <a:r>
              <a:rPr lang="en-US" sz="2000" dirty="0" smtClean="0">
                <a:latin typeface="Georgia" pitchFamily="18" charset="0"/>
              </a:rPr>
              <a:t>TOMORROW - Friday</a:t>
            </a:r>
            <a:r>
              <a:rPr lang="en-US" sz="2000" dirty="0">
                <a:latin typeface="Georgia" pitchFamily="18" charset="0"/>
              </a:rPr>
              <a:t>, April 26</a:t>
            </a:r>
            <a:r>
              <a:rPr lang="en-US" sz="2000" baseline="30000" dirty="0">
                <a:latin typeface="Georgia" pitchFamily="18" charset="0"/>
              </a:rPr>
              <a:t>th</a:t>
            </a:r>
            <a:r>
              <a:rPr lang="en-US" sz="2000" dirty="0">
                <a:latin typeface="Georgia" pitchFamily="18" charset="0"/>
              </a:rPr>
              <a:t> at noon</a:t>
            </a:r>
          </a:p>
          <a:p>
            <a:pPr eaLnBrk="1" hangingPunct="1">
              <a:lnSpc>
                <a:spcPct val="90000"/>
              </a:lnSpc>
            </a:pPr>
            <a:r>
              <a:rPr lang="en-US" sz="2400" dirty="0">
                <a:latin typeface="Georgia" pitchFamily="18" charset="0"/>
              </a:rPr>
              <a:t>Exam #3 </a:t>
            </a:r>
          </a:p>
          <a:p>
            <a:pPr lvl="1" eaLnBrk="1" hangingPunct="1">
              <a:lnSpc>
                <a:spcPct val="80000"/>
              </a:lnSpc>
            </a:pPr>
            <a:r>
              <a:rPr lang="en-US" sz="2000" dirty="0">
                <a:latin typeface="Georgia" pitchFamily="18" charset="0"/>
              </a:rPr>
              <a:t>Friday, May 3</a:t>
            </a:r>
            <a:r>
              <a:rPr lang="en-US" sz="2000" baseline="30000" dirty="0">
                <a:latin typeface="Georgia" pitchFamily="18" charset="0"/>
              </a:rPr>
              <a:t>rd</a:t>
            </a:r>
            <a:r>
              <a:rPr lang="en-US" sz="2000" dirty="0">
                <a:latin typeface="Georgia" pitchFamily="18" charset="0"/>
              </a:rPr>
              <a:t> at 4pm via Zoom and Canvas </a:t>
            </a:r>
          </a:p>
          <a:p>
            <a:pPr lvl="2" eaLnBrk="1" hangingPunct="1">
              <a:lnSpc>
                <a:spcPct val="80000"/>
              </a:lnSpc>
            </a:pPr>
            <a:r>
              <a:rPr lang="en-US" sz="2000" dirty="0">
                <a:latin typeface="Georgia" pitchFamily="18" charset="0"/>
              </a:rPr>
              <a:t>Conflict May 2</a:t>
            </a:r>
            <a:r>
              <a:rPr lang="en-US" sz="2000" baseline="30000" dirty="0">
                <a:latin typeface="Georgia" pitchFamily="18" charset="0"/>
              </a:rPr>
              <a:t>nd</a:t>
            </a:r>
            <a:r>
              <a:rPr lang="en-US" sz="2000" dirty="0">
                <a:latin typeface="Georgia" pitchFamily="18" charset="0"/>
              </a:rPr>
              <a:t> – must notify me by </a:t>
            </a:r>
            <a:r>
              <a:rPr lang="en-US" sz="2000" dirty="0" smtClean="0">
                <a:latin typeface="Georgia" pitchFamily="18" charset="0"/>
              </a:rPr>
              <a:t>TOMORROW 4/26</a:t>
            </a:r>
            <a:endParaRPr lang="en-US" sz="2000" dirty="0">
              <a:latin typeface="Georgia" pitchFamily="18" charset="0"/>
            </a:endParaRPr>
          </a:p>
          <a:p>
            <a:pPr eaLnBrk="1" hangingPunct="1">
              <a:lnSpc>
                <a:spcPct val="90000"/>
              </a:lnSpc>
            </a:pPr>
            <a:r>
              <a:rPr lang="en-US" sz="2400" dirty="0">
                <a:latin typeface="Georgia" pitchFamily="18" charset="0"/>
              </a:rPr>
              <a:t>Fall 2024 - TE450 - Incorporation, Funding, Contracts, and Intellectual Property</a:t>
            </a:r>
          </a:p>
          <a:p>
            <a:pPr lvl="1" eaLnBrk="1" hangingPunct="1">
              <a:lnSpc>
                <a:spcPct val="90000"/>
              </a:lnSpc>
            </a:pPr>
            <a:r>
              <a:rPr lang="en-US" sz="2000" dirty="0">
                <a:latin typeface="Georgia" pitchFamily="18" charset="0"/>
              </a:rPr>
              <a:t>Thursdays – 1pm-3:30pm</a:t>
            </a:r>
            <a:endParaRPr lang="en-US" sz="2000" dirty="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dirty="0"/>
          </a:p>
        </p:txBody>
      </p:sp>
      <p:sp>
        <p:nvSpPr>
          <p:cNvPr id="2" name="Slide Number Placeholder 1"/>
          <p:cNvSpPr>
            <a:spLocks noGrp="1"/>
          </p:cNvSpPr>
          <p:nvPr>
            <p:ph type="sldNum" sz="quarter" idx="12"/>
          </p:nvPr>
        </p:nvSpPr>
        <p:spPr/>
        <p:txBody>
          <a:bodyPr/>
          <a:lstStyle/>
          <a:p>
            <a:pPr>
              <a:defRPr/>
            </a:pPr>
            <a:fld id="{EC37D1F4-C891-4C31-8128-70C02C8BEF54}"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 Societal Context of Law</a:t>
            </a:r>
          </a:p>
        </p:txBody>
      </p:sp>
      <p:sp>
        <p:nvSpPr>
          <p:cNvPr id="26628" name="Content Placeholder 2"/>
          <p:cNvSpPr>
            <a:spLocks noGrp="1"/>
          </p:cNvSpPr>
          <p:nvPr>
            <p:ph idx="4294967295"/>
          </p:nvPr>
        </p:nvSpPr>
        <p:spPr>
          <a:xfrm>
            <a:off x="457200" y="1587690"/>
            <a:ext cx="8229600" cy="4191000"/>
          </a:xfrm>
        </p:spPr>
        <p:txBody>
          <a:bodyPr/>
          <a:lstStyle/>
          <a:p>
            <a:pPr>
              <a:lnSpc>
                <a:spcPct val="90000"/>
              </a:lnSpc>
            </a:pPr>
            <a:r>
              <a:rPr lang="en-US" sz="2800" dirty="0" smtClean="0">
                <a:latin typeface="Georgia" pitchFamily="18" charset="0"/>
              </a:rPr>
              <a:t>Torts – reflection of society’s belief about what duty of care we should reasonably have toward each other</a:t>
            </a:r>
          </a:p>
          <a:p>
            <a:pPr>
              <a:lnSpc>
                <a:spcPct val="90000"/>
              </a:lnSpc>
            </a:pPr>
            <a:r>
              <a:rPr lang="en-US" sz="2800" dirty="0" smtClean="0">
                <a:latin typeface="Georgia" pitchFamily="18" charset="0"/>
              </a:rPr>
              <a:t>Contracts – reflection of society’s belief about the importance of keeping our word</a:t>
            </a:r>
          </a:p>
          <a:p>
            <a:pPr>
              <a:lnSpc>
                <a:spcPct val="90000"/>
              </a:lnSpc>
            </a:pPr>
            <a:r>
              <a:rPr lang="en-US" sz="2800" dirty="0" smtClean="0">
                <a:latin typeface="Georgia" pitchFamily="18" charset="0"/>
              </a:rPr>
              <a:t>IP – reflection of the value society places on the creation of new art and innovation, as well as the importance of consumers not being deceived as to who is making their goods</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2" name="Slide Number Placeholder 1"/>
          <p:cNvSpPr>
            <a:spLocks noGrp="1"/>
          </p:cNvSpPr>
          <p:nvPr>
            <p:ph type="sldNum" sz="quarter" idx="12"/>
          </p:nvPr>
        </p:nvSpPr>
        <p:spPr/>
        <p:txBody>
          <a:bodyPr/>
          <a:lstStyle/>
          <a:p>
            <a:pPr>
              <a:defRPr/>
            </a:pPr>
            <a:fld id="{EC37D1F4-C891-4C31-8128-70C02C8BEF54}"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1"/>
          <p:cNvSpPr>
            <a:spLocks noGrp="1"/>
          </p:cNvSpPr>
          <p:nvPr>
            <p:ph type="title" idx="4294967295"/>
          </p:nvPr>
        </p:nvSpPr>
        <p:spPr>
          <a:xfrm>
            <a:off x="444500" y="220663"/>
            <a:ext cx="8229600" cy="1143000"/>
          </a:xfrm>
        </p:spPr>
        <p:txBody>
          <a:bodyPr/>
          <a:lstStyle/>
          <a:p>
            <a:pPr eaLnBrk="1" hangingPunct="1"/>
            <a:r>
              <a:rPr lang="en-US" smtClean="0">
                <a:latin typeface="Georgia" pitchFamily="18" charset="0"/>
              </a:rPr>
              <a:t> Impact of Legal Systems</a:t>
            </a:r>
          </a:p>
        </p:txBody>
      </p:sp>
      <p:sp>
        <p:nvSpPr>
          <p:cNvPr id="28676" name="Content Placeholder 2"/>
          <p:cNvSpPr>
            <a:spLocks noGrp="1"/>
          </p:cNvSpPr>
          <p:nvPr>
            <p:ph idx="4294967295"/>
          </p:nvPr>
        </p:nvSpPr>
        <p:spPr>
          <a:xfrm>
            <a:off x="469900" y="1503363"/>
            <a:ext cx="8229600" cy="4191000"/>
          </a:xfrm>
        </p:spPr>
        <p:txBody>
          <a:bodyPr/>
          <a:lstStyle/>
          <a:p>
            <a:pPr>
              <a:lnSpc>
                <a:spcPct val="90000"/>
              </a:lnSpc>
            </a:pPr>
            <a:r>
              <a:rPr lang="en-US" smtClean="0">
                <a:latin typeface="Georgia" pitchFamily="18" charset="0"/>
              </a:rPr>
              <a:t>Tort system – greater care for the safety of others</a:t>
            </a:r>
          </a:p>
          <a:p>
            <a:pPr>
              <a:lnSpc>
                <a:spcPct val="90000"/>
              </a:lnSpc>
            </a:pPr>
            <a:r>
              <a:rPr lang="en-US" smtClean="0">
                <a:latin typeface="Georgia" pitchFamily="18" charset="0"/>
              </a:rPr>
              <a:t>Contracts – greater faith in dealings with others due to strong enforcement makes deals more likely</a:t>
            </a:r>
          </a:p>
          <a:p>
            <a:pPr>
              <a:lnSpc>
                <a:spcPct val="90000"/>
              </a:lnSpc>
            </a:pPr>
            <a:r>
              <a:rPr lang="en-US" smtClean="0">
                <a:latin typeface="Georgia" pitchFamily="18" charset="0"/>
              </a:rPr>
              <a:t>IP – more art, more inventions, and greater consumer faith in their products.</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2" name="Slide Number Placeholder 1"/>
          <p:cNvSpPr>
            <a:spLocks noGrp="1"/>
          </p:cNvSpPr>
          <p:nvPr>
            <p:ph type="sldNum" sz="quarter" idx="12"/>
          </p:nvPr>
        </p:nvSpPr>
        <p:spPr/>
        <p:txBody>
          <a:bodyPr/>
          <a:lstStyle/>
          <a:p>
            <a:pPr>
              <a:defRPr/>
            </a:pPr>
            <a:fld id="{EC37D1F4-C891-4C31-8128-70C02C8BEF54}"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 Engineering In A Legal Context</a:t>
            </a:r>
          </a:p>
        </p:txBody>
      </p:sp>
      <p:sp>
        <p:nvSpPr>
          <p:cNvPr id="18436" name="Content Placeholder 2"/>
          <p:cNvSpPr>
            <a:spLocks noGrp="1"/>
          </p:cNvSpPr>
          <p:nvPr>
            <p:ph idx="4294967295"/>
          </p:nvPr>
        </p:nvSpPr>
        <p:spPr>
          <a:xfrm>
            <a:off x="522288" y="1393825"/>
            <a:ext cx="8229600" cy="4191000"/>
          </a:xfrm>
        </p:spPr>
        <p:txBody>
          <a:bodyPr/>
          <a:lstStyle/>
          <a:p>
            <a:pPr>
              <a:lnSpc>
                <a:spcPct val="90000"/>
              </a:lnSpc>
            </a:pPr>
            <a:r>
              <a:rPr lang="en-US" smtClean="0">
                <a:latin typeface="Georgia" pitchFamily="18" charset="0"/>
              </a:rPr>
              <a:t>Typically, real-world engineering is performed as part of a multi-disciplinary team</a:t>
            </a:r>
          </a:p>
          <a:p>
            <a:pPr>
              <a:lnSpc>
                <a:spcPct val="90000"/>
              </a:lnSpc>
            </a:pPr>
            <a:r>
              <a:rPr lang="en-US" sz="2800" smtClean="0">
                <a:latin typeface="Georgia" pitchFamily="18" charset="0"/>
              </a:rPr>
              <a:t>Need the ability to interface with and understand the concerns of:</a:t>
            </a:r>
          </a:p>
          <a:p>
            <a:pPr lvl="1">
              <a:lnSpc>
                <a:spcPct val="90000"/>
              </a:lnSpc>
            </a:pPr>
            <a:r>
              <a:rPr lang="en-US" sz="2400" smtClean="0">
                <a:latin typeface="Georgia" pitchFamily="18" charset="0"/>
              </a:rPr>
              <a:t>Legal</a:t>
            </a:r>
          </a:p>
          <a:p>
            <a:pPr lvl="1">
              <a:lnSpc>
                <a:spcPct val="90000"/>
              </a:lnSpc>
            </a:pPr>
            <a:r>
              <a:rPr lang="en-US" sz="2400" smtClean="0">
                <a:latin typeface="Georgia" pitchFamily="18" charset="0"/>
              </a:rPr>
              <a:t>Management</a:t>
            </a:r>
          </a:p>
          <a:p>
            <a:pPr lvl="1">
              <a:lnSpc>
                <a:spcPct val="90000"/>
              </a:lnSpc>
            </a:pPr>
            <a:r>
              <a:rPr lang="en-US" sz="2400" smtClean="0">
                <a:latin typeface="Georgia" pitchFamily="18" charset="0"/>
              </a:rPr>
              <a:t>Sales/Marketing</a:t>
            </a:r>
          </a:p>
          <a:p>
            <a:pPr lvl="1">
              <a:lnSpc>
                <a:spcPct val="90000"/>
              </a:lnSpc>
            </a:pPr>
            <a:r>
              <a:rPr lang="en-US" sz="2400" smtClean="0">
                <a:latin typeface="Georgia" pitchFamily="18" charset="0"/>
              </a:rPr>
              <a:t>Manufacturing, etc.</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2" name="Slide Number Placeholder 1"/>
          <p:cNvSpPr>
            <a:spLocks noGrp="1"/>
          </p:cNvSpPr>
          <p:nvPr>
            <p:ph type="sldNum" sz="quarter" idx="12"/>
          </p:nvPr>
        </p:nvSpPr>
        <p:spPr/>
        <p:txBody>
          <a:bodyPr/>
          <a:lstStyle/>
          <a:p>
            <a:pPr>
              <a:defRPr/>
            </a:pPr>
            <a:fld id="{EC37D1F4-C891-4C31-8128-70C02C8BEF54}"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The Legal Framework</a:t>
            </a:r>
          </a:p>
        </p:txBody>
      </p:sp>
      <p:sp>
        <p:nvSpPr>
          <p:cNvPr id="20484" name="Content Placeholder 2"/>
          <p:cNvSpPr>
            <a:spLocks noGrp="1"/>
          </p:cNvSpPr>
          <p:nvPr>
            <p:ph idx="4294967295"/>
          </p:nvPr>
        </p:nvSpPr>
        <p:spPr>
          <a:xfrm>
            <a:off x="508000" y="1192213"/>
            <a:ext cx="8229600" cy="4191000"/>
          </a:xfrm>
        </p:spPr>
        <p:txBody>
          <a:bodyPr/>
          <a:lstStyle/>
          <a:p>
            <a:pPr>
              <a:lnSpc>
                <a:spcPct val="90000"/>
              </a:lnSpc>
            </a:pPr>
            <a:r>
              <a:rPr lang="en-US" sz="2800" dirty="0" smtClean="0">
                <a:latin typeface="Georgia" pitchFamily="18" charset="0"/>
              </a:rPr>
              <a:t>Having a basic legal understanding helps you to more readily identify potential legal concerns and appreciate the legal limitations on how you can operate and design your product</a:t>
            </a:r>
          </a:p>
          <a:p>
            <a:pPr lvl="1">
              <a:lnSpc>
                <a:spcPct val="90000"/>
              </a:lnSpc>
            </a:pPr>
            <a:r>
              <a:rPr lang="en-US" sz="2400" dirty="0" smtClean="0">
                <a:latin typeface="Georgia" pitchFamily="18" charset="0"/>
              </a:rPr>
              <a:t>Must watch out for tort liability</a:t>
            </a:r>
          </a:p>
          <a:p>
            <a:pPr lvl="1">
              <a:lnSpc>
                <a:spcPct val="90000"/>
              </a:lnSpc>
            </a:pPr>
            <a:r>
              <a:rPr lang="en-US" sz="2400" dirty="0" smtClean="0">
                <a:latin typeface="Georgia" pitchFamily="18" charset="0"/>
              </a:rPr>
              <a:t>Thorough review of proposed contracts</a:t>
            </a:r>
          </a:p>
          <a:p>
            <a:pPr lvl="1">
              <a:lnSpc>
                <a:spcPct val="90000"/>
              </a:lnSpc>
            </a:pPr>
            <a:r>
              <a:rPr lang="en-US" sz="2400" dirty="0" smtClean="0">
                <a:latin typeface="Georgia" pitchFamily="18" charset="0"/>
              </a:rPr>
              <a:t>May not be able to use your preferred design due to blocking patent</a:t>
            </a:r>
          </a:p>
          <a:p>
            <a:pPr>
              <a:lnSpc>
                <a:spcPct val="90000"/>
              </a:lnSpc>
            </a:pPr>
            <a:r>
              <a:rPr lang="en-US" sz="2800" dirty="0" smtClean="0">
                <a:latin typeface="Georgia" pitchFamily="18" charset="0"/>
              </a:rPr>
              <a:t>Also gives you some idea of what you can do to safeguard your work to prevent others from copying it</a:t>
            </a:r>
          </a:p>
          <a:p>
            <a:pPr lvl="1">
              <a:lnSpc>
                <a:spcPct val="90000"/>
              </a:lnSpc>
            </a:pPr>
            <a:r>
              <a:rPr lang="en-US" sz="2400" dirty="0" smtClean="0">
                <a:latin typeface="Georgia" pitchFamily="18" charset="0"/>
              </a:rPr>
              <a:t>Patents, copyrights, trademarks, etc.</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2" name="Slide Number Placeholder 1"/>
          <p:cNvSpPr>
            <a:spLocks noGrp="1"/>
          </p:cNvSpPr>
          <p:nvPr>
            <p:ph type="sldNum" sz="quarter" idx="12"/>
          </p:nvPr>
        </p:nvSpPr>
        <p:spPr/>
        <p:txBody>
          <a:bodyPr/>
          <a:lstStyle/>
          <a:p>
            <a:pPr>
              <a:defRPr/>
            </a:pPr>
            <a:fld id="{EC37D1F4-C891-4C31-8128-70C02C8BEF54}"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Effective Communication - 1</a:t>
            </a:r>
          </a:p>
        </p:txBody>
      </p:sp>
      <p:sp>
        <p:nvSpPr>
          <p:cNvPr id="22532" name="Content Placeholder 2"/>
          <p:cNvSpPr>
            <a:spLocks noGrp="1"/>
          </p:cNvSpPr>
          <p:nvPr>
            <p:ph idx="4294967295"/>
          </p:nvPr>
        </p:nvSpPr>
        <p:spPr>
          <a:xfrm>
            <a:off x="508000" y="1152525"/>
            <a:ext cx="8229600" cy="4191000"/>
          </a:xfrm>
        </p:spPr>
        <p:txBody>
          <a:bodyPr/>
          <a:lstStyle/>
          <a:p>
            <a:pPr>
              <a:lnSpc>
                <a:spcPct val="90000"/>
              </a:lnSpc>
            </a:pPr>
            <a:r>
              <a:rPr lang="en-US" sz="2800" smtClean="0">
                <a:latin typeface="Georgia" pitchFamily="18" charset="0"/>
              </a:rPr>
              <a:t>In addition to being able to identify potential concerns, you must be able to communicate them to your team so that they can be addressed</a:t>
            </a:r>
          </a:p>
          <a:p>
            <a:pPr lvl="1">
              <a:lnSpc>
                <a:spcPct val="90000"/>
              </a:lnSpc>
            </a:pPr>
            <a:r>
              <a:rPr lang="en-US" sz="2400" smtClean="0">
                <a:latin typeface="Georgia" pitchFamily="18" charset="0"/>
              </a:rPr>
              <a:t>Have the courage to ask a question about patent infringement, when you think “Surely, these wise and experienced engineers have already thought of this?”</a:t>
            </a:r>
          </a:p>
          <a:p>
            <a:pPr lvl="1">
              <a:lnSpc>
                <a:spcPct val="90000"/>
              </a:lnSpc>
            </a:pPr>
            <a:r>
              <a:rPr lang="en-US" sz="2400" smtClean="0">
                <a:latin typeface="Georgia" pitchFamily="18" charset="0"/>
              </a:rPr>
              <a:t>Be able to clearly convey your concern, including the relevant standard of infringement and potential damages – practice explaining it beforehand </a:t>
            </a:r>
          </a:p>
          <a:p>
            <a:pPr lvl="1">
              <a:lnSpc>
                <a:spcPct val="90000"/>
              </a:lnSpc>
            </a:pPr>
            <a:r>
              <a:rPr lang="en-US" sz="2400" smtClean="0">
                <a:latin typeface="Georgia" pitchFamily="18" charset="0"/>
              </a:rPr>
              <a:t>Be honest about knowing when you have reached the limits of your knowledge, but know who in the company to direct your group’s inquiry to</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2" name="Slide Number Placeholder 1"/>
          <p:cNvSpPr>
            <a:spLocks noGrp="1"/>
          </p:cNvSpPr>
          <p:nvPr>
            <p:ph type="sldNum" sz="quarter" idx="12"/>
          </p:nvPr>
        </p:nvSpPr>
        <p:spPr/>
        <p:txBody>
          <a:bodyPr/>
          <a:lstStyle/>
          <a:p>
            <a:pPr>
              <a:defRPr/>
            </a:pPr>
            <a:fld id="{EC37D1F4-C891-4C31-8128-70C02C8BEF54}"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Effective Communication - 2</a:t>
            </a:r>
          </a:p>
        </p:txBody>
      </p:sp>
      <p:sp>
        <p:nvSpPr>
          <p:cNvPr id="24580" name="Content Placeholder 2"/>
          <p:cNvSpPr>
            <a:spLocks noGrp="1"/>
          </p:cNvSpPr>
          <p:nvPr>
            <p:ph idx="4294967295"/>
          </p:nvPr>
        </p:nvSpPr>
        <p:spPr>
          <a:xfrm>
            <a:off x="495300" y="1353029"/>
            <a:ext cx="8229600" cy="4191000"/>
          </a:xfrm>
        </p:spPr>
        <p:txBody>
          <a:bodyPr/>
          <a:lstStyle/>
          <a:p>
            <a:pPr>
              <a:lnSpc>
                <a:spcPct val="90000"/>
              </a:lnSpc>
            </a:pPr>
            <a:r>
              <a:rPr lang="en-US" sz="2800" dirty="0" smtClean="0">
                <a:latin typeface="Georgia" pitchFamily="18" charset="0"/>
              </a:rPr>
              <a:t>Meh – “Is there an IP issue with the product?”</a:t>
            </a:r>
          </a:p>
          <a:p>
            <a:pPr lvl="1">
              <a:lnSpc>
                <a:spcPct val="90000"/>
              </a:lnSpc>
            </a:pPr>
            <a:r>
              <a:rPr lang="en-US" sz="2400" dirty="0" smtClean="0">
                <a:latin typeface="Georgia" pitchFamily="18" charset="0"/>
              </a:rPr>
              <a:t>Does not clearly convey concerns</a:t>
            </a:r>
          </a:p>
          <a:p>
            <a:pPr lvl="1">
              <a:lnSpc>
                <a:spcPct val="90000"/>
              </a:lnSpc>
            </a:pPr>
            <a:r>
              <a:rPr lang="en-US" sz="2400" dirty="0" smtClean="0">
                <a:latin typeface="Georgia" pitchFamily="18" charset="0"/>
              </a:rPr>
              <a:t>Not even really sure what you are talking about</a:t>
            </a:r>
          </a:p>
          <a:p>
            <a:pPr lvl="1">
              <a:lnSpc>
                <a:spcPct val="90000"/>
              </a:lnSpc>
            </a:pPr>
            <a:r>
              <a:rPr lang="en-US" sz="2400" dirty="0" smtClean="0">
                <a:latin typeface="Georgia" pitchFamily="18" charset="0"/>
              </a:rPr>
              <a:t>Does not provide path forward</a:t>
            </a:r>
          </a:p>
          <a:p>
            <a:pPr>
              <a:lnSpc>
                <a:spcPct val="90000"/>
              </a:lnSpc>
            </a:pPr>
            <a:r>
              <a:rPr lang="en-US" sz="2800" dirty="0" smtClean="0">
                <a:latin typeface="Georgia" pitchFamily="18" charset="0"/>
              </a:rPr>
              <a:t>Better – “This device may be similar to X’s device.  Have we taken a look to see if X has any patents with regard to this device?  I can perform an initial search at the PTO – or we can ask Ann in legal.  I even know a lawyer that we can call.”</a:t>
            </a:r>
          </a:p>
          <a:p>
            <a:pPr>
              <a:lnSpc>
                <a:spcPct val="90000"/>
              </a:lnSpc>
            </a:pPr>
            <a:r>
              <a:rPr lang="en-US" sz="2800" dirty="0" smtClean="0">
                <a:latin typeface="Georgia" pitchFamily="18" charset="0"/>
              </a:rPr>
              <a:t>Presents the issue clearly and provides a potential way forward</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2" name="Slide Number Placeholder 1"/>
          <p:cNvSpPr>
            <a:spLocks noGrp="1"/>
          </p:cNvSpPr>
          <p:nvPr>
            <p:ph type="sldNum" sz="quarter" idx="12"/>
          </p:nvPr>
        </p:nvSpPr>
        <p:spPr/>
        <p:txBody>
          <a:bodyPr/>
          <a:lstStyle/>
          <a:p>
            <a:pPr>
              <a:defRPr/>
            </a:pPr>
            <a:fld id="{EC37D1F4-C891-4C31-8128-70C02C8BEF54}"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idx="4294967295"/>
          </p:nvPr>
        </p:nvSpPr>
        <p:spPr>
          <a:xfrm>
            <a:off x="444500" y="207963"/>
            <a:ext cx="8229600" cy="915757"/>
          </a:xfrm>
        </p:spPr>
        <p:txBody>
          <a:bodyPr/>
          <a:lstStyle/>
          <a:p>
            <a:pPr eaLnBrk="1" hangingPunct="1"/>
            <a:r>
              <a:rPr lang="en-US" dirty="0" smtClean="0">
                <a:latin typeface="Georgia" pitchFamily="18" charset="0"/>
              </a:rPr>
              <a:t>Real-Life Example</a:t>
            </a:r>
          </a:p>
        </p:txBody>
      </p:sp>
      <p:sp>
        <p:nvSpPr>
          <p:cNvPr id="24580" name="Content Placeholder 2"/>
          <p:cNvSpPr>
            <a:spLocks noGrp="1"/>
          </p:cNvSpPr>
          <p:nvPr>
            <p:ph idx="4294967295"/>
          </p:nvPr>
        </p:nvSpPr>
        <p:spPr>
          <a:xfrm>
            <a:off x="429199" y="1057619"/>
            <a:ext cx="8428362" cy="5420299"/>
          </a:xfrm>
        </p:spPr>
        <p:txBody>
          <a:bodyPr/>
          <a:lstStyle/>
          <a:p>
            <a:pPr>
              <a:lnSpc>
                <a:spcPct val="90000"/>
              </a:lnSpc>
            </a:pPr>
            <a:r>
              <a:rPr lang="en-US" sz="2800" dirty="0" smtClean="0">
                <a:latin typeface="Georgia" pitchFamily="18" charset="0"/>
              </a:rPr>
              <a:t>ISE Student - Summer Internship at John Deere</a:t>
            </a:r>
            <a:endParaRPr lang="en-US" sz="2800" dirty="0">
              <a:latin typeface="Georgia" pitchFamily="18" charset="0"/>
            </a:endParaRPr>
          </a:p>
          <a:p>
            <a:pPr>
              <a:lnSpc>
                <a:spcPct val="90000"/>
              </a:lnSpc>
            </a:pPr>
            <a:r>
              <a:rPr lang="en-US" sz="2800" dirty="0" smtClean="0">
                <a:latin typeface="Georgia" pitchFamily="18" charset="0"/>
              </a:rPr>
              <a:t>Student comes up with new tool for installing lock collars</a:t>
            </a:r>
          </a:p>
          <a:p>
            <a:pPr>
              <a:lnSpc>
                <a:spcPct val="90000"/>
              </a:lnSpc>
            </a:pPr>
            <a:r>
              <a:rPr lang="en-US" sz="2800" dirty="0" smtClean="0">
                <a:latin typeface="Georgia" pitchFamily="18" charset="0"/>
              </a:rPr>
              <a:t>Student took Engineering Law</a:t>
            </a:r>
          </a:p>
          <a:p>
            <a:pPr lvl="1">
              <a:lnSpc>
                <a:spcPct val="90000"/>
              </a:lnSpc>
            </a:pPr>
            <a:r>
              <a:rPr lang="en-US" sz="2400" dirty="0" smtClean="0">
                <a:latin typeface="Georgia" pitchFamily="18" charset="0"/>
              </a:rPr>
              <a:t>Familiar with patents</a:t>
            </a:r>
          </a:p>
          <a:p>
            <a:pPr lvl="1">
              <a:lnSpc>
                <a:spcPct val="90000"/>
              </a:lnSpc>
            </a:pPr>
            <a:r>
              <a:rPr lang="en-US" sz="2400" dirty="0" smtClean="0">
                <a:latin typeface="Georgia" pitchFamily="18" charset="0"/>
              </a:rPr>
              <a:t>Knows she has the responsibility to get things done</a:t>
            </a:r>
          </a:p>
          <a:p>
            <a:pPr lvl="1">
              <a:lnSpc>
                <a:spcPct val="90000"/>
              </a:lnSpc>
            </a:pPr>
            <a:r>
              <a:rPr lang="en-US" sz="2400" dirty="0" smtClean="0">
                <a:latin typeface="Georgia" pitchFamily="18" charset="0"/>
              </a:rPr>
              <a:t>Takes initiative and contacts JD patent counsel herself</a:t>
            </a:r>
          </a:p>
          <a:p>
            <a:pPr>
              <a:lnSpc>
                <a:spcPct val="90000"/>
              </a:lnSpc>
            </a:pPr>
            <a:r>
              <a:rPr lang="en-US" sz="2800" dirty="0" smtClean="0">
                <a:latin typeface="Georgia" pitchFamily="18" charset="0"/>
              </a:rPr>
              <a:t>Result</a:t>
            </a:r>
          </a:p>
          <a:p>
            <a:pPr lvl="1">
              <a:lnSpc>
                <a:spcPct val="90000"/>
              </a:lnSpc>
            </a:pPr>
            <a:r>
              <a:rPr lang="en-US" sz="2400" dirty="0" smtClean="0">
                <a:latin typeface="Georgia" pitchFamily="18" charset="0"/>
              </a:rPr>
              <a:t>Issued Patent </a:t>
            </a:r>
            <a:endParaRPr lang="en-US" sz="2400" dirty="0">
              <a:latin typeface="Georgia" pitchFamily="18" charset="0"/>
            </a:endParaRPr>
          </a:p>
          <a:p>
            <a:pPr lvl="1">
              <a:lnSpc>
                <a:spcPct val="90000"/>
              </a:lnSpc>
            </a:pPr>
            <a:r>
              <a:rPr lang="en-US" sz="2400" dirty="0"/>
              <a:t>Dan </a:t>
            </a:r>
            <a:r>
              <a:rPr lang="en-US" sz="2400" dirty="0" err="1"/>
              <a:t>Levengood</a:t>
            </a:r>
            <a:r>
              <a:rPr lang="en-US" sz="2400" dirty="0"/>
              <a:t> Excellence in Ergonomics Award </a:t>
            </a:r>
            <a:endParaRPr lang="en-US" sz="2400" dirty="0" smtClean="0"/>
          </a:p>
          <a:p>
            <a:pPr lvl="1">
              <a:lnSpc>
                <a:spcPct val="90000"/>
              </a:lnSpc>
            </a:pPr>
            <a:r>
              <a:rPr lang="en-US" sz="2400" dirty="0" smtClean="0"/>
              <a:t>Illinois </a:t>
            </a:r>
            <a:r>
              <a:rPr lang="en-US" sz="2400" dirty="0"/>
              <a:t>Innovation </a:t>
            </a:r>
            <a:r>
              <a:rPr lang="en-US" sz="2400" dirty="0" smtClean="0"/>
              <a:t>Prize</a:t>
            </a:r>
          </a:p>
          <a:p>
            <a:pPr lvl="1">
              <a:lnSpc>
                <a:spcPct val="90000"/>
              </a:lnSpc>
            </a:pPr>
            <a:r>
              <a:rPr lang="en-US" sz="2400" dirty="0" smtClean="0">
                <a:latin typeface="Georgia" pitchFamily="18" charset="0"/>
              </a:rPr>
              <a:t>But! It may not have happened without knowledge, initiative, and communication!</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2" name="Slide Number Placeholder 1"/>
          <p:cNvSpPr>
            <a:spLocks noGrp="1"/>
          </p:cNvSpPr>
          <p:nvPr>
            <p:ph type="sldNum" sz="quarter" idx="12"/>
          </p:nvPr>
        </p:nvSpPr>
        <p:spPr/>
        <p:txBody>
          <a:bodyPr/>
          <a:lstStyle/>
          <a:p>
            <a:pPr>
              <a:defRPr/>
            </a:pPr>
            <a:fld id="{EC37D1F4-C891-4C31-8128-70C02C8BEF54}" type="slidenum">
              <a:rPr lang="en-US" smtClean="0"/>
              <a:pPr>
                <a:defRPr/>
              </a:pPr>
              <a:t>9</a:t>
            </a:fld>
            <a:endParaRPr lang="en-US"/>
          </a:p>
        </p:txBody>
      </p:sp>
    </p:spTree>
    <p:extLst>
      <p:ext uri="{BB962C8B-B14F-4D97-AF65-F5344CB8AC3E}">
        <p14:creationId xmlns:p14="http://schemas.microsoft.com/office/powerpoint/2010/main" val="2470354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15763</TotalTime>
  <Words>1261</Words>
  <Application>Microsoft Office PowerPoint</Application>
  <PresentationFormat>On-screen Show (4:3)</PresentationFormat>
  <Paragraphs>146</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Engineering Law</vt:lpstr>
      <vt:lpstr>Reminders</vt:lpstr>
      <vt:lpstr> Societal Context of Law</vt:lpstr>
      <vt:lpstr> Impact of Legal Systems</vt:lpstr>
      <vt:lpstr> Engineering In A Legal Context</vt:lpstr>
      <vt:lpstr>The Legal Framework</vt:lpstr>
      <vt:lpstr>Effective Communication - 1</vt:lpstr>
      <vt:lpstr>Effective Communication - 2</vt:lpstr>
      <vt:lpstr>Real-Life Example</vt:lpstr>
      <vt:lpstr> </vt:lpstr>
      <vt:lpstr> Need For Life-Long Learning -1</vt:lpstr>
      <vt:lpstr> Need For Life-Long Learning -2</vt:lpstr>
      <vt:lpstr>Make A Positive Difference</vt:lpstr>
      <vt:lpstr>Some Practical Suggestions</vt:lpstr>
      <vt:lpstr> Thanks!</vt:lpstr>
      <vt:lpstr>PowerPoint Presentation</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Napier</dc:creator>
  <cp:lastModifiedBy>Joe Barich</cp:lastModifiedBy>
  <cp:revision>124</cp:revision>
  <cp:lastPrinted>2017-04-17T04:08:32Z</cp:lastPrinted>
  <dcterms:created xsi:type="dcterms:W3CDTF">2009-09-14T01:06:34Z</dcterms:created>
  <dcterms:modified xsi:type="dcterms:W3CDTF">2024-04-22T06:38:48Z</dcterms:modified>
</cp:coreProperties>
</file>