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633" r:id="rId6"/>
    <p:sldId id="558" r:id="rId7"/>
    <p:sldId id="600" r:id="rId8"/>
    <p:sldId id="594" r:id="rId9"/>
    <p:sldId id="644" r:id="rId10"/>
    <p:sldId id="601" r:id="rId11"/>
    <p:sldId id="619" r:id="rId12"/>
    <p:sldId id="640" r:id="rId13"/>
    <p:sldId id="643" r:id="rId14"/>
    <p:sldId id="641" r:id="rId15"/>
    <p:sldId id="595" r:id="rId16"/>
    <p:sldId id="599" r:id="rId17"/>
    <p:sldId id="597" r:id="rId18"/>
    <p:sldId id="602" r:id="rId19"/>
    <p:sldId id="610" r:id="rId20"/>
    <p:sldId id="603" r:id="rId21"/>
    <p:sldId id="604" r:id="rId22"/>
    <p:sldId id="611" r:id="rId23"/>
    <p:sldId id="609" r:id="rId24"/>
    <p:sldId id="612" r:id="rId25"/>
    <p:sldId id="620" r:id="rId26"/>
    <p:sldId id="613" r:id="rId27"/>
    <p:sldId id="630" r:id="rId28"/>
    <p:sldId id="614" r:id="rId29"/>
    <p:sldId id="636" r:id="rId30"/>
    <p:sldId id="637" r:id="rId31"/>
    <p:sldId id="638" r:id="rId32"/>
    <p:sldId id="639" r:id="rId33"/>
    <p:sldId id="615" r:id="rId34"/>
    <p:sldId id="642" r:id="rId35"/>
    <p:sldId id="616" r:id="rId36"/>
    <p:sldId id="635" r:id="rId37"/>
    <p:sldId id="596" r:id="rId38"/>
    <p:sldId id="631" r:id="rId39"/>
    <p:sldId id="618" r:id="rId40"/>
    <p:sldId id="622" r:id="rId41"/>
    <p:sldId id="623" r:id="rId42"/>
    <p:sldId id="628" r:id="rId43"/>
    <p:sldId id="624" r:id="rId44"/>
    <p:sldId id="625" r:id="rId45"/>
    <p:sldId id="626" r:id="rId46"/>
    <p:sldId id="627" r:id="rId47"/>
    <p:sldId id="634" r:id="rId48"/>
    <p:sldId id="261" r:id="rId49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4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DE5E8F54-B7A2-4659-A053-4791C62C9C29}" type="datetimeFigureOut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007E61DF-1F30-4679-A4DD-2CA801AAB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4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39720E36-FF7A-418E-9C6E-16901BDA5CEF}" type="datetimeFigureOut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5" y="4561228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405A17B2-82BE-4AA1-B0F7-219BC4D0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0DF9-2442-4654-896C-BFACA403B72D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CBAE-C256-4574-9082-BD53F705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B734-4BAC-4100-9DEA-C98223D5DFA2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051B-1DE1-4E0D-85D0-64F89A5A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6477-2459-4235-87F7-3C3CD47BFBF8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810F-28C2-471E-B948-5D20E9D23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4996-0AAC-43BB-BF88-FDF806BE7D2E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B173-503D-4A6F-B638-4176B215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3710-454D-4632-A1C1-799E21EF3EB2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195E-C386-4CEC-A871-BD08EF7BE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6F41-E743-4CE2-A647-77BCED44A800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7579-B4DD-4DC7-AD97-4A7EFD85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5167-9D07-4EA3-95ED-7D8412B7048D}" type="datetime1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1831-9871-4C8A-93C9-41F8DCB2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ACB1-C7E9-4D5E-8D4B-1F5E51C931DA}" type="datetime1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B88-44FB-4A54-86A9-BB7F71B0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A06E-33EF-4D4F-B9F2-7406F03DB7D5}" type="datetime1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8710-5183-4DD0-A6F8-BF969B4D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7C5A-F9BB-4F3A-97AC-A2B969CE1A5A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E717-2EC6-4C1A-B03A-92D2FB9D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DBE6-D916-447F-867B-F13B0FE8D988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233D-763A-4F7B-BCDD-479C90F70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636156-AF03-4266-AE09-34DCB816760C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DE062-DF63-4AD6-8EB4-E5472BC1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-2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892366"/>
            <a:ext cx="8284684" cy="5254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Powered Patio Pole Example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Surgical amendment leads to issuance despite 23 </a:t>
            </a:r>
            <a:r>
              <a:rPr lang="en-US" sz="2400" dirty="0" smtClean="0">
                <a:latin typeface="Georgia" pitchFamily="18" charset="0"/>
              </a:rPr>
              <a:t>rejections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 is narrowed due to previously unknown prior art that is cited by Examiner during prosecution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The most relevant prior art is typically unknown at the time of filing because prior patent applications are not published for 18 months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Note: This is why your attorney needs to do a great job on the specification, so that there are additional elements that may be incorporated into the claim to avoid the prior art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934598" y="207963"/>
            <a:ext cx="7607300" cy="92677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4000" dirty="0">
                <a:latin typeface="Georgia" pitchFamily="18" charset="0"/>
              </a:rPr>
              <a:t>Powered Patio Pole Example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990600" y="1143000"/>
            <a:ext cx="7734300" cy="502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at publication (App. No. 2004/0221883)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A 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outlet for supplying electricity to an electrical device. </a:t>
            </a:r>
            <a:endParaRPr lang="en-US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in issued patent (Pat. No. 7,017,598)</a:t>
            </a:r>
            <a:endParaRPr lang="en-US" sz="2400" dirty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</a:t>
            </a:r>
            <a:r>
              <a:rPr lang="en-US" sz="2000" dirty="0" smtClean="0">
                <a:latin typeface="Georgia" pitchFamily="18" charset="0"/>
              </a:rPr>
              <a:t>outlet </a:t>
            </a:r>
            <a:r>
              <a:rPr lang="en-US" sz="2000" strike="sngStrike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r>
              <a:rPr lang="en-US" sz="2000" dirty="0" smtClean="0">
                <a:latin typeface="Georgia" pitchFamily="18" charset="0"/>
              </a:rPr>
              <a:t> supplying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AC</a:t>
            </a:r>
            <a:r>
              <a:rPr lang="en-US" sz="2000" dirty="0">
                <a:latin typeface="Georgia" pitchFamily="18" charset="0"/>
              </a:rPr>
              <a:t> electricity to an electrical device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wherein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said hub includes an input power receptacle receiving AC electricity</a:t>
            </a:r>
            <a:r>
              <a:rPr lang="en-US" sz="2000" dirty="0">
                <a:latin typeface="Georgia" pitchFamily="18" charset="0"/>
              </a:rPr>
              <a:t>. 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must satisfy 35 U.S.C. - 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§101 – Claim statutory subject matter – must fit within the statutory classes of patentable subject matter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§102 – Be Novel - no one single piece of prior art teaches all of the limitations in your claim 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§103 – Be Non-obvious - seven PTO rationales based on prior art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§112 – Be Clear – Written Description, Enablement, Best Mode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2438" y="469900"/>
            <a:ext cx="8177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Statutory Requirements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What is Prior Art?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>
          <a:xfrm>
            <a:off x="469900" y="9525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general, anything before your invention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America Invents Act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Biggest change in 50 years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Shift from first-to-invent to first-to-file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§102 prior art includes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§102(a)(1) – Anything published, in use, or available to the public anywhere in the world before your filing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Exception – your own disclosure if &lt; 1 year before filing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§102(a</a:t>
            </a:r>
            <a:r>
              <a:rPr lang="en-US" sz="2400" dirty="0" smtClean="0">
                <a:latin typeface="Georgia" pitchFamily="18" charset="0"/>
              </a:rPr>
              <a:t>)(2) – Any patent application filed before your filing that is later published 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as defined in §102 is applied/ used in both §102 and §103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788988" y="196850"/>
            <a:ext cx="7772400" cy="762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 Warning! - BAR DATES!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46113" y="939800"/>
            <a:ext cx="8061159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You can be prior art to yourself!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has One Year Grace Period from date of first disclosure/commercialization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F</a:t>
            </a:r>
            <a:r>
              <a:rPr lang="en-US" sz="2000" dirty="0" smtClean="0">
                <a:latin typeface="Georgia" pitchFamily="18" charset="0"/>
              </a:rPr>
              <a:t>ile patent application within the year or lose rights forever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Foreign Countries (EPO) = No Grace Period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isclose/ commercialize before filing and you blew 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Foreign rights can be preserved by filing in the U.S. before disclosure and then later filing foreign app claiming priority to U.S.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Must be done within 1 year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Can be a provisional patent application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Disclosures in confidence (to attorney, under agreement of confidentiality), without commercialization, are typically OK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See “Patent Do’s and D’oh!”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§101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320675" y="1246188"/>
            <a:ext cx="84042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Whoever invents or discovers any new and useful </a:t>
            </a:r>
            <a:r>
              <a:rPr lang="en-US" sz="2800" u="sng" dirty="0" smtClean="0">
                <a:latin typeface="Georgia" pitchFamily="18" charset="0"/>
              </a:rPr>
              <a:t>process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machine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manufacture</a:t>
            </a:r>
            <a:r>
              <a:rPr lang="en-US" sz="2800" dirty="0" smtClean="0">
                <a:latin typeface="Georgia" pitchFamily="18" charset="0"/>
              </a:rPr>
              <a:t>, or </a:t>
            </a:r>
            <a:r>
              <a:rPr lang="en-US" sz="2800" u="sng" dirty="0" smtClean="0">
                <a:latin typeface="Georgia" pitchFamily="18" charset="0"/>
              </a:rPr>
              <a:t>composition of matter</a:t>
            </a:r>
            <a:r>
              <a:rPr lang="en-US" sz="2800" dirty="0" smtClean="0">
                <a:latin typeface="Georgia" pitchFamily="18" charset="0"/>
              </a:rPr>
              <a:t>, or any new and useful improvement thereof, may obtain a patent therefor, subject to the conditions and requirements of this title.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Often erroneously called “utility”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does not examine for utility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4 statutory classes – claims must be in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requirement, not invention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more “signal”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Can’t get a patent for an “idea”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§101 Claim </a:t>
            </a:r>
            <a:r>
              <a:rPr lang="en-US" dirty="0" smtClean="0">
                <a:latin typeface="Georgia" pitchFamily="18" charset="0"/>
              </a:rPr>
              <a:t>Requirements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4294967295"/>
          </p:nvPr>
        </p:nvSpPr>
        <p:spPr>
          <a:xfrm>
            <a:off x="333375" y="1125537"/>
            <a:ext cx="8404225" cy="54838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General Rule: Can’t claim an abstract principle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 smtClean="0">
                <a:latin typeface="Georgia" pitchFamily="18" charset="0"/>
              </a:rPr>
              <a:t>In re </a:t>
            </a:r>
            <a:r>
              <a:rPr lang="en-US" sz="2800" i="1" dirty="0" err="1" smtClean="0">
                <a:latin typeface="Georgia" pitchFamily="18" charset="0"/>
              </a:rPr>
              <a:t>Bilski</a:t>
            </a:r>
            <a:r>
              <a:rPr lang="en-US" sz="2800" dirty="0" smtClean="0">
                <a:latin typeface="Georgia" pitchFamily="18" charset="0"/>
              </a:rPr>
              <a:t> – 2010 Supreme Court decision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A process claim is patentable subject matter if it (1) is tied to a particular machine or apparatus or (2) transforms article into a different state or thing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err="1" smtClean="0">
                <a:latin typeface="Georgia" pitchFamily="18" charset="0"/>
              </a:rPr>
              <a:t>Bilski</a:t>
            </a:r>
            <a:r>
              <a:rPr lang="en-US" sz="2000" dirty="0" smtClean="0">
                <a:latin typeface="Georgia" pitchFamily="18" charset="0"/>
              </a:rPr>
              <a:t> merely claimed “initiating a transaction” = no good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Alice Corp. v. CLS Bank </a:t>
            </a:r>
            <a:r>
              <a:rPr lang="en-US" sz="2800" i="1" dirty="0" smtClean="0"/>
              <a:t>International </a:t>
            </a:r>
            <a:r>
              <a:rPr lang="en-US" sz="2800" dirty="0" smtClean="0"/>
              <a:t>– 2014 SC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Merely implementing an abstract idea on a computer does not make it patentable subject matter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Computer system for performing 3</a:t>
            </a:r>
            <a:r>
              <a:rPr lang="en-US" sz="2000" baseline="30000" dirty="0" smtClean="0">
                <a:latin typeface="Georgia" pitchFamily="18" charset="0"/>
              </a:rPr>
              <a:t>rd</a:t>
            </a:r>
            <a:r>
              <a:rPr lang="en-US" sz="2000" dirty="0" smtClean="0">
                <a:latin typeface="Georgia" pitchFamily="18" charset="0"/>
              </a:rPr>
              <a:t> party escrow (well known) and </a:t>
            </a: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id not provide any computer specifications or code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Need additional </a:t>
            </a:r>
            <a:r>
              <a:rPr lang="en-US" sz="2000" dirty="0"/>
              <a:t>substantive limitations that </a:t>
            </a:r>
            <a:r>
              <a:rPr lang="en-US" sz="2000" dirty="0" smtClean="0"/>
              <a:t>narrow, confine, or otherwise tie down the </a:t>
            </a:r>
            <a:r>
              <a:rPr lang="en-US" sz="2000" dirty="0"/>
              <a:t>claim so that, in practical terms, it does not cover the full abstract idea itself.</a:t>
            </a:r>
            <a:endParaRPr lang="en-US" sz="20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600" dirty="0" smtClean="0">
                <a:latin typeface="Georgia" pitchFamily="18" charset="0"/>
              </a:rPr>
              <a:t>Can be </a:t>
            </a:r>
            <a:r>
              <a:rPr lang="en-US" sz="2600" dirty="0">
                <a:latin typeface="Georgia" pitchFamily="18" charset="0"/>
              </a:rPr>
              <a:t>a </a:t>
            </a:r>
            <a:r>
              <a:rPr lang="en-US" sz="2600" u="sng" dirty="0">
                <a:latin typeface="Georgia" pitchFamily="18" charset="0"/>
              </a:rPr>
              <a:t>claim</a:t>
            </a:r>
            <a:r>
              <a:rPr lang="en-US" sz="2600" dirty="0">
                <a:latin typeface="Georgia" pitchFamily="18" charset="0"/>
              </a:rPr>
              <a:t> issue rather than an </a:t>
            </a:r>
            <a:r>
              <a:rPr lang="en-US" sz="2600" u="sng" dirty="0">
                <a:latin typeface="Georgia" pitchFamily="18" charset="0"/>
              </a:rPr>
              <a:t>invention</a:t>
            </a:r>
            <a:r>
              <a:rPr lang="en-US" sz="2600" dirty="0">
                <a:latin typeface="Georgia" pitchFamily="18" charset="0"/>
              </a:rPr>
              <a:t> issue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latin typeface="Georgia" pitchFamily="18" charset="0"/>
              </a:rPr>
              <a:t>If claim is too abstract, additional hardware </a:t>
            </a:r>
            <a:r>
              <a:rPr lang="en-US" sz="2000" dirty="0" smtClean="0">
                <a:latin typeface="Georgia" pitchFamily="18" charset="0"/>
              </a:rPr>
              <a:t>functions </a:t>
            </a:r>
            <a:r>
              <a:rPr lang="en-US" sz="2000" dirty="0">
                <a:latin typeface="Georgia" pitchFamily="18" charset="0"/>
              </a:rPr>
              <a:t>of the invention may be recited in the claim to make it less </a:t>
            </a:r>
            <a:r>
              <a:rPr lang="en-US" sz="2000" dirty="0" smtClean="0">
                <a:latin typeface="Georgia" pitchFamily="18" charset="0"/>
              </a:rPr>
              <a:t>abstract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102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§102 – Be Novel - no one single piece of prior art teaches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of the limitations in your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can be from anywhere in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Publication in Japanese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Conference paper from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On sale only in Australia</a:t>
            </a: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However, the PA </a:t>
            </a:r>
            <a:r>
              <a:rPr lang="en-US" sz="2800" u="sng" dirty="0" smtClean="0">
                <a:latin typeface="Georgia" pitchFamily="18" charset="0"/>
              </a:rPr>
              <a:t>must</a:t>
            </a:r>
            <a:r>
              <a:rPr lang="en-US" sz="2800" dirty="0" smtClean="0">
                <a:latin typeface="Georgia" pitchFamily="18" charset="0"/>
              </a:rPr>
              <a:t> teach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limitations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Note: If single piece of PA only teaches 4 of 5 limitations, it is not a </a:t>
            </a:r>
            <a:r>
              <a:rPr lang="en-US" sz="2400" dirty="0">
                <a:latin typeface="Georgia" pitchFamily="18" charset="0"/>
              </a:rPr>
              <a:t>valid </a:t>
            </a:r>
            <a:r>
              <a:rPr lang="en-US" sz="2400" dirty="0" smtClean="0">
                <a:latin typeface="Georgia" pitchFamily="18" charset="0"/>
              </a:rPr>
              <a:t>§102 rejection, but it may be combinable with another piece of PA to form a rejection under </a:t>
            </a:r>
            <a:r>
              <a:rPr lang="en-US" sz="2400" dirty="0">
                <a:latin typeface="Georgia" pitchFamily="18" charset="0"/>
              </a:rPr>
              <a:t>§ </a:t>
            </a:r>
            <a:r>
              <a:rPr lang="en-US" sz="2400" dirty="0" smtClean="0">
                <a:latin typeface="Georgia" pitchFamily="18" charset="0"/>
              </a:rPr>
              <a:t>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103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388938" y="1258888"/>
            <a:ext cx="84709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2007 </a:t>
            </a:r>
            <a:r>
              <a:rPr lang="en-US" sz="2800" i="1" dirty="0" smtClean="0">
                <a:latin typeface="Georgia" pitchFamily="18" charset="0"/>
              </a:rPr>
              <a:t>KSR</a:t>
            </a:r>
            <a:r>
              <a:rPr lang="en-US" sz="2800" dirty="0" smtClean="0">
                <a:latin typeface="Georgia" pitchFamily="18" charset="0"/>
              </a:rPr>
              <a:t> decision expands obviousness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Old test - Teaching, Suggestion, or Motivation to Combine references (TSM)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New test – No clear test, just “factors”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resolves factors into seven “rationales” supporting an obviousness 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Huge expansion of the scope of obviousness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Impact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Substantial difficulty in getting around 103 rejections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Increased cost and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Reduction in claim scope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538163" y="0"/>
            <a:ext cx="8229600" cy="860425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PTO Obviousness Rationales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412750"/>
            <a:ext cx="8534400" cy="5181600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endParaRPr lang="en-US" sz="240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(A) Combining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prior art elements</a:t>
            </a:r>
            <a:r>
              <a:rPr lang="en-US" sz="2200" smtClean="0">
                <a:latin typeface="Georgia" pitchFamily="18" charset="0"/>
              </a:rPr>
              <a:t> according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methods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latin typeface="Georgia" pitchFamily="18" charset="0"/>
              </a:rPr>
              <a:t>to yield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results;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(B)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Simple substitution</a:t>
            </a:r>
            <a:r>
              <a:rPr lang="en-US" sz="2200" smtClean="0">
                <a:latin typeface="Georgia" pitchFamily="18" charset="0"/>
              </a:rPr>
              <a:t> of one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element for another</a:t>
            </a:r>
            <a:r>
              <a:rPr lang="en-US" sz="2200" smtClean="0">
                <a:latin typeface="Georgia" pitchFamily="18" charset="0"/>
              </a:rPr>
              <a:t> to obtain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(C) Use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improve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similar devices</a:t>
            </a:r>
            <a:r>
              <a:rPr lang="en-US" sz="2200" smtClean="0">
                <a:latin typeface="Georgia" pitchFamily="18" charset="0"/>
              </a:rPr>
              <a:t> (methods, or products)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in the same way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(D) Applying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device</a:t>
            </a:r>
            <a:r>
              <a:rPr lang="en-US" sz="2200" smtClean="0">
                <a:latin typeface="Georgia" pitchFamily="18" charset="0"/>
              </a:rPr>
              <a:t> (method, or product) ready for improvement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yield 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(E) ‘‘Obvious to try’’—choosing from a finite number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identified, predictable solutions</a:t>
            </a:r>
            <a:r>
              <a:rPr lang="en-US" sz="2200" smtClean="0">
                <a:latin typeface="Georgia" pitchFamily="18" charset="0"/>
              </a:rPr>
              <a:t>, with a reasonable expectation of success;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(F)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work</a:t>
            </a:r>
            <a:r>
              <a:rPr lang="en-US" sz="2200" smtClean="0">
                <a:latin typeface="Georgia" pitchFamily="18" charset="0"/>
              </a:rPr>
              <a:t> in one field of endeavor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may prompt variations</a:t>
            </a:r>
            <a:r>
              <a:rPr lang="en-US" sz="2200" smtClean="0">
                <a:latin typeface="Georgia" pitchFamily="18" charset="0"/>
              </a:rPr>
              <a:t> of it for use in either the same field or a different one based on design incentives or other market forces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if the variations would have been predictable</a:t>
            </a:r>
            <a:r>
              <a:rPr lang="en-US" sz="2200" smtClean="0">
                <a:latin typeface="Georgia" pitchFamily="18" charset="0"/>
              </a:rPr>
              <a:t> to one of ordinary skill in the art;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(G) TSM Test</a:t>
            </a:r>
            <a:r>
              <a:rPr lang="en-US" sz="240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Georgia" pitchFamily="18" charset="0"/>
              </a:rPr>
              <a:t>Reminders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Review Exam #2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Georgia" pitchFamily="18" charset="0"/>
              </a:rPr>
              <a:t>Grad Students - Reminder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Paper due Friday, April 26</a:t>
            </a:r>
            <a:r>
              <a:rPr lang="en-US" sz="2400" baseline="30000" dirty="0" smtClean="0">
                <a:latin typeface="Georgia" pitchFamily="18" charset="0"/>
              </a:rPr>
              <a:t>th</a:t>
            </a:r>
            <a:r>
              <a:rPr lang="en-US" sz="2400" dirty="0" smtClean="0">
                <a:latin typeface="Georgia" pitchFamily="18" charset="0"/>
              </a:rPr>
              <a:t> at noon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112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109402"/>
            <a:ext cx="8229600" cy="5086682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A </a:t>
            </a:r>
            <a:r>
              <a:rPr lang="en-US" sz="2400" u="sng" dirty="0" smtClean="0">
                <a:latin typeface="Georgia" pitchFamily="18" charset="0"/>
              </a:rPr>
              <a:t>written description</a:t>
            </a:r>
            <a:r>
              <a:rPr lang="en-US" sz="2400" dirty="0" smtClean="0">
                <a:latin typeface="Georgia" pitchFamily="18" charset="0"/>
              </a:rPr>
              <a:t> sufficient to </a:t>
            </a:r>
            <a:r>
              <a:rPr lang="en-US" sz="2400" u="sng" dirty="0" smtClean="0">
                <a:latin typeface="Georgia" pitchFamily="18" charset="0"/>
              </a:rPr>
              <a:t>enable</a:t>
            </a:r>
            <a:r>
              <a:rPr lang="en-US" sz="2400" dirty="0" smtClean="0">
                <a:latin typeface="Georgia" pitchFamily="18" charset="0"/>
              </a:rPr>
              <a:t> one of ordinary skill in the art to practice the invention without undue experimentation and showing the </a:t>
            </a:r>
            <a:r>
              <a:rPr lang="en-US" sz="2400" u="sng" dirty="0" smtClean="0">
                <a:latin typeface="Georgia" pitchFamily="18" charset="0"/>
              </a:rPr>
              <a:t>inventor’s best mode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Written Description – invention “Possession” 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Enablement – Do you teach others?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Best Mode – No hiding the ball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Removed as a requirement under AIA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space ship with an ion drive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Written description but not enabled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known cancer formula for the new use of growing hair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Enabled but no written description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- 1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299"/>
            <a:ext cx="8229600" cy="53864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style of legal protection that you are requesting for your invention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Structural-Functional claim continuum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Many types of claims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Apparatus – (common) Primarily structural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Best use in simple mechanical claims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Need not explicitly say “apparatus” 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“A baseball glove including:” is apparatus claim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Example: ‘421 shovel patent claim 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System (common) Mostly structure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Effective for use in claiming devices that have a function or are more complicated.  For example, devices with software elements.  Software doesn’t seem to fit as an apparatus.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- 2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300"/>
            <a:ext cx="8229600" cy="4191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Method/Process (common) functional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Everything except composition of matter can be claimed functionally as well as structurally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claim element is “X-</a:t>
            </a:r>
            <a:r>
              <a:rPr lang="en-US" dirty="0" err="1" smtClean="0">
                <a:latin typeface="Georgia" pitchFamily="18" charset="0"/>
              </a:rPr>
              <a:t>ing</a:t>
            </a:r>
            <a:r>
              <a:rPr lang="en-US" dirty="0" smtClean="0">
                <a:latin typeface="Georgia" pitchFamily="18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Means Plus Function (uncommon)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- “a means for fastening”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scope is limited solely to embodiments taught in specification and courts view narrowly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Product By Process (certain areas only)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structure produced by process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be effective in chemistry or claiming new mixtures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Claims - 3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Typically claim each “invention” using multiple claim types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method (function) + structural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Each claim type has different strengths and weaknesses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be performed entirely within US?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Method = yes, System = 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Method claims are generally thought to be broader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System claims may be harder to invalidate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mark product if system claims, but not method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435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order to infringe a claim of a patent, the accused product MUST do absolutely </a:t>
            </a:r>
            <a:r>
              <a:rPr lang="en-US" sz="2800" u="sng" dirty="0" smtClean="0">
                <a:latin typeface="Georgia" pitchFamily="18" charset="0"/>
              </a:rPr>
              <a:t>everything</a:t>
            </a:r>
            <a:r>
              <a:rPr lang="en-US" sz="2800" dirty="0" smtClean="0">
                <a:latin typeface="Georgia" pitchFamily="18" charset="0"/>
              </a:rPr>
              <a:t> recited in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 – claim is allowable if even one element of claim is absent from prior art, so </a:t>
            </a:r>
            <a:r>
              <a:rPr lang="en-US" sz="2400" u="sng" dirty="0" smtClean="0">
                <a:latin typeface="Georgia" pitchFamily="18" charset="0"/>
              </a:rPr>
              <a:t>all</a:t>
            </a:r>
            <a:r>
              <a:rPr lang="en-US" sz="2400" dirty="0" smtClean="0">
                <a:latin typeface="Georgia" pitchFamily="18" charset="0"/>
              </a:rPr>
              <a:t> elements must be present in alleged infringing product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Only a single claim of a patent needs to be infringed for full damages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Damages do not double if multiple claims infringed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Dependent claims are fallback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new prior art comes up at trial and invalidates independent claim, dependent claim may still be valid and infringed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 - 2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9763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the shorter the claim (fewer elements), the broader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Broader claim may be more valuable because it locks away a larger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be more vulnerable to invalidity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File Continuations  - Think 1:N rather than 1:1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have several issued continuations with claims of different scopes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Later continuations often have broader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keep continuation pending to introduce new claims directed to competitor’s embodiment –BUT! the claims must be supported by original specification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- 1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517793" y="914400"/>
            <a:ext cx="8230919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U.S. Pat No. 5,871,783 </a:t>
            </a:r>
            <a:r>
              <a:rPr lang="en-US" sz="2400" dirty="0" smtClean="0">
                <a:latin typeface="Georgia" pitchFamily="18" charset="0"/>
              </a:rPr>
              <a:t>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90" y="1599020"/>
            <a:ext cx="3258239" cy="51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37916"/>
            <a:ext cx="3052458" cy="48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4" y="42290"/>
            <a:ext cx="6738937" cy="99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- 2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Pat No. 5,871,783 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Claiming vs. Point of Novelty Claiming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of U.S. Pat No. 5,871,783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Lots of unnecessary claim limitations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Remember: ALL claim limitations must be found in alleged infringing embodiment for there to be infringement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Avoid infringement by not having one thing in the claim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- 3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What to do? File Continuation!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Same specification, but better claiming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11 of U.S. Pat. No. 6,210,728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Point-of-Novelty Claim (in continuation)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11. A method of forming confectionery products, said method comprising: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ultrasonically energizing a forming tool having a forming cavity; and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forming supplied confectionery stock into a confectionery product by engaging said confectionery stock into said forming cavity of said forming tool.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 dirty="0">
              <a:solidFill>
                <a:srgbClr val="00B050"/>
              </a:solidFill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Successfully licensed for </a:t>
            </a:r>
            <a:r>
              <a:rPr lang="en-US" sz="2400" dirty="0" smtClean="0">
                <a:latin typeface="Georgia" pitchFamily="18" charset="0"/>
              </a:rPr>
              <a:t>large $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Bottom Line: Value </a:t>
            </a:r>
            <a:r>
              <a:rPr lang="en-US" sz="2400" dirty="0">
                <a:latin typeface="Georgia" pitchFamily="18" charset="0"/>
              </a:rPr>
              <a:t>of the patent is in the claims and can vary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latin typeface="Georgia" pitchFamily="18" charset="0"/>
              </a:rPr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Patent Summary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Legal right to exclude others from practicing your invention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Make, use, sell, offer for sale, import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a right for you to make, use, or sell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Function (How something works)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 sword, not a shield - does not “protect”, except as deterrent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the Constitution itself – Art 1, Sec. 8, Clause 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Novelty vs. Infringement - 1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827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Analysis  = PTO’s examination process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</a:t>
            </a:r>
            <a:r>
              <a:rPr lang="en-US" sz="2400" dirty="0">
                <a:latin typeface="Georgia" pitchFamily="18" charset="0"/>
              </a:rPr>
              <a:t>your claims to prior art (patent specifications and products</a:t>
            </a:r>
            <a:r>
              <a:rPr lang="en-US" sz="2400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</a:t>
            </a:r>
            <a:r>
              <a:rPr lang="en-US" sz="2400" dirty="0">
                <a:latin typeface="Georgia" pitchFamily="18" charset="0"/>
              </a:rPr>
              <a:t>only looks at novelty, not infringement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This is why getting a patent is no guarantee that you are not infringing another </a:t>
            </a:r>
            <a:r>
              <a:rPr lang="en-US" sz="2000" dirty="0" smtClean="0">
                <a:latin typeface="Georgia" pitchFamily="18" charset="0"/>
              </a:rPr>
              <a:t>patent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Validity/Invalidity Analysis = Doing a novelty analysis on an issued patent attempting to show at trial that the patent should not have been issued by </a:t>
            </a:r>
            <a:r>
              <a:rPr lang="en-US" sz="2400" dirty="0" smtClean="0">
                <a:latin typeface="Georgia" pitchFamily="18" charset="0"/>
              </a:rPr>
              <a:t>PTO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Infringement/non-infringement Analysis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your claims to a product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Novelty and Infringement analyses are very different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737212" y="207963"/>
            <a:ext cx="7683500" cy="9350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Novelty vs. Infringement -2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594911" y="1066800"/>
            <a:ext cx="8129989" cy="50337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vs. Infringement example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recites ABCDE and prior art only shows ABCD, then claim is </a:t>
            </a:r>
            <a:r>
              <a:rPr lang="en-US" sz="2400" u="sng" dirty="0" smtClean="0">
                <a:latin typeface="Georgia" pitchFamily="18" charset="0"/>
              </a:rPr>
              <a:t>NOVEL</a:t>
            </a:r>
            <a:r>
              <a:rPr lang="en-US" sz="2400" dirty="0" smtClean="0">
                <a:latin typeface="Georgia" pitchFamily="18" charset="0"/>
              </a:rPr>
              <a:t> because there is one limitation not taught by the prior art – it is NEW!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there may be an earlier patent that claims ABCD so if the ABCDE product is made, it would still </a:t>
            </a:r>
            <a:r>
              <a:rPr lang="en-US" sz="2400" u="sng" dirty="0" smtClean="0">
                <a:latin typeface="Georgia" pitchFamily="18" charset="0"/>
              </a:rPr>
              <a:t>infringe</a:t>
            </a:r>
            <a:r>
              <a:rPr lang="en-US" sz="2400" dirty="0" smtClean="0">
                <a:latin typeface="Georgia" pitchFamily="18" charset="0"/>
              </a:rPr>
              <a:t> the earlier patent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Conversely, all of the limitations of the claim must be found in the alleged infringing product for infringement to occur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is ABCDE, products ABC, ABCE, and ABCDG do not infringe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product ABCDEF would infringe because it includes all of ABCDE plus something else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5029200" cy="365125"/>
          </a:xfrm>
        </p:spPr>
        <p:txBody>
          <a:bodyPr/>
          <a:lstStyle/>
          <a:p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Litigating a Patent </a:t>
            </a:r>
            <a:r>
              <a:rPr lang="en-US" dirty="0" smtClean="0">
                <a:latin typeface="Georgia" pitchFamily="18" charset="0"/>
              </a:rPr>
              <a:t>-1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51386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sued, fight back using both invalidity and non-infringement arguments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You win by establishing </a:t>
            </a:r>
            <a:r>
              <a:rPr lang="en-US" sz="2400" u="sng" dirty="0" smtClean="0">
                <a:latin typeface="Georgia" pitchFamily="18" charset="0"/>
              </a:rPr>
              <a:t>either</a:t>
            </a:r>
            <a:r>
              <a:rPr lang="en-US" sz="2400" dirty="0" smtClean="0">
                <a:latin typeface="Georgia" pitchFamily="18" charset="0"/>
              </a:rPr>
              <a:t> (a) their patent is invalid, or (b) your product does not infringe their claims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Plaintiff must prove infringement by preponderance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Defendant must prove invalidity by the clear-and-convincing standard (</a:t>
            </a:r>
            <a:r>
              <a:rPr lang="en-US" sz="2400" dirty="0">
                <a:latin typeface="Georgia" pitchFamily="18" charset="0"/>
              </a:rPr>
              <a:t>a</a:t>
            </a:r>
            <a:r>
              <a:rPr lang="en-US" sz="2400" dirty="0" smtClean="0">
                <a:latin typeface="Georgia" pitchFamily="18" charset="0"/>
              </a:rPr>
              <a:t>ffirmative defense)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Gives some deference to PTO decision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suing, must prove infringement and defeat invalidity affirmative defense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914400" y="207963"/>
            <a:ext cx="7759700" cy="9413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Litigating a Patent -2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605928" y="1066800"/>
            <a:ext cx="8309472" cy="5036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Patents can be invalidated at trial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opposing counsel typically finds new </a:t>
            </a:r>
            <a:r>
              <a:rPr lang="en-US" sz="2400" dirty="0" smtClean="0">
                <a:latin typeface="Georgia" pitchFamily="18" charset="0"/>
              </a:rPr>
              <a:t>prior art </a:t>
            </a:r>
            <a:r>
              <a:rPr lang="en-US" sz="2400" dirty="0">
                <a:latin typeface="Georgia" pitchFamily="18" charset="0"/>
              </a:rPr>
              <a:t>not considered by the </a:t>
            </a:r>
            <a:r>
              <a:rPr lang="en-US" sz="2400" dirty="0" smtClean="0">
                <a:latin typeface="Georgia" pitchFamily="18" charset="0"/>
              </a:rPr>
              <a:t>Examiner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The Examiner only spends $1820 worth of time to find prior art, but the company being sued may spend millions</a:t>
            </a:r>
            <a:endParaRPr lang="en-US" dirty="0">
              <a:latin typeface="Georgia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new art may be used to “second guess” the </a:t>
            </a:r>
            <a:r>
              <a:rPr lang="en-US" sz="2400" dirty="0" smtClean="0">
                <a:latin typeface="Georgia" pitchFamily="18" charset="0"/>
              </a:rPr>
              <a:t>PTO and invalidate patent – Ex. –it may lack novelty or be obvious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Thus, it is better to have cited as many references as possible to the PTO during examination – use </a:t>
            </a:r>
            <a:r>
              <a:rPr lang="en-US" sz="2400" dirty="0" smtClean="0">
                <a:latin typeface="Georgia" pitchFamily="18" charset="0"/>
              </a:rPr>
              <a:t>IDS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Willful infringement can treble damages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Defeat with Opinion of Counsel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104592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Filing =“Patent Pending”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Can’t sue yet - Even less of a right than “TM”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Filing a patent application with the PTO is said to be “prosecuting a patent” and the process is often called “patent prosecution.”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rights to enforce patent until issuance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Term of patent is 20 years </a:t>
            </a:r>
            <a:r>
              <a:rPr lang="en-US" sz="2800" u="sng" dirty="0" smtClean="0">
                <a:latin typeface="Georgia" pitchFamily="18" charset="0"/>
              </a:rPr>
              <a:t>from its date of priority</a:t>
            </a:r>
            <a:r>
              <a:rPr lang="en-US" sz="2800" dirty="0" smtClean="0">
                <a:latin typeface="Georgia" pitchFamily="18" charset="0"/>
              </a:rPr>
              <a:t> (=date of filing only for first in chain)</a:t>
            </a:r>
            <a:r>
              <a:rPr lang="en-US" dirty="0" smtClean="0">
                <a:latin typeface="Georgia" pitchFamily="18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 takes 3-5 years to issue as a patent right thus providing an enforceable term of approximately 15-17 years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you have continuations, they all expire on the same date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Term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Provisional Patent </a:t>
            </a:r>
            <a:r>
              <a:rPr lang="en-US" u="sng" dirty="0" smtClean="0">
                <a:latin typeface="Georgia" pitchFamily="18" charset="0"/>
              </a:rPr>
              <a:t>Application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4"/>
            <a:ext cx="8229600" cy="52708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Quick and informal filing with PTO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Gives you a priority date (for subject matter disclosed)</a:t>
            </a:r>
            <a:endParaRPr lang="en-US" sz="1600" dirty="0" smtClean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Must still be an enabling disclosure of the </a:t>
            </a:r>
            <a:r>
              <a:rPr lang="en-US" sz="2000" dirty="0" smtClean="0">
                <a:latin typeface="Georgia" pitchFamily="18" charset="0"/>
              </a:rPr>
              <a:t>invention, but can be computer code, manuals, lab books, presentations,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Good for avoiding a bar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Cheaper (as low as $2K-$5K vs. $9-12K)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Only lasts for one year –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</a:t>
            </a:r>
            <a:r>
              <a:rPr lang="en-US" sz="2000" dirty="0" smtClean="0">
                <a:latin typeface="Georgia" pitchFamily="18" charset="0"/>
              </a:rPr>
              <a:t>ust then file a regular utility patent application or the provisional application is abandoned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Not a </a:t>
            </a:r>
            <a:r>
              <a:rPr lang="en-US" sz="2000" u="sng" dirty="0" smtClean="0">
                <a:latin typeface="Georgia" pitchFamily="18" charset="0"/>
              </a:rPr>
              <a:t>patent</a:t>
            </a:r>
            <a:r>
              <a:rPr lang="en-US" sz="2000" dirty="0" smtClean="0">
                <a:latin typeface="Georgia" pitchFamily="18" charset="0"/>
              </a:rPr>
              <a:t>, just an </a:t>
            </a:r>
            <a:r>
              <a:rPr lang="en-US" sz="2000" u="sng" dirty="0" smtClean="0">
                <a:latin typeface="Georgia" pitchFamily="18" charset="0"/>
              </a:rPr>
              <a:t>application</a:t>
            </a:r>
            <a:r>
              <a:rPr lang="en-US" sz="2000" dirty="0" smtClean="0">
                <a:latin typeface="Georgia" pitchFamily="18" charset="0"/>
              </a:rPr>
              <a:t> – can’t sue using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filed as “option” by inventor, then shop around and file utility application if funded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One provisional can become many utility patent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Multiple </a:t>
            </a:r>
            <a:r>
              <a:rPr lang="en-US" sz="2000" dirty="0" err="1" smtClean="0">
                <a:latin typeface="Georgia" pitchFamily="18" charset="0"/>
              </a:rPr>
              <a:t>provisionals</a:t>
            </a:r>
            <a:r>
              <a:rPr lang="en-US" sz="2000" dirty="0" smtClean="0">
                <a:latin typeface="Georgia" pitchFamily="18" charset="0"/>
              </a:rPr>
              <a:t> can be combined into one utility application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Design Patents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you know as a patent is technically a “utility patent”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 – directed to ornamental appearance of industrial article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the product “looks,” not how it “works”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still be a functional article, but coverage is directed to the ornamental appearance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- Lamp with base in shape of a statue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- 1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349250" y="1447800"/>
            <a:ext cx="8391525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First design patent issued in 1842 for a font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Copyright did not cover functional or industrial articles at the time, therefore new form of IP was desired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As of </a:t>
            </a:r>
            <a:r>
              <a:rPr lang="en-US" dirty="0" smtClean="0">
                <a:latin typeface="Georgia" pitchFamily="18" charset="0"/>
              </a:rPr>
              <a:t>January 6, 2024</a:t>
            </a:r>
            <a:r>
              <a:rPr lang="en-US" sz="3300" dirty="0" smtClean="0">
                <a:latin typeface="Georgia" pitchFamily="18" charset="0"/>
              </a:rPr>
              <a:t> </a:t>
            </a:r>
            <a:r>
              <a:rPr lang="en-US" sz="3300" dirty="0">
                <a:latin typeface="Georgia" pitchFamily="18" charset="0"/>
              </a:rPr>
              <a:t>-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1,010,271 issued </a:t>
            </a:r>
            <a:r>
              <a:rPr lang="en-US" dirty="0">
                <a:latin typeface="Georgia" pitchFamily="18" charset="0"/>
              </a:rPr>
              <a:t>US design patents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11,864,477 </a:t>
            </a:r>
            <a:r>
              <a:rPr lang="en-US" dirty="0">
                <a:latin typeface="Georgia" pitchFamily="18" charset="0"/>
              </a:rPr>
              <a:t>issued US utility patents</a:t>
            </a:r>
          </a:p>
          <a:p>
            <a:pPr>
              <a:lnSpc>
                <a:spcPct val="90000"/>
              </a:lnSpc>
            </a:pPr>
            <a:endParaRPr lang="en-US" sz="33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60948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Design Patent Basics  - 2 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976064"/>
            <a:ext cx="8229600" cy="49399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differ from copyrights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have a different standard for grant and a different infringement standard from copyrights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must be novel and non-obvious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last for 15 years from </a:t>
            </a:r>
            <a:r>
              <a:rPr lang="en-US" u="sng" dirty="0" smtClean="0">
                <a:latin typeface="Georgia" pitchFamily="18" charset="0"/>
              </a:rPr>
              <a:t>issuance</a:t>
            </a:r>
            <a:r>
              <a:rPr lang="en-US" dirty="0" smtClean="0">
                <a:latin typeface="Georgia" pitchFamily="18" charset="0"/>
              </a:rPr>
              <a:t> and have a presumption of validity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Term is 14 years from issuance if filed               before May </a:t>
            </a:r>
            <a:r>
              <a:rPr lang="en-US" dirty="0"/>
              <a:t>13, </a:t>
            </a:r>
            <a:r>
              <a:rPr lang="en-US" dirty="0" smtClean="0"/>
              <a:t>2015</a:t>
            </a:r>
            <a:endParaRPr lang="en-US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a nutshell, design patents have a shorter term, but are a “tougher” IP right than copyrights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 - 3 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44500" y="1425575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language is standard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scope is what is shown in solid lines, dotted lines are just for context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See Sample Design Patents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U.S. Des. 580,757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595,574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U.S. Des. </a:t>
            </a:r>
            <a:r>
              <a:rPr lang="en-US" dirty="0" smtClean="0">
                <a:latin typeface="Georgia" pitchFamily="18" charset="0"/>
              </a:rPr>
              <a:t>606,398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599,372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Where Do I Go To Get A Patent?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Patent and Trademark Office (PTO)</a:t>
            </a:r>
          </a:p>
          <a:p>
            <a:pPr lvl="1"/>
            <a:r>
              <a:rPr lang="en-US" smtClean="0">
                <a:latin typeface="Georgia" pitchFamily="18" charset="0"/>
              </a:rPr>
              <a:t>Part of Department of Commerce</a:t>
            </a:r>
          </a:p>
          <a:p>
            <a:pPr lvl="1"/>
            <a:r>
              <a:rPr lang="en-US" smtClean="0">
                <a:latin typeface="Georgia" pitchFamily="18" charset="0"/>
              </a:rPr>
              <a:t>Large government agency with thousands of employees.</a:t>
            </a:r>
          </a:p>
          <a:p>
            <a:r>
              <a:rPr lang="en-US" smtClean="0">
                <a:latin typeface="Georgia" pitchFamily="18" charset="0"/>
              </a:rPr>
              <a:t>Realty of the PTO – </a:t>
            </a:r>
          </a:p>
          <a:p>
            <a:pPr lvl="1"/>
            <a:r>
              <a:rPr lang="en-US" smtClean="0">
                <a:latin typeface="Georgia" pitchFamily="18" charset="0"/>
              </a:rPr>
              <a:t>Huge bureaucracy </a:t>
            </a:r>
          </a:p>
          <a:p>
            <a:pPr lvl="1"/>
            <a:r>
              <a:rPr lang="en-US" smtClean="0">
                <a:latin typeface="Georgia" pitchFamily="18" charset="0"/>
              </a:rPr>
              <a:t>Examiner Points and Quotas</a:t>
            </a:r>
          </a:p>
          <a:p>
            <a:pPr lvl="1"/>
            <a:r>
              <a:rPr lang="en-US" smtClean="0">
                <a:latin typeface="Georgia" pitchFamily="18" charset="0"/>
              </a:rPr>
              <a:t>Unionized Employees</a:t>
            </a:r>
          </a:p>
          <a:p>
            <a:r>
              <a:rPr lang="en-US" smtClean="0">
                <a:latin typeface="Georgia" pitchFamily="18" charset="0"/>
              </a:rPr>
              <a:t>Sometimes called “The DMV on Steroids”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Patents Are Increasing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550863" y="1277938"/>
            <a:ext cx="8229600" cy="4693204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Dramatic increase in issued Design Patents per year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USPTO in 2000 ~ 11,000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USPTO Now </a:t>
            </a:r>
            <a:r>
              <a:rPr lang="en-US" dirty="0">
                <a:latin typeface="Georgia" pitchFamily="18" charset="0"/>
              </a:rPr>
              <a:t>~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/>
              <a:t>60,000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Strong enforcement options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Can even seek exclusion order at the International Trade Commission (ITC)</a:t>
            </a:r>
          </a:p>
          <a:p>
            <a:r>
              <a:rPr lang="en-US" dirty="0" smtClean="0">
                <a:latin typeface="Georgia" pitchFamily="18" charset="0"/>
              </a:rPr>
              <a:t>Can mesh with other IP including trade dress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  <a:cs typeface="Arial" charset="0"/>
              </a:rPr>
              <a:t>Most DP Apps are Issued</a:t>
            </a:r>
          </a:p>
        </p:txBody>
      </p:sp>
      <p:sp>
        <p:nvSpPr>
          <p:cNvPr id="66563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81000" y="12192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For Issued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75% issued without a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96% issued without a final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Note: Finally rejected apps may represent 20% - not on chart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5400"/>
            <a:ext cx="4572000" cy="453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27575" y="573405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charset="0"/>
              </a:rPr>
              <a:t>DPs Issue Fairly Quickly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1169988"/>
            <a:ext cx="3200400" cy="4191000"/>
          </a:xfrm>
        </p:spPr>
        <p:txBody>
          <a:bodyPr/>
          <a:lstStyle/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On average 14 months to issuance if no rejection</a:t>
            </a:r>
          </a:p>
          <a:p>
            <a:r>
              <a:rPr lang="en-US" sz="2400" dirty="0" smtClean="0">
                <a:latin typeface="Georgia" pitchFamily="18" charset="0"/>
              </a:rPr>
              <a:t>On average 23 months to issuance if rejected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495300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675188" y="59817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63550"/>
            <a:ext cx="8229600" cy="712788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 - 1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3765"/>
            <a:ext cx="8229600" cy="50629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Companies are increasingly turning to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filed Design Patents get through PTO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get through quickly, so can be used as a preliminary strategy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Stronger IP right than copyright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Case law makes infringement of design patent easier to establish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latin typeface="Georgia" pitchFamily="18" charset="0"/>
              </a:rPr>
              <a:t>Egyptian Goddess v. </a:t>
            </a:r>
            <a:r>
              <a:rPr lang="en-US" sz="2000" i="1" dirty="0" err="1" smtClean="0">
                <a:latin typeface="Georgia" pitchFamily="18" charset="0"/>
              </a:rPr>
              <a:t>Swisa</a:t>
            </a:r>
            <a:r>
              <a:rPr lang="en-US" sz="2000" dirty="0" smtClean="0">
                <a:latin typeface="Georgia" pitchFamily="18" charset="0"/>
              </a:rPr>
              <a:t>, Fed. Cir. 2008 (</a:t>
            </a:r>
            <a:r>
              <a:rPr lang="en-US" sz="2000" i="1" dirty="0" smtClean="0">
                <a:latin typeface="Georgia" pitchFamily="18" charset="0"/>
              </a:rPr>
              <a:t>en banc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“Ordinary Observer” Test is the sole test for infringement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“[I]n the eye </a:t>
            </a:r>
            <a:r>
              <a:rPr lang="en-US" sz="2000" dirty="0">
                <a:latin typeface="Georgia" pitchFamily="18" charset="0"/>
              </a:rPr>
              <a:t>of an ordinary observer, giving </a:t>
            </a:r>
            <a:r>
              <a:rPr lang="en-US" sz="2000" dirty="0" smtClean="0">
                <a:latin typeface="Georgia" pitchFamily="18" charset="0"/>
              </a:rPr>
              <a:t>such attention </a:t>
            </a:r>
            <a:r>
              <a:rPr lang="en-US" sz="2000" dirty="0">
                <a:latin typeface="Georgia" pitchFamily="18" charset="0"/>
              </a:rPr>
              <a:t>as a purchaser usually gives, </a:t>
            </a:r>
            <a:r>
              <a:rPr lang="en-US" sz="2000" dirty="0" smtClean="0">
                <a:latin typeface="Georgia" pitchFamily="18" charset="0"/>
              </a:rPr>
              <a:t>two designs </a:t>
            </a:r>
            <a:r>
              <a:rPr lang="en-US" sz="2000" dirty="0">
                <a:latin typeface="Georgia" pitchFamily="18" charset="0"/>
              </a:rPr>
              <a:t>are substantially the same, if </a:t>
            </a:r>
            <a:r>
              <a:rPr lang="en-US" sz="2000" dirty="0" smtClean="0">
                <a:latin typeface="Georgia" pitchFamily="18" charset="0"/>
              </a:rPr>
              <a:t>the resemblance </a:t>
            </a:r>
            <a:r>
              <a:rPr lang="en-US" sz="2000" dirty="0">
                <a:latin typeface="Georgia" pitchFamily="18" charset="0"/>
              </a:rPr>
              <a:t>is such as to deceive such </a:t>
            </a:r>
            <a:r>
              <a:rPr lang="en-US" sz="2000" dirty="0" smtClean="0">
                <a:latin typeface="Georgia" pitchFamily="18" charset="0"/>
              </a:rPr>
              <a:t>an observer</a:t>
            </a:r>
            <a:r>
              <a:rPr lang="en-US" sz="2000" dirty="0">
                <a:latin typeface="Georgia" pitchFamily="18" charset="0"/>
              </a:rPr>
              <a:t>, inducing him to purchase </a:t>
            </a:r>
            <a:r>
              <a:rPr lang="en-US" sz="2000" dirty="0" smtClean="0">
                <a:latin typeface="Georgia" pitchFamily="18" charset="0"/>
              </a:rPr>
              <a:t>one supposing </a:t>
            </a:r>
            <a:r>
              <a:rPr lang="en-US" sz="2000" dirty="0">
                <a:latin typeface="Georgia" pitchFamily="18" charset="0"/>
              </a:rPr>
              <a:t>it to be the </a:t>
            </a:r>
            <a:r>
              <a:rPr lang="en-US" sz="2000" dirty="0" smtClean="0">
                <a:latin typeface="Georgia" pitchFamily="18" charset="0"/>
              </a:rPr>
              <a:t>other”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9490"/>
            <a:ext cx="8229600" cy="661012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Important-2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58467"/>
            <a:ext cx="8229600" cy="5365215"/>
          </a:xfrm>
        </p:spPr>
        <p:txBody>
          <a:bodyPr/>
          <a:lstStyle/>
          <a:p>
            <a:r>
              <a:rPr lang="en-US" sz="2800" i="1" dirty="0"/>
              <a:t>Apple Inc. v. Samsung Electronics Co., Ltd</a:t>
            </a:r>
            <a:r>
              <a:rPr lang="en-US" sz="2800" i="1" dirty="0" smtClean="0"/>
              <a:t>. (1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Aug. 24, 2012 - Jury verdict for </a:t>
            </a:r>
            <a:r>
              <a:rPr lang="en-US" sz="2400" dirty="0"/>
              <a:t>$1.049 Billion</a:t>
            </a:r>
            <a:endParaRPr lang="en-US" sz="2400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Involved both utility patents and design patents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D504,889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D593,087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D618,677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D604,305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All except ‘889 were found to be infringed by at least some Samsung devices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Judgment later reduced to around $930M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Settled for $548M w/</a:t>
            </a:r>
            <a:r>
              <a:rPr lang="en-US" sz="2000" dirty="0" err="1">
                <a:latin typeface="Georgia" pitchFamily="18" charset="0"/>
              </a:rPr>
              <a:t>clawback</a:t>
            </a:r>
            <a:r>
              <a:rPr lang="en-US" sz="2000" dirty="0">
                <a:latin typeface="Georgia" pitchFamily="18" charset="0"/>
              </a:rPr>
              <a:t> if patents invalidated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SC </a:t>
            </a:r>
            <a:r>
              <a:rPr lang="en-US" sz="2000" dirty="0" smtClean="0">
                <a:latin typeface="Georgia" pitchFamily="18" charset="0"/>
              </a:rPr>
              <a:t>changed </a:t>
            </a:r>
            <a:r>
              <a:rPr lang="en-US" sz="2000" dirty="0">
                <a:latin typeface="Georgia" pitchFamily="18" charset="0"/>
              </a:rPr>
              <a:t>$400M design patent damage calculation </a:t>
            </a:r>
            <a:r>
              <a:rPr lang="en-US" sz="2000" dirty="0" smtClean="0">
                <a:latin typeface="Georgia" pitchFamily="18" charset="0"/>
              </a:rPr>
              <a:t>and remanded in Dec 2016 – no invalidation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2018 - New trial - $539M for Apple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June 2018-Apple and Samsung finally settle – terms confidential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smtClean="0">
              <a:latin typeface="Georgia" pitchFamily="18" charset="0"/>
            </a:endParaRPr>
          </a:p>
          <a:p>
            <a:pPr algn="ctr" eaLnBrk="1" hangingPunct="1"/>
            <a:endParaRPr lang="en-US" sz="4400" smtClean="0">
              <a:latin typeface="Georgia" pitchFamily="18" charset="0"/>
            </a:endParaRPr>
          </a:p>
          <a:p>
            <a:pPr eaLnBrk="1" hangingPunct="1"/>
            <a:endParaRPr lang="en-US" sz="440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Draft patent application, submit to PTO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is long, technical document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Best to seek legal assistance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includes: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Specification describing the invention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– very specific – the specific thing you have the right to exclude others from doing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Only claims determine infringement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rejects your claims and you negotiate, argue, and amend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74700" y="3000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How Do I Get A Patent?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94295" cy="430923"/>
          </a:xfrm>
        </p:spPr>
        <p:txBody>
          <a:bodyPr/>
          <a:lstStyle/>
          <a:p>
            <a:r>
              <a:rPr lang="en-US" sz="4000" dirty="0" smtClean="0"/>
              <a:t>Novelty (PTO) ≠ Infringement (Sales)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81F3-3DA8-6F42-A390-0C40DA989C5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311" y="2409899"/>
            <a:ext cx="148727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58926" y="2091074"/>
            <a:ext cx="18288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</a:p>
          <a:p>
            <a:pPr algn="ctr"/>
            <a:r>
              <a:rPr lang="en-US" sz="4000" dirty="0" smtClean="0"/>
              <a:t>+</a:t>
            </a:r>
          </a:p>
          <a:p>
            <a:pPr algn="ctr"/>
            <a:r>
              <a:rPr lang="en-US" sz="4000" dirty="0" smtClean="0"/>
              <a:t>RADIO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38549" y="1371600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58926" y="1371599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3949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6226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#2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>
            <a:off x="7565792" y="3525397"/>
            <a:ext cx="508533" cy="4406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039582"/>
            <a:ext cx="227834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 Patent #2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6226" y="5031699"/>
            <a:ext cx="31405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Patent #1 (can’t sell </a:t>
            </a:r>
            <a:r>
              <a:rPr lang="en-US" u="sng" dirty="0" smtClean="0"/>
              <a:t>ANY</a:t>
            </a:r>
            <a:r>
              <a:rPr lang="en-US" dirty="0" smtClean="0"/>
              <a:t> car without infringing Patent #1)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3635" y="4186410"/>
            <a:ext cx="1828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Novelty-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7349" y="5401032"/>
            <a:ext cx="230803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Infringement-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281363" y="366713"/>
            <a:ext cx="5405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Patenting </a:t>
            </a:r>
            <a:br>
              <a:rPr lang="en-US" sz="4400">
                <a:latin typeface="Georgia" pitchFamily="18" charset="0"/>
              </a:rPr>
            </a:br>
            <a:r>
              <a:rPr lang="en-US" sz="4400">
                <a:latin typeface="Georgia" pitchFamily="18" charset="0"/>
              </a:rPr>
              <a:t>Process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08" y="46416"/>
            <a:ext cx="6189995" cy="68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6938" y="366713"/>
            <a:ext cx="18370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Provisional Patent Application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 to 12 months before regular patent app)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3697996" y="782212"/>
            <a:ext cx="728943" cy="1859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Review of Patents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4645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7,753,421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Sections of patents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Spec can’t be changed once filed -claims can 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Independent claims vs. dependent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U.S. Pat. App. Pub. US </a:t>
            </a:r>
            <a:r>
              <a:rPr lang="en-US" dirty="0" smtClean="0">
                <a:latin typeface="Georgia" pitchFamily="18" charset="0"/>
              </a:rPr>
              <a:t>2004/0221883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7,017,598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5,871,783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Allowance rates went from 72%-&gt;42%, now climbing back up to about 70%.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-1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1123720"/>
            <a:ext cx="8284684" cy="502303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Don’t confuse publication with an issued patent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can sometimes be alarmingly broad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in publication are typically claims at filing, and they are virtually always amended/narrowed before issuance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sue with an issued patent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collect damages starting at issuance (usually)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Technically possible to collect pre-issuance damages, but only if claims at publication are substantially identical to claims at issuance, which is very rare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2C679-056E-436F-A51C-2FF053CC9D2A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3DB8052-7862-4301-9AD1-B8997676F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2B519-750E-4654-976E-9EE313309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19516</TotalTime>
  <Words>3680</Words>
  <Application>Microsoft Office PowerPoint</Application>
  <PresentationFormat>On-screen Show (4:3)</PresentationFormat>
  <Paragraphs>449</Paragraphs>
  <Slides>45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Engineering Law</vt:lpstr>
      <vt:lpstr>Reminders</vt:lpstr>
      <vt:lpstr>Patent Summary</vt:lpstr>
      <vt:lpstr>Where Do I Go To Get A Patent?</vt:lpstr>
      <vt:lpstr> </vt:lpstr>
      <vt:lpstr>Novelty (PTO) ≠ Infringement (Sales)</vt:lpstr>
      <vt:lpstr> </vt:lpstr>
      <vt:lpstr>Review of Patents</vt:lpstr>
      <vt:lpstr>Patent Application vs. Patent -1</vt:lpstr>
      <vt:lpstr>Patent Application vs. Patent -2</vt:lpstr>
      <vt:lpstr>Powered Patio Pole Example</vt:lpstr>
      <vt:lpstr> </vt:lpstr>
      <vt:lpstr>What is Prior Art?</vt:lpstr>
      <vt:lpstr> Warning! - BAR DATES!</vt:lpstr>
      <vt:lpstr>35 U.S.C §101</vt:lpstr>
      <vt:lpstr>§101 Claim Requirements</vt:lpstr>
      <vt:lpstr>35 U.S.C 102</vt:lpstr>
      <vt:lpstr>35 U.S.C. 103</vt:lpstr>
      <vt:lpstr>PTO Obviousness Rationales</vt:lpstr>
      <vt:lpstr>35 U.S.C. 112</vt:lpstr>
      <vt:lpstr>Claims - 1</vt:lpstr>
      <vt:lpstr>Claims - 2</vt:lpstr>
      <vt:lpstr>Claims - 3</vt:lpstr>
      <vt:lpstr>Infringing A Claim</vt:lpstr>
      <vt:lpstr>Infringing A Claim - 2</vt:lpstr>
      <vt:lpstr>Evaluating Patent Strength - 1</vt:lpstr>
      <vt:lpstr>PowerPoint Presentation</vt:lpstr>
      <vt:lpstr>Evaluating Patent Strength - 2</vt:lpstr>
      <vt:lpstr>Evaluating Patent Strength - 3</vt:lpstr>
      <vt:lpstr>Novelty vs. Infringement - 1</vt:lpstr>
      <vt:lpstr>Novelty vs. Infringement -2</vt:lpstr>
      <vt:lpstr>Litigating a Patent -1</vt:lpstr>
      <vt:lpstr>Litigating a Patent -2</vt:lpstr>
      <vt:lpstr> </vt:lpstr>
      <vt:lpstr>Provisional Patent Application</vt:lpstr>
      <vt:lpstr>Design Patents</vt:lpstr>
      <vt:lpstr>Design Patent Basics - 1</vt:lpstr>
      <vt:lpstr>Design Patent Basics  - 2 </vt:lpstr>
      <vt:lpstr>Design Patent Basics  - 3 </vt:lpstr>
      <vt:lpstr>Design Patents Are Increasing</vt:lpstr>
      <vt:lpstr>Most DP Apps are Issued</vt:lpstr>
      <vt:lpstr>DPs Issue Fairly Quickly</vt:lpstr>
      <vt:lpstr>DPs Becoming More Important - 1</vt:lpstr>
      <vt:lpstr>DPs Becoming More Important-2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153</cp:revision>
  <cp:lastPrinted>2018-11-04T06:36:44Z</cp:lastPrinted>
  <dcterms:created xsi:type="dcterms:W3CDTF">2009-09-14T01:06:34Z</dcterms:created>
  <dcterms:modified xsi:type="dcterms:W3CDTF">2024-04-07T03:39:26Z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