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27" r:id="rId5"/>
    <p:sldId id="428" r:id="rId6"/>
    <p:sldId id="461" r:id="rId7"/>
    <p:sldId id="490" r:id="rId8"/>
    <p:sldId id="459" r:id="rId9"/>
    <p:sldId id="460" r:id="rId10"/>
    <p:sldId id="482" r:id="rId11"/>
    <p:sldId id="430" r:id="rId12"/>
    <p:sldId id="493" r:id="rId13"/>
    <p:sldId id="431" r:id="rId14"/>
    <p:sldId id="432" r:id="rId15"/>
    <p:sldId id="433" r:id="rId16"/>
    <p:sldId id="434" r:id="rId17"/>
    <p:sldId id="435" r:id="rId18"/>
    <p:sldId id="436" r:id="rId19"/>
    <p:sldId id="440" r:id="rId20"/>
    <p:sldId id="439" r:id="rId21"/>
    <p:sldId id="483" r:id="rId22"/>
    <p:sldId id="470" r:id="rId23"/>
    <p:sldId id="473" r:id="rId24"/>
    <p:sldId id="471" r:id="rId25"/>
    <p:sldId id="472" r:id="rId26"/>
    <p:sldId id="468" r:id="rId27"/>
    <p:sldId id="474" r:id="rId28"/>
    <p:sldId id="484" r:id="rId29"/>
    <p:sldId id="466" r:id="rId30"/>
    <p:sldId id="469" r:id="rId31"/>
    <p:sldId id="495" r:id="rId32"/>
    <p:sldId id="491" r:id="rId33"/>
    <p:sldId id="450" r:id="rId34"/>
    <p:sldId id="404" r:id="rId3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8B494516-CF39-44A8-8904-557A9ED3601A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D9BA9FF7-8D57-4934-9DB1-E295CA1F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CAD2AC3F-5E78-4F13-AF56-D35FE5CF6F20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90"/>
            <a:ext cx="5851526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9FE38DF8-08B7-40AC-800F-238164FD8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572" indent="-28406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265" indent="-22725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0770" indent="-22725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5276" indent="-22725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9782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4287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8793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3298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0E77CBA-D815-4BF1-AAD1-D974930BF4A3}" type="slidenum">
              <a:rPr lang="en-US" altLang="en-US" sz="1100"/>
              <a:pPr/>
              <a:t>1</a:t>
            </a:fld>
            <a:endParaRPr lang="en-US" altLang="en-US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341671-DCFF-4BD1-BD4E-352FE5C18BD5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D3D2-2C21-4D0E-88B5-3EC34A9AF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5441-5D32-4DAE-A590-1DC337E6B8C3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2905-DA64-4AC3-AC7A-F35EACB0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B5BF-29FC-410C-BD71-87F671FF858D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BB63-9D84-4C1D-AFFB-241D0080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7E924-F46A-4E66-B965-95E6C01561EF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D363-ACEC-4E12-93FC-A3051305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30AB-5D67-4CB8-A01E-43A9001D40E7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BCDA-6E05-4B14-AA4E-928B924E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970A-33C3-425A-A1B2-1CE9BCFBB7FE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FB0-ADA7-49D4-BC26-E8ACF899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5E15-6D44-4ACF-9DA2-BCA5EB69718A}" type="datetime1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B8C8-8EAE-4DBA-85E7-61148460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82CF-E528-4B08-8DB5-01A4E60F57BF}" type="datetime1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9604-5253-41C7-AF6B-C8EF1778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B96B-195B-4FAF-8B11-EE4EA296F931}" type="datetime1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1A67-43A6-442B-BC59-64A188A5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C657-BDAD-46C2-B54D-EB8AFBC69B35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0F37-7D2B-48C7-8A44-C3423359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0AB3-67F7-4472-8686-F23955F3B52D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6CC8-AA99-460B-9138-FECBFB86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3116FB-012B-4841-981C-033FD5DC7D1C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1BEA5-0DBA-487C-95E5-E215D7B0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77724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Basics of Patents and Trademarks – and the IP Clinic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21336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600">
                <a:solidFill>
                  <a:schemeClr val="bg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" pitchFamily="18" charset="0"/>
              <a:buChar char="–"/>
              <a:defRPr sz="2400">
                <a:solidFill>
                  <a:schemeClr val="bg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000" i="1">
                <a:solidFill>
                  <a:schemeClr val="bg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 i="1">
                <a:solidFill>
                  <a:schemeClr val="bg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Professor Joe </a:t>
            </a:r>
            <a:r>
              <a:rPr lang="en-US" altLang="en-US" sz="2800" dirty="0">
                <a:solidFill>
                  <a:schemeClr val="tx1"/>
                </a:solidFill>
              </a:rPr>
              <a:t>Barich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What is a Patent Application? -1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3058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Formal document filed with the Patent and Trademark Office (PTO) in an attempt to obtain a patent for an invention  </a:t>
            </a:r>
          </a:p>
          <a:p>
            <a:pPr eaLnBrk="1" hangingPunct="1"/>
            <a:r>
              <a:rPr lang="en-US" altLang="en-US" sz="2800" dirty="0" smtClean="0"/>
              <a:t>Highly detailed and technical legal document</a:t>
            </a:r>
          </a:p>
          <a:p>
            <a:pPr eaLnBrk="1" hangingPunct="1"/>
            <a:r>
              <a:rPr lang="en-US" altLang="en-US" sz="2800" dirty="0" smtClean="0"/>
              <a:t>Typically about 40 pages long, includes drawings</a:t>
            </a:r>
          </a:p>
          <a:p>
            <a:pPr eaLnBrk="1" hangingPunct="1"/>
            <a:r>
              <a:rPr lang="en-US" altLang="en-US" sz="2800" dirty="0" smtClean="0"/>
              <a:t>Very easy for non-lawyers to make </a:t>
            </a:r>
            <a:r>
              <a:rPr lang="en-US" altLang="en-US" sz="2800" u="sng" dirty="0"/>
              <a:t>u</a:t>
            </a:r>
            <a:r>
              <a:rPr lang="en-US" altLang="en-US" sz="2800" u="sng" dirty="0" smtClean="0"/>
              <a:t>ncorrectable</a:t>
            </a:r>
            <a:r>
              <a:rPr lang="en-US" altLang="en-US" sz="2800" dirty="0" smtClean="0"/>
              <a:t> errors and lose their rights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Includes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Description/specification (your invention)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Claims (the legal exclusive right that you want for your invention)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“A </a:t>
            </a:r>
            <a:r>
              <a:rPr lang="en-US" altLang="en-US" sz="2800" u="sng" dirty="0" smtClean="0"/>
              <a:t>written description</a:t>
            </a:r>
            <a:r>
              <a:rPr lang="en-US" altLang="en-US" sz="2800" dirty="0" smtClean="0"/>
              <a:t> sufficient to </a:t>
            </a:r>
            <a:r>
              <a:rPr lang="en-US" altLang="en-US" sz="2800" u="sng" dirty="0" smtClean="0"/>
              <a:t>enable</a:t>
            </a:r>
            <a:r>
              <a:rPr lang="en-US" altLang="en-US" sz="2800" dirty="0" smtClean="0"/>
              <a:t> one of ordinary skill in the art to practice the invention without undue experimentation and showing the inventor’s </a:t>
            </a:r>
            <a:r>
              <a:rPr lang="en-US" altLang="en-US" sz="2800" u="sng" dirty="0" smtClean="0"/>
              <a:t>best mode</a:t>
            </a:r>
            <a:r>
              <a:rPr lang="en-US" altLang="en-US" sz="2800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-3</a:t>
            </a:r>
            <a:r>
              <a:rPr lang="en-US" altLang="en-US" sz="4000" dirty="0" smtClean="0">
                <a:latin typeface="Albertus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As soon as filed =“Patent Pending” </a:t>
            </a:r>
          </a:p>
          <a:p>
            <a:pPr eaLnBrk="1" hangingPunct="1"/>
            <a:r>
              <a:rPr lang="en-US" altLang="en-US" sz="2800" dirty="0" smtClean="0"/>
              <a:t>Someone who has filed a patent application with the PTO is said to be “prosecuting a patent” and the process is often called “patent prosecution.”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Warning! - BAR DATES!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U.S. has One Year Grace Period from date of first disclosure OR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Must file within the year or rights are permanently lost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Outside U.S. = </a:t>
            </a:r>
            <a:r>
              <a:rPr lang="en-US" altLang="en-US" sz="2400" dirty="0"/>
              <a:t>O</a:t>
            </a:r>
            <a:r>
              <a:rPr lang="en-US" altLang="en-US" sz="2400" dirty="0" smtClean="0"/>
              <a:t>ften No Grace Period – disclose/ commercialize before filing and you blew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Foreign rights can be preserved by filing an application in the U.S. before disclosure and then later filing foreign app claiming priority to U.S. app within one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Disclosures in confidence (to attorney, under agreement of confidentiality), without commercialization, are typically OK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7194" r="5121"/>
          <a:stretch/>
        </p:blipFill>
        <p:spPr bwMode="auto">
          <a:xfrm>
            <a:off x="1676400" y="43180"/>
            <a:ext cx="5791200" cy="6819664"/>
          </a:xfrm>
          <a:prstGeom prst="rect">
            <a:avLst/>
          </a:prstGeom>
          <a:noFill/>
          <a:ln w="317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9041" y="5355263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1721" y="352415"/>
            <a:ext cx="210312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norm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Provisional Application (up to 12 months before regular app)</a:t>
            </a:r>
          </a:p>
        </p:txBody>
      </p:sp>
      <p:cxnSp>
        <p:nvCxnSpPr>
          <p:cNvPr id="15" name="Elbow Connector 14"/>
          <p:cNvCxnSpPr>
            <a:stCxn id="14" idx="1"/>
          </p:cNvCxnSpPr>
          <p:nvPr/>
        </p:nvCxnSpPr>
        <p:spPr>
          <a:xfrm rot="10800000">
            <a:off x="3245961" y="260975"/>
            <a:ext cx="365760" cy="32004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Requirements For Patentability</a:t>
            </a:r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Statutory Subject Matter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101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Not just an idea! - Machine, manufacture, composition of matter, process tied to a machine or chemistry</a:t>
            </a:r>
          </a:p>
          <a:p>
            <a:pPr lvl="1" eaLnBrk="1" hangingPunct="1"/>
            <a:r>
              <a:rPr lang="en-US" altLang="en-US" sz="2000" dirty="0" smtClean="0"/>
              <a:t>No abstract algorithms or principles of science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Novelty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102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No single Prior Art reference teaches all claim limitations</a:t>
            </a:r>
          </a:p>
          <a:p>
            <a:pPr lvl="1" eaLnBrk="1" hangingPunct="1"/>
            <a:r>
              <a:rPr lang="en-US" altLang="en-US" sz="2000" dirty="0" smtClean="0"/>
              <a:t>Prior art includes anything available to the public before your filing and any application filed before you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z="2200" dirty="0" smtClean="0"/>
              <a:t>Non-Obviousness - </a:t>
            </a:r>
            <a:r>
              <a:rPr lang="en-US" altLang="en-US" sz="2000" dirty="0"/>
              <a:t>35 </a:t>
            </a:r>
            <a:r>
              <a:rPr lang="en-US" altLang="en-US" sz="2000" dirty="0" err="1"/>
              <a:t>U.S.C</a:t>
            </a:r>
            <a:r>
              <a:rPr lang="en-US" altLang="en-US" sz="2000" dirty="0"/>
              <a:t>. § </a:t>
            </a:r>
            <a:r>
              <a:rPr lang="en-US" altLang="en-US" sz="2000" dirty="0" smtClean="0"/>
              <a:t>103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000" dirty="0" smtClean="0"/>
              <a:t>“Obvious” is a legal term – two or more prior art references when combined teach all claim limitations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Applications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U.S. Pat. App. No. 2012/0238319 “System and Method For Combined Alarm Detection and Emergency Signaling”</a:t>
            </a:r>
          </a:p>
          <a:p>
            <a:pPr eaLnBrk="1" hangingPunct="1">
              <a:defRPr/>
            </a:pPr>
            <a:r>
              <a:rPr lang="en-US" altLang="en-US" sz="2400" dirty="0"/>
              <a:t>U.S. Pat. App. No. </a:t>
            </a:r>
            <a:r>
              <a:rPr lang="en-US" altLang="en-US" sz="2400" dirty="0" smtClean="0"/>
              <a:t>2012/0010844 “Sensors, Systems, and Methods For Measuring Fluid Perturbation”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IP Clinic drafted patent applications 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Available at </a:t>
            </a:r>
            <a:r>
              <a:rPr lang="en-US" altLang="en-US" sz="2000" dirty="0" smtClean="0">
                <a:hlinkClick r:id="rId2"/>
              </a:rPr>
              <a:t>www.joebarich.com/ip-clinic.html</a:t>
            </a:r>
            <a:r>
              <a:rPr lang="en-US" altLang="en-US" sz="2000" dirty="0" smtClean="0"/>
              <a:t>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2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patent?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37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Enforceable from date of issuance to 20 years from effective filing/priority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the primary asset of a start-up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Most of the value of the company is in their 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Can boost corporate 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Bar competitors from your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#1 Use - Preserve your market share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Sue infringers for money/injunction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as leverage for a joint venture or tech swap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 What Is A Trademark?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535935" y="1219200"/>
            <a:ext cx="8229600" cy="4724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identifier that identifies the origin of goods or services in commerce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Typically a word or logo  - COUPLED with goods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Rights limited to those goods only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Trademark lasts as long as it is used </a:t>
            </a:r>
            <a:endParaRPr lang="en-US" sz="2000" dirty="0">
              <a:latin typeface="Georgia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Can last forever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Types of Trademarks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Unregistered, common-law trademarks - </a:t>
            </a:r>
            <a:r>
              <a:rPr lang="en-US" sz="2000" baseline="30000" dirty="0" smtClean="0">
                <a:latin typeface="Georgia" pitchFamily="18" charset="0"/>
              </a:rPr>
              <a:t>TM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Federally registered trademarks – ®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eorgia" pitchFamily="18" charset="0"/>
              </a:rPr>
              <a:t>Infringement </a:t>
            </a:r>
            <a:r>
              <a:rPr lang="en-US" sz="2800" dirty="0" smtClean="0">
                <a:latin typeface="Georgia" pitchFamily="18" charset="0"/>
              </a:rPr>
              <a:t>Standard– </a:t>
            </a:r>
            <a:r>
              <a:rPr lang="en-US" sz="2800" dirty="0">
                <a:latin typeface="Georgia" pitchFamily="18" charset="0"/>
              </a:rPr>
              <a:t>Consumer confusion</a:t>
            </a:r>
          </a:p>
          <a:p>
            <a:pPr lvl="1"/>
            <a:r>
              <a:rPr lang="en-US" sz="2000" dirty="0">
                <a:latin typeface="Georgia" pitchFamily="18" charset="0"/>
              </a:rPr>
              <a:t>If a consumer would think that goods from a second company actually originated from the company owning the trademark, then there may be infringement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Who is Joe Barich?</a:t>
            </a:r>
          </a:p>
          <a:p>
            <a:pPr eaLnBrk="1" hangingPunct="1">
              <a:defRPr/>
            </a:pPr>
            <a:r>
              <a:rPr lang="en-US" dirty="0" smtClean="0"/>
              <a:t>Patent Basics</a:t>
            </a:r>
          </a:p>
          <a:p>
            <a:pPr eaLnBrk="1" hangingPunct="1">
              <a:defRPr/>
            </a:pPr>
            <a:r>
              <a:rPr lang="en-US" sz="3200" dirty="0" smtClean="0"/>
              <a:t>Trademark Basics</a:t>
            </a:r>
          </a:p>
          <a:p>
            <a:pPr eaLnBrk="1" hangingPunct="1">
              <a:defRPr/>
            </a:pPr>
            <a:r>
              <a:rPr lang="en-US" dirty="0" smtClean="0"/>
              <a:t>The IP (Intellectual Property) Clinic</a:t>
            </a:r>
          </a:p>
          <a:p>
            <a:pPr lvl="1" eaLnBrk="1" hangingPunct="1">
              <a:defRPr/>
            </a:pPr>
            <a:r>
              <a:rPr lang="en-US" sz="2800" dirty="0" smtClean="0"/>
              <a:t>Patent Track</a:t>
            </a:r>
          </a:p>
          <a:p>
            <a:pPr lvl="1" eaLnBrk="1" hangingPunct="1">
              <a:defRPr/>
            </a:pPr>
            <a:r>
              <a:rPr lang="en-US" dirty="0" smtClean="0"/>
              <a:t>Trademark 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Georgia" pitchFamily="18" charset="0"/>
                <a:cs typeface="Georgi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3600" dirty="0" smtClean="0"/>
              <a:t>Today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 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52780"/>
          </a:xfrm>
        </p:spPr>
        <p:txBody>
          <a:bodyPr/>
          <a:lstStyle/>
          <a:p>
            <a:r>
              <a:rPr lang="en-US" sz="2800" dirty="0" smtClean="0"/>
              <a:t>Have some serious limitations</a:t>
            </a:r>
          </a:p>
          <a:p>
            <a:pPr lvl="1"/>
            <a:r>
              <a:rPr lang="en-US" sz="2400" dirty="0" smtClean="0"/>
              <a:t>State law – not uniform nationwide</a:t>
            </a:r>
            <a:endParaRPr lang="en-US" sz="2400" dirty="0"/>
          </a:p>
          <a:p>
            <a:pPr lvl="1"/>
            <a:r>
              <a:rPr lang="en-US" sz="2400" dirty="0" smtClean="0"/>
              <a:t>Limited to geographic area of use</a:t>
            </a:r>
          </a:p>
          <a:p>
            <a:pPr lvl="1"/>
            <a:r>
              <a:rPr lang="en-US" sz="2400" dirty="0" smtClean="0"/>
              <a:t>Must prove consumer association</a:t>
            </a:r>
          </a:p>
          <a:p>
            <a:pPr lvl="1"/>
            <a:r>
              <a:rPr lang="en-US" sz="2400" dirty="0" smtClean="0"/>
              <a:t>Must prove actual damages </a:t>
            </a:r>
          </a:p>
          <a:p>
            <a:pPr lvl="1"/>
            <a:r>
              <a:rPr lang="en-US" sz="2400" dirty="0" smtClean="0"/>
              <a:t>No registration process, so you can’t be sure that a court will enforce your TM</a:t>
            </a:r>
          </a:p>
          <a:p>
            <a:pPr lvl="1"/>
            <a:r>
              <a:rPr lang="en-US" sz="2400" dirty="0" smtClean="0"/>
              <a:t>Tough to enforce on internet sales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Registered Trademarks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>
          <a:xfrm>
            <a:off x="549275" y="1066800"/>
            <a:ext cx="8229600" cy="5105400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Must register w/ the Patent and Trademark Office (PTO)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Provides registration so you can be reasonably sure of your mark’s enforceability before suing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Federal law, not state law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Can file Intent-To-Use application</a:t>
            </a:r>
          </a:p>
          <a:p>
            <a:r>
              <a:rPr lang="en-US" sz="2400" dirty="0" smtClean="0">
                <a:latin typeface="Georgia" pitchFamily="18" charset="0"/>
              </a:rPr>
              <a:t>Only mark that can use ®</a:t>
            </a:r>
          </a:p>
          <a:p>
            <a:r>
              <a:rPr lang="en-US" sz="2400" dirty="0" smtClean="0">
                <a:latin typeface="Georgia" pitchFamily="18" charset="0"/>
              </a:rPr>
              <a:t>Geographic exclusivity is the entire US</a:t>
            </a:r>
          </a:p>
          <a:p>
            <a:r>
              <a:rPr lang="en-US" sz="2400" dirty="0" smtClean="0">
                <a:latin typeface="Georgia" pitchFamily="18" charset="0"/>
              </a:rPr>
              <a:t>Can use the same mark in different fields of goods without confusion – must choose class for registration</a:t>
            </a:r>
          </a:p>
          <a:p>
            <a:r>
              <a:rPr lang="en-US" sz="2400" dirty="0" smtClean="0">
                <a:latin typeface="Georgia" pitchFamily="18" charset="0"/>
              </a:rPr>
              <a:t>Can still last forever if used 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Can get statutory damages – like registered ©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No longer need to prove actual damages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Registering A Trademark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549275" y="990599"/>
            <a:ext cx="8229600" cy="5365751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File TM application with PTO (attorney)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Word/Phrase or Logo Mark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One or more classes of goods – pay per class (45)</a:t>
            </a:r>
          </a:p>
          <a:p>
            <a:r>
              <a:rPr lang="en-US" sz="2400" dirty="0" smtClean="0">
                <a:latin typeface="Georgia" pitchFamily="18" charset="0"/>
              </a:rPr>
              <a:t>Application goes to Examiner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Examiner searches mark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Office Action if rejected – typically due to potential consumer confusion with other registered marks or descriptiveness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Otherwise, mark is allowed</a:t>
            </a:r>
          </a:p>
          <a:p>
            <a:r>
              <a:rPr lang="en-US" sz="2400" dirty="0" smtClean="0">
                <a:latin typeface="Georgia" pitchFamily="18" charset="0"/>
              </a:rPr>
              <a:t>Mark is published for opposition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Companies monitor new marks and file oppositions if they regard the new mark as too close to their own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If opposition, then lawsuit or abandon</a:t>
            </a:r>
          </a:p>
          <a:p>
            <a:r>
              <a:rPr lang="en-US" sz="2400" dirty="0" smtClean="0">
                <a:latin typeface="Georgia" pitchFamily="18" charset="0"/>
              </a:rPr>
              <a:t>Mark is registered on Principal Register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Mark can now be enforced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Common TM Misconceptions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/>
              <a:t>Entrepreneurs </a:t>
            </a:r>
            <a:r>
              <a:rPr lang="en-US" altLang="en-US" sz="2400" u="sng" dirty="0" smtClean="0"/>
              <a:t>erroneously</a:t>
            </a:r>
            <a:r>
              <a:rPr lang="en-US" altLang="en-US" sz="2400" dirty="0" smtClean="0"/>
              <a:t> think trademark consumer confusion is a straightforward text search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It’s not enough that your exact proposed mark is not in use, PTO can reject mark based on the legal principles of consumer confusion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Trademarks are NOT like a domain name registry.  Even if you have the domain name, you may not be able to trademark it.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IP Clinic Law </a:t>
            </a:r>
            <a:r>
              <a:rPr lang="en-US" altLang="en-US" sz="2000" dirty="0"/>
              <a:t>students provide insight into your odds of success and can research alternative marks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/>
              <a:t>Trademarks can also be rejected for descriptiveness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 smtClean="0"/>
              <a:t>Can’t trademark APPLE for apples or Java for coffee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TM?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TMs are used to identify your goods/company</a:t>
            </a:r>
          </a:p>
          <a:p>
            <a:pPr lvl="1" eaLnBrk="1" hangingPunct="1"/>
            <a:r>
              <a:rPr lang="en-US" altLang="en-US" sz="2000" dirty="0" smtClean="0"/>
              <a:t>You want to create a strong and identifiable brand for the consumer – and then be able to defend your brand</a:t>
            </a:r>
          </a:p>
          <a:p>
            <a:pPr eaLnBrk="1" hangingPunct="1"/>
            <a:r>
              <a:rPr lang="en-US" altLang="en-US" sz="2400" dirty="0" smtClean="0"/>
              <a:t>Once you start marketing, you don’t want to have to change your name</a:t>
            </a:r>
          </a:p>
          <a:p>
            <a:pPr lvl="1" eaLnBrk="1" hangingPunct="1"/>
            <a:r>
              <a:rPr lang="en-US" altLang="en-US" sz="2000" dirty="0" smtClean="0"/>
              <a:t>Cumulative effect of advertising</a:t>
            </a:r>
          </a:p>
          <a:p>
            <a:pPr eaLnBrk="1" hangingPunct="1"/>
            <a:r>
              <a:rPr lang="en-US" altLang="en-US" sz="2400" dirty="0" smtClean="0"/>
              <a:t>Can enforce against counterfeiters </a:t>
            </a:r>
          </a:p>
          <a:p>
            <a:pPr lvl="1" eaLnBrk="1" hangingPunct="1"/>
            <a:r>
              <a:rPr lang="en-US" altLang="en-US" sz="2000" dirty="0" smtClean="0"/>
              <a:t>Block them from market</a:t>
            </a:r>
          </a:p>
          <a:p>
            <a:pPr lvl="1" eaLnBrk="1" hangingPunct="1"/>
            <a:r>
              <a:rPr lang="en-US" altLang="en-US" sz="2000" dirty="0" smtClean="0"/>
              <a:t>Seize and destroy their goods</a:t>
            </a:r>
          </a:p>
          <a:p>
            <a:pPr lvl="1" eaLnBrk="1" hangingPunct="1"/>
            <a:r>
              <a:rPr lang="en-US" altLang="en-US" sz="2000" dirty="0" smtClean="0"/>
              <a:t>Sue for statutory damages</a:t>
            </a:r>
            <a:endParaRPr lang="en-US" altLang="en-US" sz="2000" dirty="0"/>
          </a:p>
          <a:p>
            <a:pPr eaLnBrk="1" hangingPunct="1"/>
            <a:r>
              <a:rPr lang="en-US" altLang="en-US" sz="2400" dirty="0" smtClean="0"/>
              <a:t>Enforceable forever if continually used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IP Clinic?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TEC/College of Law Joint Effort – </a:t>
            </a:r>
            <a:r>
              <a:rPr lang="en-US" altLang="en-US" sz="2400" dirty="0" smtClean="0"/>
              <a:t>17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year!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Spring semester only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Patent Track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You can get a Patent Application prepared for you!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But - Only if your company has an invention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Typically far more companies than law students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Trademark Track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You can get </a:t>
            </a:r>
            <a:r>
              <a:rPr lang="en-US" altLang="en-US" sz="2000" dirty="0"/>
              <a:t>advice with regard to trademark </a:t>
            </a:r>
            <a:r>
              <a:rPr lang="en-US" altLang="en-US" sz="2000" dirty="0" smtClean="0"/>
              <a:t>strategy and a Trademark application prepared for you!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All companies use trademarks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Typically can provide TM work for nearly most companies</a:t>
            </a:r>
          </a:p>
          <a:p>
            <a:pPr eaLnBrk="1" hangingPunct="1">
              <a:spcBef>
                <a:spcPts val="600"/>
              </a:spcBef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Who </a:t>
            </a:r>
            <a:r>
              <a:rPr lang="en-US" altLang="en-US" sz="3600" dirty="0"/>
              <a:t>is the IP Clinic</a:t>
            </a:r>
            <a:r>
              <a:rPr lang="en-US" altLang="en-US" sz="3600" dirty="0" smtClean="0"/>
              <a:t>?</a:t>
            </a:r>
            <a:endParaRPr lang="en-US" alt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50609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Law students in their 2L or 3L years – supervised by me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Background in Patent Prosecution or Trademark Law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Often have law firm experience or will be working at a law firm in a few months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Will be expected to prepare patent or trademark applications professionally in the summer or after graduation, typically without additional instruction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Law students independently pick the companies they will work with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IP Clinic prepares Patent/TM app and provides a filing presentation at the end of the semester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Companies must file their own applications and pay official fees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Likely </a:t>
            </a:r>
            <a:r>
              <a:rPr lang="en-US" altLang="en-US" sz="2000" dirty="0" smtClean="0"/>
              <a:t>$</a:t>
            </a:r>
            <a:r>
              <a:rPr lang="en-US" altLang="en-US" sz="2000" dirty="0" smtClean="0"/>
              <a:t>364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for patent and $250/$350 for TM, but filing not required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How to get in the IP Clinic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Participate in the Cozad </a:t>
            </a:r>
            <a:r>
              <a:rPr lang="en-US" altLang="en-US" sz="2400" dirty="0"/>
              <a:t>New Venture </a:t>
            </a:r>
            <a:r>
              <a:rPr lang="en-US" altLang="en-US" sz="2400" dirty="0" smtClean="0"/>
              <a:t>Challenge!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Applications due late January to TEC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err="1" smtClean="0"/>
              <a:t>CNVC</a:t>
            </a:r>
            <a:r>
              <a:rPr lang="en-US" altLang="en-US" sz="2000" dirty="0" smtClean="0"/>
              <a:t> Teams </a:t>
            </a:r>
            <a:r>
              <a:rPr lang="en-US" altLang="en-US" sz="2000" dirty="0"/>
              <a:t>apply for IP </a:t>
            </a:r>
            <a:r>
              <a:rPr lang="en-US" altLang="en-US" sz="2000" dirty="0" smtClean="0"/>
              <a:t>Clinic</a:t>
            </a:r>
            <a:endParaRPr lang="en-US" altLang="en-US" sz="2000" dirty="0"/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2024 </a:t>
            </a:r>
            <a:r>
              <a:rPr lang="en-US" altLang="en-US" sz="2000" dirty="0" smtClean="0"/>
              <a:t>IP Clinic Startup Presentation – Jan/Feb </a:t>
            </a:r>
            <a:r>
              <a:rPr lang="en-US" altLang="en-US" sz="2000" dirty="0" smtClean="0"/>
              <a:t>2024 </a:t>
            </a:r>
            <a:r>
              <a:rPr lang="en-US" altLang="en-US" sz="2000" dirty="0" smtClean="0"/>
              <a:t>date TBD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Sign up for TEC newsletter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Law students choose who to work with – companies that are more established are more attractive to work with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sz="2000" dirty="0" smtClean="0"/>
              <a:t>Prototype?, Website?, Business Plan?, Funding?,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Georgia" pitchFamily="18" charset="0"/>
              </a:rPr>
              <a:t>For trademarks, a lawyer greatly increases your odds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Georgia" pitchFamily="18" charset="0"/>
              </a:rPr>
              <a:t>Research study – 83% chance of success with lawyer, 46% greater than without a </a:t>
            </a:r>
            <a:r>
              <a:rPr lang="en-US" sz="2000" dirty="0" smtClean="0">
                <a:latin typeface="Georgia" pitchFamily="18" charset="0"/>
              </a:rPr>
              <a:t>lawyer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Georgia" pitchFamily="18" charset="0"/>
              </a:rPr>
              <a:t>Typically based on pre-filing research</a:t>
            </a:r>
            <a:endParaRPr lang="en-US" sz="2000" dirty="0">
              <a:latin typeface="Georgia" pitchFamily="18" charset="0"/>
            </a:endParaRPr>
          </a:p>
          <a:p>
            <a:pPr lvl="1" eaLnBrk="1" hangingPunct="1">
              <a:spcBef>
                <a:spcPts val="600"/>
              </a:spcBef>
            </a:pPr>
            <a:endParaRPr lang="en-US" altLang="en-US" sz="200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>IP Clinic Value Since Founding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</p:spPr>
        <p:txBody>
          <a:bodyPr/>
          <a:lstStyle/>
          <a:p>
            <a:r>
              <a:rPr lang="en-US" sz="2400" dirty="0" smtClean="0"/>
              <a:t>Prepared </a:t>
            </a:r>
            <a:r>
              <a:rPr lang="en-US" sz="2400" dirty="0" smtClean="0"/>
              <a:t>63 </a:t>
            </a:r>
            <a:r>
              <a:rPr lang="en-US" sz="2400" dirty="0" smtClean="0"/>
              <a:t>patent applications</a:t>
            </a:r>
          </a:p>
          <a:p>
            <a:pPr lvl="1"/>
            <a:r>
              <a:rPr lang="en-US" sz="2400" dirty="0" smtClean="0"/>
              <a:t>Typical cost $</a:t>
            </a:r>
            <a:r>
              <a:rPr lang="en-US" sz="2400" dirty="0"/>
              <a:t>10,000-$12,000 </a:t>
            </a:r>
            <a:endParaRPr lang="en-US" sz="2400" dirty="0" smtClean="0"/>
          </a:p>
          <a:p>
            <a:r>
              <a:rPr lang="en-US" sz="2400" dirty="0" smtClean="0"/>
              <a:t>Prepared 350+ </a:t>
            </a:r>
            <a:r>
              <a:rPr lang="en-US" sz="2400" dirty="0" smtClean="0"/>
              <a:t>trademark strategy and applications</a:t>
            </a:r>
          </a:p>
          <a:p>
            <a:pPr lvl="1"/>
            <a:r>
              <a:rPr lang="en-US" sz="2400" dirty="0" smtClean="0"/>
              <a:t>Typical cost $2,000-$2,500</a:t>
            </a:r>
          </a:p>
          <a:p>
            <a:r>
              <a:rPr lang="en-US" sz="2400" dirty="0" smtClean="0"/>
              <a:t>Total </a:t>
            </a:r>
            <a:r>
              <a:rPr lang="en-US" sz="2400" dirty="0" smtClean="0"/>
              <a:t>value provided by IP Clinic = </a:t>
            </a:r>
            <a:endParaRPr lang="en-US" sz="2400" dirty="0" smtClean="0"/>
          </a:p>
          <a:p>
            <a:pPr lvl="1"/>
            <a:r>
              <a:rPr lang="en-US" sz="2400" dirty="0" smtClean="0"/>
              <a:t>$1,330,000-$</a:t>
            </a:r>
            <a:r>
              <a:rPr lang="en-US" sz="2400" dirty="0"/>
              <a:t>1,631,000</a:t>
            </a:r>
            <a:endParaRPr lang="en-US" sz="2400" dirty="0" smtClean="0"/>
          </a:p>
          <a:p>
            <a:pPr lvl="1"/>
            <a:r>
              <a:rPr lang="en-US" sz="2400" dirty="0" smtClean="0"/>
              <a:t>Approx. $</a:t>
            </a:r>
            <a:r>
              <a:rPr lang="en-US" sz="2400" dirty="0" smtClean="0"/>
              <a:t>1.5MM </a:t>
            </a:r>
            <a:r>
              <a:rPr lang="en-US" sz="2400" dirty="0" smtClean="0"/>
              <a:t>total or about $</a:t>
            </a:r>
            <a:r>
              <a:rPr lang="en-US" sz="2400" dirty="0" smtClean="0"/>
              <a:t>130K/year</a:t>
            </a:r>
            <a:endParaRPr lang="en-US" sz="2400" dirty="0" smtClean="0"/>
          </a:p>
          <a:p>
            <a:r>
              <a:rPr lang="en-US" sz="2400" dirty="0" smtClean="0"/>
              <a:t>This year – likely estimate–(enrollment not set)</a:t>
            </a:r>
            <a:endParaRPr lang="en-US" sz="2400" dirty="0"/>
          </a:p>
          <a:p>
            <a:pPr lvl="1"/>
            <a:r>
              <a:rPr lang="en-US" sz="2400" dirty="0" smtClean="0"/>
              <a:t>3 patent applications ($30,000-$36,000)</a:t>
            </a:r>
          </a:p>
          <a:p>
            <a:pPr lvl="1"/>
            <a:r>
              <a:rPr lang="en-US" sz="2400" dirty="0" smtClean="0"/>
              <a:t>40 TM applications ($80,000-$100,000)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177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5400">
                <a:latin typeface="Georgia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001000" cy="635000"/>
          </a:xfrm>
        </p:spPr>
        <p:txBody>
          <a:bodyPr/>
          <a:lstStyle/>
          <a:p>
            <a:r>
              <a:rPr lang="en-US" altLang="en-US" sz="4000" dirty="0" smtClean="0">
                <a:latin typeface="Georgia" pitchFamily="18" charset="0"/>
                <a:cs typeface="Georgia" pitchFamily="18" charset="0"/>
              </a:rPr>
              <a:t>About Joe Barich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458200" cy="52895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University of Illinois ECE grad – 94 BS, 96 MS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latin typeface="Georgia" pitchFamily="18" charset="0"/>
                <a:cs typeface="Georgia" pitchFamily="18" charset="0"/>
              </a:rPr>
              <a:t>M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ore than 20 years as a Patent/Trademark Attorney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15 years at large Chicago IP-specialty firm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Founded Barich IP Law Group in 2013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5 time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Illinois </a:t>
            </a:r>
            <a:r>
              <a:rPr lang="en-US" altLang="en-US" sz="2400" i="1" dirty="0" err="1"/>
              <a:t>SuperLawyer</a:t>
            </a:r>
            <a:r>
              <a:rPr lang="en-US" altLang="en-US" sz="2400" dirty="0"/>
              <a:t> (top 5% of practicing attorneys) and 4 time </a:t>
            </a:r>
            <a:r>
              <a:rPr lang="en-US" altLang="en-US" sz="2400" i="1" dirty="0"/>
              <a:t>Illinois Rising Star</a:t>
            </a:r>
            <a:r>
              <a:rPr lang="en-US" altLang="en-US" sz="2400" dirty="0"/>
              <a:t> on the </a:t>
            </a:r>
            <a:r>
              <a:rPr lang="en-US" altLang="en-US" sz="2400" i="1" dirty="0"/>
              <a:t>Super Lawyers</a:t>
            </a:r>
            <a:r>
              <a:rPr lang="en-US" altLang="en-US" sz="2400" dirty="0"/>
              <a:t> list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/>
              <a:t>Patent Buddy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List of Top Patent Prosecutors (top 2%) in the areas of "Computer, Electrical, Software, and Business Methods“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Prosecuted 1700+ patents, 500+ trademarks, and numerous copyrights in the US and internationally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Totally humble and never </a:t>
            </a:r>
            <a:r>
              <a:rPr lang="en-US" altLang="en-US" sz="2400" dirty="0" smtClean="0"/>
              <a:t>sarcastic </a:t>
            </a:r>
            <a:r>
              <a:rPr lang="en-US" altLang="en-US" sz="2400" dirty="0" smtClean="0">
                <a:sym typeface="Wingdings" panose="05000000000000000000" pitchFamily="2" charset="2"/>
              </a:rPr>
              <a:t></a:t>
            </a:r>
            <a:endParaRPr lang="en-US" altLang="en-US" sz="2400" dirty="0"/>
          </a:p>
        </p:txBody>
      </p:sp>
      <p:sp>
        <p:nvSpPr>
          <p:cNvPr id="614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419600" y="63944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2023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E386-6C8A-41E7-BB4E-7C71310E37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Why Work With the IP Clinic?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Patent or Trademark Application = respect &amp; value for your venture</a:t>
            </a:r>
          </a:p>
          <a:p>
            <a:pPr lvl="1" eaLnBrk="1" hangingPunct="1"/>
            <a:r>
              <a:rPr lang="en-US" altLang="en-US" sz="2400" dirty="0" smtClean="0"/>
              <a:t>Preference to serious entrepreneurs</a:t>
            </a:r>
          </a:p>
          <a:p>
            <a:pPr eaLnBrk="1" hangingPunct="1"/>
            <a:r>
              <a:rPr lang="en-US" altLang="en-US" sz="2400" dirty="0" smtClean="0"/>
              <a:t>Learn about patents and trademarks</a:t>
            </a:r>
          </a:p>
          <a:p>
            <a:pPr eaLnBrk="1" hangingPunct="1"/>
            <a:r>
              <a:rPr lang="en-US" altLang="en-US" sz="2400" dirty="0" smtClean="0"/>
              <a:t>Maybe get your own patent or TM</a:t>
            </a:r>
          </a:p>
          <a:p>
            <a:pPr lvl="1" eaLnBrk="1" hangingPunct="1"/>
            <a:r>
              <a:rPr lang="en-US" altLang="en-US" sz="2400" dirty="0" smtClean="0"/>
              <a:t>Seriously, how cool is that!</a:t>
            </a:r>
          </a:p>
          <a:p>
            <a:pPr eaLnBrk="1" hangingPunct="1"/>
            <a:r>
              <a:rPr lang="en-US" altLang="en-US" sz="2400" dirty="0" smtClean="0"/>
              <a:t>Business plan “Intellectual Property” section?</a:t>
            </a:r>
          </a:p>
          <a:p>
            <a:pPr eaLnBrk="1" hangingPunct="1"/>
            <a:r>
              <a:rPr lang="en-US" altLang="en-US" sz="2400" dirty="0" smtClean="0"/>
              <a:t>“Patent Pending” looks good on a resume</a:t>
            </a:r>
          </a:p>
          <a:p>
            <a:pPr eaLnBrk="1" hangingPunct="1"/>
            <a:r>
              <a:rPr lang="en-US" altLang="en-US" sz="2400" dirty="0" smtClean="0"/>
              <a:t>Not required to actually file the patent or trademark application, but we prefer to work with people who are more serious and will use what we prepare</a:t>
            </a:r>
          </a:p>
          <a:p>
            <a:pPr marL="742950" lvl="2" indent="-342900" eaLnBrk="1" hangingPunct="1"/>
            <a:r>
              <a:rPr lang="en-US" altLang="en-US" sz="2000" dirty="0" smtClean="0"/>
              <a:t>See </a:t>
            </a:r>
            <a:r>
              <a:rPr lang="en-US" altLang="en-US" sz="2000" dirty="0">
                <a:hlinkClick r:id="rId2"/>
              </a:rPr>
              <a:t>www.joebarich.com/ip-clinic.html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 more info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2023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eorgia" pitchFamily="18" charset="0"/>
                <a:cs typeface="Georgia" pitchFamily="18" charset="0"/>
              </a:rPr>
              <a:t>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105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dirty="0">
                <a:solidFill>
                  <a:srgbClr val="F58622"/>
                </a:solidFill>
                <a:latin typeface="Georgia" panose="02040502050405020303" pitchFamily="18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F58622"/>
                </a:solidFill>
                <a:latin typeface="Georgia" panose="02040502050405020303" pitchFamily="18" charset="0"/>
              </a:rPr>
              <a:t>Thank You!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>
                <a:latin typeface="Georgia" panose="02040502050405020303" pitchFamily="18" charset="0"/>
              </a:rPr>
              <a:t>Joe Barich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Academic Website: </a:t>
            </a:r>
            <a:r>
              <a:rPr lang="en-US" sz="2400" u="sng" dirty="0">
                <a:solidFill>
                  <a:srgbClr val="0070C0"/>
                </a:solidFill>
                <a:latin typeface="Georgia" panose="02040502050405020303" pitchFamily="18" charset="0"/>
              </a:rPr>
              <a:t>JoeBarich.com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Professional Website: </a:t>
            </a:r>
            <a:r>
              <a:rPr lang="en-US" sz="2400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BarichIP.com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Barich IP Law Group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312-620-2471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joebarich@barichip.com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9855E-5275-4545-87CB-1C6151FC58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>
                <a:cs typeface="Georgia" pitchFamily="18" charset="0"/>
              </a:rPr>
              <a:t>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cs typeface="Georgia" pitchFamily="18" charset="0"/>
              </a:rPr>
              <a:t>Adjunct Professor, </a:t>
            </a:r>
            <a:r>
              <a:rPr lang="en-US" altLang="en-US" sz="2400" dirty="0" smtClean="0">
                <a:cs typeface="Georgia" pitchFamily="18" charset="0"/>
              </a:rPr>
              <a:t>U. </a:t>
            </a:r>
            <a:r>
              <a:rPr lang="en-US" altLang="en-US" sz="2400" dirty="0">
                <a:cs typeface="Georgia" pitchFamily="18" charset="0"/>
              </a:rPr>
              <a:t>of Illinois College of Law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Taught </a:t>
            </a:r>
            <a:r>
              <a:rPr lang="en-US" altLang="en-US" sz="2000" dirty="0">
                <a:cs typeface="Georgia" pitchFamily="18" charset="0"/>
              </a:rPr>
              <a:t>Patent Prosecution since </a:t>
            </a:r>
            <a:r>
              <a:rPr lang="en-US" altLang="en-US" sz="2000" dirty="0" smtClean="0">
                <a:cs typeface="Georgia" pitchFamily="18" charset="0"/>
              </a:rPr>
              <a:t>2005</a:t>
            </a:r>
            <a:endParaRPr lang="en-US" altLang="en-US" sz="2000" dirty="0">
              <a:cs typeface="Georgia" pitchFamily="18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Founded IP Clinic in </a:t>
            </a:r>
            <a:r>
              <a:rPr lang="en-US" altLang="en-US" sz="2000" dirty="0" smtClean="0">
                <a:cs typeface="Georgia" pitchFamily="18" charset="0"/>
              </a:rPr>
              <a:t>2008 – Patents and Trademarks for you!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Lecturer - U </a:t>
            </a:r>
            <a:r>
              <a:rPr lang="en-US" altLang="en-US" sz="2400" dirty="0">
                <a:cs typeface="Georgia" pitchFamily="18" charset="0"/>
              </a:rPr>
              <a:t>of I College of Engineering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Engineering Law since 2010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TEC class! - Startups</a:t>
            </a:r>
            <a:r>
              <a:rPr lang="en-US" altLang="en-US" sz="2000" dirty="0">
                <a:cs typeface="Georgia" pitchFamily="18" charset="0"/>
              </a:rPr>
              <a:t>: Incorporation, Funding, Contracts, and </a:t>
            </a:r>
            <a:r>
              <a:rPr lang="en-US" altLang="en-US" sz="2000" dirty="0" smtClean="0">
                <a:cs typeface="Georgia" pitchFamily="18" charset="0"/>
              </a:rPr>
              <a:t>Intellectual Property </a:t>
            </a:r>
            <a:r>
              <a:rPr lang="en-US" altLang="en-US" sz="2000" dirty="0">
                <a:cs typeface="Georgia" pitchFamily="18" charset="0"/>
              </a:rPr>
              <a:t>since 2014 </a:t>
            </a:r>
            <a:endParaRPr lang="en-US" altLang="en-US" sz="2000" dirty="0" smtClean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Awards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List of Teachers Ranked as </a:t>
            </a:r>
            <a:r>
              <a:rPr lang="en-US" altLang="en-US" sz="2000" dirty="0" smtClean="0">
                <a:cs typeface="Georgia" pitchFamily="18" charset="0"/>
              </a:rPr>
              <a:t>Excellent/Outstanding (95%+)</a:t>
            </a:r>
            <a:endParaRPr lang="en-US" altLang="en-US" sz="2000" dirty="0">
              <a:cs typeface="Georgia" pitchFamily="18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>
                <a:cs typeface="Georgia" pitchFamily="18" charset="0"/>
              </a:rPr>
              <a:t>Alpha Pi Mu &amp; Gamma Epsilon Excellence in Teaching Award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Department Head Teaching </a:t>
            </a:r>
            <a:r>
              <a:rPr lang="en-US" altLang="en-US" sz="2000" dirty="0" smtClean="0">
                <a:cs typeface="Georgia" pitchFamily="18" charset="0"/>
              </a:rPr>
              <a:t>Award (Twice!)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Campus Award for Excellence in Undergraduate Teaching</a:t>
            </a:r>
            <a:endParaRPr lang="en-US" altLang="en-US" sz="2000" dirty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Guest Lecturer for Notre Dame Executive MBA on </a:t>
            </a:r>
            <a:r>
              <a:rPr lang="en-US" altLang="en-US" sz="2000" dirty="0" smtClean="0">
                <a:cs typeface="Georgia" pitchFamily="18" charset="0"/>
              </a:rPr>
              <a:t>IP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Senior Lecturer, U. of Wisconsin, Masters of Engineering Management Program –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Teach Engineering Law to practicing engineers since 2018</a:t>
            </a:r>
            <a:endParaRPr lang="en-US" altLang="en-US" sz="2000" dirty="0">
              <a:cs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Joe Barich,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4B0-282E-EC48-80B5-09DDA2294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439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Intellectual Property (IP) Rights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72559"/>
            <a:ext cx="8001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“Big 3”</a:t>
            </a:r>
            <a:endParaRPr lang="en-US" sz="28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Patents - (P)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Functionality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 something 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Copyrights - ©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something looks like, sounds like,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Trademarks – TM, ®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Origin of goods in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company a product comes from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have (P), ©, and TM/® in same product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Many other IP 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IP Rights - 2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4963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Patents, Copyrights, and Trademarks operate very differently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Rules for one typically do not apply to the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Term “IP” is a very loose grouping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Massive misunderstanding and confusion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businesses do not understand IP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Popular press often gets it wrong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Estimate of value of IP held by SP500 is in excess of $4 trillion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IP can be a powerful asset for a startup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 is often not recognized or managed correctly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lvl="1"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What is a Patent?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Legal right to </a:t>
            </a:r>
            <a:r>
              <a:rPr lang="en-US" altLang="en-US" sz="2400" u="sng" dirty="0" smtClean="0"/>
              <a:t>exclude others</a:t>
            </a:r>
            <a:r>
              <a:rPr lang="en-US" altLang="en-US" sz="2400" dirty="0" smtClean="0"/>
              <a:t> from practicing your invention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Excluded: Make, Use, Sell, Offer for Sale, or Import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Not a right for </a:t>
            </a:r>
            <a:r>
              <a:rPr lang="en-US" altLang="en-US" sz="2000" u="sng" dirty="0" smtClean="0"/>
              <a:t>you</a:t>
            </a:r>
            <a:r>
              <a:rPr lang="en-US" altLang="en-US" sz="2000" dirty="0" smtClean="0"/>
              <a:t> to use, make, or sell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Corollary: Getting your patent does not mean that your product is free from infringing the patent of another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Only examined for novelty, not infringement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000" dirty="0" smtClean="0"/>
              <a:t>Car + radio example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After March 15, 2013, patent is awarded to the </a:t>
            </a:r>
            <a:r>
              <a:rPr lang="en-US" altLang="en-US" sz="2400" u="sng" dirty="0" smtClean="0"/>
              <a:t>first to file</a:t>
            </a:r>
            <a:r>
              <a:rPr lang="en-US" altLang="en-US" sz="2400" dirty="0" smtClean="0"/>
              <a:t> their patent application, not the </a:t>
            </a:r>
            <a:r>
              <a:rPr lang="en-US" altLang="en-US" sz="2400" u="sng" dirty="0" smtClean="0"/>
              <a:t>first to invent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4295" cy="783746"/>
          </a:xfrm>
        </p:spPr>
        <p:txBody>
          <a:bodyPr/>
          <a:lstStyle/>
          <a:p>
            <a:r>
              <a:rPr lang="en-US" sz="4000" dirty="0" smtClean="0"/>
              <a:t>Novelty (PTO) ≠ Infringement (Sales)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81F3-3DA8-6F42-A390-0C40DA989C5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311" y="2409899"/>
            <a:ext cx="148727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58926" y="2091074"/>
            <a:ext cx="1828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</a:p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RADIO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38549" y="1371600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8926" y="1371599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949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6226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#2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7565792" y="3525397"/>
            <a:ext cx="508533" cy="4406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39582"/>
            <a:ext cx="227834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 Patent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226" y="5031699"/>
            <a:ext cx="31405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Patent #1 (can’t sell </a:t>
            </a:r>
            <a:r>
              <a:rPr lang="en-US" u="sng" dirty="0" smtClean="0"/>
              <a:t>ANY</a:t>
            </a:r>
            <a:r>
              <a:rPr lang="en-US" dirty="0" smtClean="0"/>
              <a:t> car without infringing Patent #1)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35" y="4186410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Novelty-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7349" y="5401032"/>
            <a:ext cx="23080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Infringement-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FF300-AB57-4699-872C-DB308A07A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09BB7-68DB-47DA-8647-FFFB2B8BB6A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72E11A-BDDB-4049-B791-4696ABDF5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2293</Words>
  <Application>Microsoft Office PowerPoint</Application>
  <PresentationFormat>On-screen Show (4:3)</PresentationFormat>
  <Paragraphs>330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Basics of Patents and Trademarks – and the IP Clinic </vt:lpstr>
      <vt:lpstr> </vt:lpstr>
      <vt:lpstr>About Joe Barich</vt:lpstr>
      <vt:lpstr>Academics</vt:lpstr>
      <vt:lpstr>Intellectual Property (IP) Rights - 1</vt:lpstr>
      <vt:lpstr>IP Rights - 2</vt:lpstr>
      <vt:lpstr> </vt:lpstr>
      <vt:lpstr>What is a Patent?</vt:lpstr>
      <vt:lpstr>Novelty (PTO) ≠ Infringement (Sales)</vt:lpstr>
      <vt:lpstr>What is a Patent Application? -1</vt:lpstr>
      <vt:lpstr> What is a Patent Application? -2</vt:lpstr>
      <vt:lpstr> What is a Patent Application? -3 </vt:lpstr>
      <vt:lpstr> Warning! - BAR DATES!</vt:lpstr>
      <vt:lpstr> </vt:lpstr>
      <vt:lpstr>Requirements For Patentability </vt:lpstr>
      <vt:lpstr>Sample Applications  </vt:lpstr>
      <vt:lpstr> What does a business do with a patent? </vt:lpstr>
      <vt:lpstr> </vt:lpstr>
      <vt:lpstr> What Is A Trademark?</vt:lpstr>
      <vt:lpstr>Common Law TMs</vt:lpstr>
      <vt:lpstr>Registered Trademarks</vt:lpstr>
      <vt:lpstr>Registering A Trademark</vt:lpstr>
      <vt:lpstr>Common TM Misconceptions </vt:lpstr>
      <vt:lpstr> What does a business do with a TM? </vt:lpstr>
      <vt:lpstr> </vt:lpstr>
      <vt:lpstr> What is the IP Clinic?</vt:lpstr>
      <vt:lpstr>Who is the IP Clinic?</vt:lpstr>
      <vt:lpstr> How to get in the IP Clinic </vt:lpstr>
      <vt:lpstr>IP Clinic Value Since Founding</vt:lpstr>
      <vt:lpstr>Why Work With the IP Clinic?</vt:lpstr>
      <vt:lpstr> 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164</cp:revision>
  <cp:lastPrinted>2018-01-29T06:03:10Z</cp:lastPrinted>
  <dcterms:created xsi:type="dcterms:W3CDTF">2009-09-14T01:06:34Z</dcterms:created>
  <dcterms:modified xsi:type="dcterms:W3CDTF">2023-10-02T06:14:58Z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