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4" r:id="rId3"/>
    <p:sldId id="305" r:id="rId4"/>
    <p:sldId id="424" r:id="rId5"/>
    <p:sldId id="368" r:id="rId6"/>
    <p:sldId id="306" r:id="rId7"/>
    <p:sldId id="313" r:id="rId8"/>
    <p:sldId id="372" r:id="rId9"/>
    <p:sldId id="376" r:id="rId10"/>
    <p:sldId id="377" r:id="rId11"/>
    <p:sldId id="375" r:id="rId12"/>
    <p:sldId id="373" r:id="rId13"/>
    <p:sldId id="374" r:id="rId14"/>
    <p:sldId id="391" r:id="rId15"/>
    <p:sldId id="425" r:id="rId16"/>
    <p:sldId id="392" r:id="rId17"/>
    <p:sldId id="364" r:id="rId18"/>
    <p:sldId id="344" r:id="rId19"/>
    <p:sldId id="445" r:id="rId20"/>
    <p:sldId id="363" r:id="rId21"/>
    <p:sldId id="362" r:id="rId22"/>
    <p:sldId id="352" r:id="rId23"/>
    <p:sldId id="353" r:id="rId24"/>
    <p:sldId id="347" r:id="rId25"/>
    <p:sldId id="359" r:id="rId26"/>
    <p:sldId id="354" r:id="rId27"/>
    <p:sldId id="356" r:id="rId28"/>
    <p:sldId id="369" r:id="rId29"/>
    <p:sldId id="360" r:id="rId30"/>
    <p:sldId id="350" r:id="rId31"/>
    <p:sldId id="396" r:id="rId32"/>
    <p:sldId id="413" r:id="rId33"/>
    <p:sldId id="414" r:id="rId34"/>
    <p:sldId id="443" r:id="rId35"/>
    <p:sldId id="308" r:id="rId36"/>
    <p:sldId id="361"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22" autoAdjust="0"/>
  </p:normalViewPr>
  <p:slideViewPr>
    <p:cSldViewPr>
      <p:cViewPr varScale="1">
        <p:scale>
          <a:sx n="86" d="100"/>
          <a:sy n="86" d="100"/>
        </p:scale>
        <p:origin x="-1500" y="-84"/>
      </p:cViewPr>
      <p:guideLst>
        <p:guide orient="horz" pos="2160"/>
        <p:guide pos="2880"/>
      </p:guideLst>
    </p:cSldViewPr>
  </p:slideViewPr>
  <p:outlineViewPr>
    <p:cViewPr>
      <p:scale>
        <a:sx n="33" d="100"/>
        <a:sy n="33" d="100"/>
      </p:scale>
      <p:origin x="48" y="335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5" tIns="48327" rIns="96655" bIns="48327" rtlCol="0"/>
          <a:lstStyle>
            <a:lvl1pPr algn="r">
              <a:defRPr sz="1200"/>
            </a:lvl1pPr>
          </a:lstStyle>
          <a:p>
            <a:fld id="{B2C82D96-802E-4579-86B8-5537DFA90754}" type="datetimeFigureOut">
              <a:rPr lang="en-US" smtClean="0"/>
              <a:t>4/7/2024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5" tIns="48327" rIns="96655" bIns="48327"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7" rIns="96655"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5" tIns="48327" rIns="96655" bIns="48327" rtlCol="0" anchor="b"/>
          <a:lstStyle>
            <a:lvl1pPr algn="r">
              <a:defRPr sz="1200"/>
            </a:lvl1pPr>
          </a:lstStyle>
          <a:p>
            <a:fld id="{CC76E4ED-C611-4E53-B8E0-028B0B6C0870}" type="slidenum">
              <a:rPr lang="en-US" smtClean="0"/>
              <a:t>‹#›</a:t>
            </a:fld>
            <a:endParaRPr lang="en-US"/>
          </a:p>
        </p:txBody>
      </p:sp>
    </p:spTree>
    <p:extLst>
      <p:ext uri="{BB962C8B-B14F-4D97-AF65-F5344CB8AC3E}">
        <p14:creationId xmlns:p14="http://schemas.microsoft.com/office/powerpoint/2010/main" val="249092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a:t>
            </a:fld>
            <a:endParaRPr lang="en-US"/>
          </a:p>
        </p:txBody>
      </p:sp>
    </p:spTree>
    <p:extLst>
      <p:ext uri="{BB962C8B-B14F-4D97-AF65-F5344CB8AC3E}">
        <p14:creationId xmlns:p14="http://schemas.microsoft.com/office/powerpoint/2010/main" val="86671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17</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2</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34</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35</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36</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3</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4</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5</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6</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7</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 2019 Barich IP Law Group. All rights reserved.</a:t>
            </a:r>
            <a:endParaRPr lang="en-US" dirty="0"/>
          </a:p>
        </p:txBody>
      </p:sp>
      <p:sp>
        <p:nvSpPr>
          <p:cNvPr id="6" name="Slide Number Placeholder 5"/>
          <p:cNvSpPr>
            <a:spLocks noGrp="1"/>
          </p:cNvSpPr>
          <p:nvPr>
            <p:ph type="sldNum" sz="quarter" idx="12"/>
          </p:nvPr>
        </p:nvSpPr>
        <p:spPr/>
        <p:txBody>
          <a:bodyPr/>
          <a:lstStyle>
            <a:lvl1pPr>
              <a:defRPr>
                <a:solidFill>
                  <a:schemeClr val="tx2">
                    <a:lumMod val="75000"/>
                  </a:schemeClr>
                </a:solidFill>
              </a:defRPr>
            </a:lvl1pPr>
          </a:lstStyle>
          <a:p>
            <a:fld id="{B5BFA542-0988-4A36-854C-5BEFA4BA71A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600" y="6114035"/>
            <a:ext cx="2286000" cy="743965"/>
          </a:xfrm>
          <a:prstGeom prst="rect">
            <a:avLst/>
          </a:prstGeom>
        </p:spPr>
      </p:pic>
    </p:spTree>
    <p:extLst>
      <p:ext uri="{BB962C8B-B14F-4D97-AF65-F5344CB8AC3E}">
        <p14:creationId xmlns:p14="http://schemas.microsoft.com/office/powerpoint/2010/main" val="28549794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1470025"/>
          </a:xfrm>
        </p:spPr>
        <p:txBody>
          <a:body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r>
              <a:rPr lang="en-US" smtClean="0"/>
              <a:t>© 2019 Barich IP Law Group. All rights reserved.</a:t>
            </a:r>
            <a:endParaRPr lang="en-US" dirty="0"/>
          </a:p>
        </p:txBody>
      </p:sp>
      <p:sp>
        <p:nvSpPr>
          <p:cNvPr id="6" name="Slide Number Placeholder 5"/>
          <p:cNvSpPr>
            <a:spLocks noGrp="1"/>
          </p:cNvSpPr>
          <p:nvPr>
            <p:ph type="sldNum" sz="quarter" idx="12"/>
          </p:nvPr>
        </p:nvSpPr>
        <p:spPr/>
        <p:txBody>
          <a:bodyPr/>
          <a:lstStyle/>
          <a:p>
            <a:fld id="{B5BFA542-0988-4A36-854C-5BEFA4BA71A4}" type="slidenum">
              <a:rPr lang="en-US" smtClean="0"/>
              <a:t>‹#›</a:t>
            </a:fld>
            <a:endParaRPr lang="en-US" dirty="0"/>
          </a:p>
        </p:txBody>
      </p:sp>
      <p:sp>
        <p:nvSpPr>
          <p:cNvPr id="7" name="Text Placeholder 2"/>
          <p:cNvSpPr>
            <a:spLocks noGrp="1"/>
          </p:cNvSpPr>
          <p:nvPr>
            <p:ph idx="13"/>
          </p:nvPr>
        </p:nvSpPr>
        <p:spPr>
          <a:xfrm>
            <a:off x="990600" y="1600200"/>
            <a:ext cx="7696200" cy="4525963"/>
          </a:xfrm>
          <a:prstGeom prst="rect">
            <a:avLst/>
          </a:prstGeom>
        </p:spPr>
        <p:txBody>
          <a:bodyPr vert="horz" lIns="91440" tIns="45720" rIns="91440" bIns="45720" rtlCol="0">
            <a:normAutofit/>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600" y="6114035"/>
            <a:ext cx="2286000" cy="743965"/>
          </a:xfrm>
          <a:prstGeom prst="rect">
            <a:avLst/>
          </a:prstGeom>
        </p:spPr>
      </p:pic>
    </p:spTree>
    <p:extLst>
      <p:ext uri="{BB962C8B-B14F-4D97-AF65-F5344CB8AC3E}">
        <p14:creationId xmlns:p14="http://schemas.microsoft.com/office/powerpoint/2010/main" val="3647336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274638"/>
            <a:ext cx="7696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1600200"/>
            <a:ext cx="7696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990600" y="6356350"/>
            <a:ext cx="5029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 2019 Barich IP Law Group.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FA542-0988-4A36-854C-5BEFA4BA71A4}" type="slidenum">
              <a:rPr lang="en-US" smtClean="0"/>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23"/>
            <a:ext cx="816864" cy="6858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600" y="6114035"/>
            <a:ext cx="2286000" cy="743965"/>
          </a:xfrm>
          <a:prstGeom prst="rect">
            <a:avLst/>
          </a:prstGeom>
        </p:spPr>
      </p:pic>
    </p:spTree>
    <p:extLst>
      <p:ext uri="{BB962C8B-B14F-4D97-AF65-F5344CB8AC3E}">
        <p14:creationId xmlns:p14="http://schemas.microsoft.com/office/powerpoint/2010/main" val="313625838"/>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rgbClr val="F58622"/>
          </a:solidFill>
          <a:latin typeface="Helvetica CondensedBlack"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Helvetica Condensed"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lumMod val="75000"/>
            </a:schemeClr>
          </a:solidFill>
          <a:latin typeface="Helvetica Condensed"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Helvetica Condensed"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Helvetica Condensed"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Helvetica Condensed"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5"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482" y="4648200"/>
            <a:ext cx="3090672" cy="1005840"/>
          </a:xfrm>
          <a:prstGeom prst="rect">
            <a:avLst/>
          </a:prstGeom>
        </p:spPr>
      </p:pic>
      <p:sp>
        <p:nvSpPr>
          <p:cNvPr id="7" name="TextBox 6"/>
          <p:cNvSpPr txBox="1"/>
          <p:nvPr/>
        </p:nvSpPr>
        <p:spPr>
          <a:xfrm>
            <a:off x="533400" y="838200"/>
            <a:ext cx="8382000" cy="2400657"/>
          </a:xfrm>
          <a:prstGeom prst="rect">
            <a:avLst/>
          </a:prstGeom>
          <a:noFill/>
        </p:spPr>
        <p:txBody>
          <a:bodyPr wrap="square" rtlCol="0">
            <a:spAutoFit/>
          </a:bodyPr>
          <a:lstStyle/>
          <a:p>
            <a:endParaRPr lang="en-US" b="1" dirty="0">
              <a:solidFill>
                <a:schemeClr val="bg1"/>
              </a:solidFill>
              <a:latin typeface="Georgia" panose="02040502050405020303" pitchFamily="18" charset="0"/>
            </a:endParaRPr>
          </a:p>
          <a:p>
            <a:r>
              <a:rPr lang="en-US" sz="4400" b="1" cap="small" dirty="0" smtClean="0">
                <a:solidFill>
                  <a:srgbClr val="F58622"/>
                </a:solidFill>
                <a:latin typeface="Georgia" panose="02040502050405020303" pitchFamily="18" charset="0"/>
              </a:rPr>
              <a:t>Patent Law and the Entrepreneur</a:t>
            </a:r>
          </a:p>
          <a:p>
            <a:r>
              <a:rPr lang="en-US" sz="2400" b="1" cap="small" dirty="0" smtClean="0">
                <a:solidFill>
                  <a:schemeClr val="bg1"/>
                </a:solidFill>
                <a:latin typeface="Georgia" panose="02040502050405020303" pitchFamily="18" charset="0"/>
              </a:rPr>
              <a:t>Notre Dame</a:t>
            </a:r>
          </a:p>
          <a:p>
            <a:endParaRPr lang="en-US" sz="2000" b="1" cap="small" dirty="0">
              <a:solidFill>
                <a:schemeClr val="bg1"/>
              </a:solidFill>
              <a:latin typeface="Georgia" panose="02040502050405020303" pitchFamily="18" charset="0"/>
            </a:endParaRPr>
          </a:p>
        </p:txBody>
      </p:sp>
      <p:sp>
        <p:nvSpPr>
          <p:cNvPr id="3" name="TextBox 2"/>
          <p:cNvSpPr txBox="1"/>
          <p:nvPr/>
        </p:nvSpPr>
        <p:spPr>
          <a:xfrm>
            <a:off x="5334000" y="3810000"/>
            <a:ext cx="3283009" cy="707886"/>
          </a:xfrm>
          <a:prstGeom prst="rect">
            <a:avLst/>
          </a:prstGeom>
          <a:noFill/>
        </p:spPr>
        <p:txBody>
          <a:bodyPr wrap="square" rtlCol="0">
            <a:spAutoFit/>
          </a:bodyPr>
          <a:lstStyle/>
          <a:p>
            <a:pPr algn="ctr"/>
            <a:r>
              <a:rPr lang="en-US" sz="4000" b="1" dirty="0" smtClean="0">
                <a:solidFill>
                  <a:schemeClr val="tx2">
                    <a:lumMod val="75000"/>
                  </a:schemeClr>
                </a:solidFill>
                <a:latin typeface="Georgia" panose="02040502050405020303" pitchFamily="18" charset="0"/>
              </a:rPr>
              <a:t>Joe </a:t>
            </a:r>
            <a:r>
              <a:rPr lang="en-US" sz="4000" b="1" dirty="0" err="1" smtClean="0">
                <a:solidFill>
                  <a:schemeClr val="tx2">
                    <a:lumMod val="75000"/>
                  </a:schemeClr>
                </a:solidFill>
                <a:latin typeface="Georgia" panose="02040502050405020303" pitchFamily="18" charset="0"/>
              </a:rPr>
              <a:t>Barich</a:t>
            </a:r>
            <a:endParaRPr lang="en-US" sz="4000" b="1" dirty="0">
              <a:solidFill>
                <a:schemeClr val="tx2">
                  <a:lumMod val="75000"/>
                </a:schemeClr>
              </a:solidFill>
              <a:latin typeface="Georgia" panose="02040502050405020303" pitchFamily="18" charset="0"/>
            </a:endParaRPr>
          </a:p>
        </p:txBody>
      </p:sp>
    </p:spTree>
    <p:extLst>
      <p:ext uri="{BB962C8B-B14F-4D97-AF65-F5344CB8AC3E}">
        <p14:creationId xmlns:p14="http://schemas.microsoft.com/office/powerpoint/2010/main" val="306581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-2</a:t>
            </a:r>
          </a:p>
        </p:txBody>
      </p:sp>
      <p:sp>
        <p:nvSpPr>
          <p:cNvPr id="22531" name="Content Placeholder 2"/>
          <p:cNvSpPr>
            <a:spLocks noGrp="1"/>
          </p:cNvSpPr>
          <p:nvPr>
            <p:ph idx="4294967295"/>
          </p:nvPr>
        </p:nvSpPr>
        <p:spPr>
          <a:xfrm>
            <a:off x="914399" y="1154112"/>
            <a:ext cx="8001001" cy="5094287"/>
          </a:xfrm>
        </p:spPr>
        <p:txBody>
          <a:bodyPr>
            <a:normAutofit/>
          </a:bodyPr>
          <a:lstStyle/>
          <a:p>
            <a:pPr>
              <a:lnSpc>
                <a:spcPct val="90000"/>
              </a:lnSpc>
            </a:pPr>
            <a:r>
              <a:rPr lang="en-US" sz="2400" dirty="0" smtClean="0">
                <a:latin typeface="Georgia" pitchFamily="18" charset="0"/>
              </a:rPr>
              <a:t>Hero/Heron of Alexandria ~ 100 AD</a:t>
            </a:r>
          </a:p>
          <a:p>
            <a:pPr lvl="1">
              <a:lnSpc>
                <a:spcPct val="90000"/>
              </a:lnSpc>
            </a:pPr>
            <a:r>
              <a:rPr lang="en-US" sz="2000" dirty="0" smtClean="0">
                <a:latin typeface="Georgia" pitchFamily="18" charset="0"/>
              </a:rPr>
              <a:t>Steam engine, wind powered machinery, vending machine, automated doors, programmable cart (rope),</a:t>
            </a:r>
            <a:r>
              <a:rPr lang="en-US" sz="2000" dirty="0">
                <a:latin typeface="Georgia" pitchFamily="18" charset="0"/>
              </a:rPr>
              <a:t> </a:t>
            </a:r>
            <a:r>
              <a:rPr lang="en-US" sz="2000" dirty="0" smtClean="0">
                <a:latin typeface="Georgia" pitchFamily="18" charset="0"/>
              </a:rPr>
              <a:t>water pumps, water-leveled surveying device, syringe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231" y="3381433"/>
            <a:ext cx="293859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 y="3217126"/>
            <a:ext cx="28670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81" y="2717881"/>
            <a:ext cx="3110538" cy="40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184606"/>
            <a:ext cx="21240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962" y="2975055"/>
            <a:ext cx="3333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492" y="3244009"/>
            <a:ext cx="3386080"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4919" y="3188050"/>
            <a:ext cx="19050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3155213"/>
            <a:ext cx="1905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5BFA542-0988-4A36-854C-5BEFA4BA71A4}" type="slidenum">
              <a:rPr lang="en-US" smtClean="0"/>
              <a:pPr/>
              <a:t>10</a:t>
            </a:fld>
            <a:endParaRPr lang="en-US" dirty="0"/>
          </a:p>
        </p:txBody>
      </p:sp>
    </p:spTree>
    <p:extLst>
      <p:ext uri="{BB962C8B-B14F-4D97-AF65-F5344CB8AC3E}">
        <p14:creationId xmlns:p14="http://schemas.microsoft.com/office/powerpoint/2010/main" val="338241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914400" y="0"/>
            <a:ext cx="7772400" cy="1143000"/>
          </a:xfrm>
        </p:spPr>
        <p:txBody>
          <a:bodyPr/>
          <a:lstStyle/>
          <a:p>
            <a:pPr algn="ctr" eaLnBrk="1" hangingPunct="1"/>
            <a:r>
              <a:rPr lang="en-US" dirty="0" smtClean="0">
                <a:latin typeface="Georgia" pitchFamily="18" charset="0"/>
              </a:rPr>
              <a:t>Need For An Economic Solution</a:t>
            </a:r>
          </a:p>
        </p:txBody>
      </p:sp>
      <p:sp>
        <p:nvSpPr>
          <p:cNvPr id="24579" name="Content Placeholder 2"/>
          <p:cNvSpPr>
            <a:spLocks noGrp="1"/>
          </p:cNvSpPr>
          <p:nvPr>
            <p:ph idx="4294967295"/>
          </p:nvPr>
        </p:nvSpPr>
        <p:spPr>
          <a:xfrm>
            <a:off x="914400" y="1031282"/>
            <a:ext cx="7772400" cy="5064717"/>
          </a:xfrm>
        </p:spPr>
        <p:txBody>
          <a:bodyPr/>
          <a:lstStyle/>
          <a:p>
            <a:pPr>
              <a:lnSpc>
                <a:spcPct val="90000"/>
              </a:lnSpc>
            </a:pPr>
            <a:r>
              <a:rPr lang="en-US" sz="2000" dirty="0" smtClean="0">
                <a:latin typeface="Georgia" pitchFamily="18" charset="0"/>
              </a:rPr>
              <a:t>Then: Only secrecy allows the inventor to profit, but a solution is needed to align individual financial incentive with societal gain</a:t>
            </a:r>
          </a:p>
          <a:p>
            <a:pPr>
              <a:lnSpc>
                <a:spcPct val="90000"/>
              </a:lnSpc>
            </a:pPr>
            <a:r>
              <a:rPr lang="en-US" sz="2400" dirty="0" smtClean="0">
                <a:latin typeface="Georgia" pitchFamily="18" charset="0"/>
              </a:rPr>
              <a:t>Venetian Patent Statute (1474)</a:t>
            </a:r>
          </a:p>
          <a:p>
            <a:pPr lvl="1">
              <a:lnSpc>
                <a:spcPct val="90000"/>
              </a:lnSpc>
            </a:pPr>
            <a:r>
              <a:rPr lang="en-US" sz="2000" dirty="0" smtClean="0">
                <a:latin typeface="Georgia" pitchFamily="18" charset="0"/>
              </a:rPr>
              <a:t>“We have among us men of great genius, apt to invent and discover ingenious devices…if provision were made for the works and devices discovered by such persons, so that others who may see them could not build them and take the inventor’s honor away, more men would then apply their genius, would discover, and would build devices of great utility and benefit to our Commonwealth.”</a:t>
            </a:r>
          </a:p>
          <a:p>
            <a:pPr>
              <a:lnSpc>
                <a:spcPct val="90000"/>
              </a:lnSpc>
            </a:pPr>
            <a:r>
              <a:rPr lang="en-US" sz="2400" dirty="0" smtClean="0">
                <a:latin typeface="Georgia" pitchFamily="18" charset="0"/>
              </a:rPr>
              <a:t>Give an exclusive right and get more inventions</a:t>
            </a:r>
          </a:p>
          <a:p>
            <a:pPr>
              <a:lnSpc>
                <a:spcPct val="90000"/>
              </a:lnSpc>
            </a:pPr>
            <a:r>
              <a:rPr lang="en-US" sz="2400" dirty="0" smtClean="0">
                <a:latin typeface="Georgia" pitchFamily="18" charset="0"/>
              </a:rPr>
              <a:t>But! - Exclusive rights for only a limited time – then everyone can use the invention</a:t>
            </a:r>
          </a:p>
          <a:p>
            <a:pPr lvl="1">
              <a:lnSpc>
                <a:spcPct val="90000"/>
              </a:lnSpc>
            </a:pPr>
            <a:r>
              <a:rPr lang="en-US" sz="2000" dirty="0" smtClean="0">
                <a:latin typeface="Georgia" pitchFamily="18" charset="0"/>
              </a:rPr>
              <a:t>Incentive to disclose invention and once everyone knows it, it can’t be lost with inventor’s death, but the inventor still gets to profit and no longer has to worry about theft of idea</a:t>
            </a:r>
          </a:p>
        </p:txBody>
      </p:sp>
      <p:sp>
        <p:nvSpPr>
          <p:cNvPr id="2" name="Slide Number Placeholder 1"/>
          <p:cNvSpPr>
            <a:spLocks noGrp="1"/>
          </p:cNvSpPr>
          <p:nvPr>
            <p:ph type="sldNum" sz="quarter" idx="12"/>
          </p:nvPr>
        </p:nvSpPr>
        <p:spPr/>
        <p:txBody>
          <a:bodyPr/>
          <a:lstStyle/>
          <a:p>
            <a:fld id="{B5BFA542-0988-4A36-854C-5BEFA4BA71A4}" type="slidenum">
              <a:rPr lang="en-US" smtClean="0"/>
              <a:pPr/>
              <a:t>11</a:t>
            </a:fld>
            <a:endParaRPr lang="en-US" dirty="0"/>
          </a:p>
        </p:txBody>
      </p:sp>
    </p:spTree>
    <p:extLst>
      <p:ext uri="{BB962C8B-B14F-4D97-AF65-F5344CB8AC3E}">
        <p14:creationId xmlns:p14="http://schemas.microsoft.com/office/powerpoint/2010/main" val="2098311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762000" y="228600"/>
            <a:ext cx="7924800" cy="609600"/>
          </a:xfrm>
        </p:spPr>
        <p:txBody>
          <a:bodyPr/>
          <a:lstStyle/>
          <a:p>
            <a:pPr algn="ctr" eaLnBrk="1" hangingPunct="1"/>
            <a:r>
              <a:rPr lang="en-US" dirty="0" smtClean="0">
                <a:latin typeface="Georgia" pitchFamily="18" charset="0"/>
              </a:rPr>
              <a:t>Patent Economic Basis</a:t>
            </a:r>
          </a:p>
        </p:txBody>
      </p:sp>
      <p:sp>
        <p:nvSpPr>
          <p:cNvPr id="32771" name="Content Placeholder 2"/>
          <p:cNvSpPr>
            <a:spLocks noGrp="1"/>
          </p:cNvSpPr>
          <p:nvPr>
            <p:ph idx="4294967295"/>
          </p:nvPr>
        </p:nvSpPr>
        <p:spPr>
          <a:xfrm>
            <a:off x="914400" y="914400"/>
            <a:ext cx="7797800" cy="5267841"/>
          </a:xfrm>
        </p:spPr>
        <p:txBody>
          <a:bodyPr/>
          <a:lstStyle/>
          <a:p>
            <a:pPr eaLnBrk="1" hangingPunct="1">
              <a:lnSpc>
                <a:spcPct val="90000"/>
              </a:lnSpc>
              <a:spcBef>
                <a:spcPts val="0"/>
              </a:spcBef>
            </a:pPr>
            <a:r>
              <a:rPr lang="en-US" sz="2400" dirty="0" smtClean="0">
                <a:latin typeface="Georgia" pitchFamily="18" charset="0"/>
              </a:rPr>
              <a:t>A Patent is not a reward or a prize</a:t>
            </a:r>
          </a:p>
          <a:p>
            <a:pPr lvl="1" eaLnBrk="1" hangingPunct="1">
              <a:lnSpc>
                <a:spcPct val="90000"/>
              </a:lnSpc>
              <a:spcBef>
                <a:spcPts val="0"/>
              </a:spcBef>
            </a:pPr>
            <a:r>
              <a:rPr lang="en-US" sz="2400" dirty="0" smtClean="0">
                <a:latin typeface="Georgia" pitchFamily="18" charset="0"/>
              </a:rPr>
              <a:t>The IP system is not made for the benefit of the inventors – it is made for the benefit of society</a:t>
            </a:r>
          </a:p>
          <a:p>
            <a:pPr lvl="1" eaLnBrk="1" hangingPunct="1">
              <a:lnSpc>
                <a:spcPct val="90000"/>
              </a:lnSpc>
              <a:spcBef>
                <a:spcPts val="0"/>
              </a:spcBef>
            </a:pPr>
            <a:r>
              <a:rPr lang="en-US" sz="2400" dirty="0" smtClean="0">
                <a:latin typeface="Georgia" pitchFamily="18" charset="0"/>
              </a:rPr>
              <a:t>Want to incentivize development of new inventions for everyone’s benefit</a:t>
            </a:r>
          </a:p>
          <a:p>
            <a:pPr lvl="1" eaLnBrk="1" hangingPunct="1">
              <a:lnSpc>
                <a:spcPct val="90000"/>
              </a:lnSpc>
              <a:spcBef>
                <a:spcPts val="0"/>
              </a:spcBef>
            </a:pPr>
            <a:r>
              <a:rPr lang="en-US" sz="2400" dirty="0" smtClean="0">
                <a:latin typeface="Georgia" pitchFamily="18" charset="0"/>
              </a:rPr>
              <a:t>It’s a savvy deal – government can get private industry to pay for R&amp;D instead of having to pay for it with tax dollars</a:t>
            </a:r>
          </a:p>
          <a:p>
            <a:pPr lvl="2" eaLnBrk="1" hangingPunct="1">
              <a:lnSpc>
                <a:spcPct val="90000"/>
              </a:lnSpc>
              <a:spcBef>
                <a:spcPts val="0"/>
              </a:spcBef>
            </a:pPr>
            <a:r>
              <a:rPr lang="en-US" sz="2000" dirty="0" smtClean="0">
                <a:latin typeface="Georgia" pitchFamily="18" charset="0"/>
              </a:rPr>
              <a:t>Ex – It costs $1 Billion+ for new drug</a:t>
            </a:r>
          </a:p>
          <a:p>
            <a:pPr lvl="2" eaLnBrk="1" hangingPunct="1">
              <a:lnSpc>
                <a:spcPct val="90000"/>
              </a:lnSpc>
              <a:spcBef>
                <a:spcPts val="0"/>
              </a:spcBef>
            </a:pPr>
            <a:r>
              <a:rPr lang="en-US" sz="2000" dirty="0" smtClean="0">
                <a:latin typeface="Georgia" pitchFamily="18" charset="0"/>
              </a:rPr>
              <a:t>R&amp;D yearly spend in trillions - $0 to taxpayer</a:t>
            </a:r>
          </a:p>
          <a:p>
            <a:pPr marL="914400" lvl="2" indent="0" eaLnBrk="1" hangingPunct="1">
              <a:lnSpc>
                <a:spcPct val="90000"/>
              </a:lnSpc>
              <a:spcBef>
                <a:spcPts val="0"/>
              </a:spcBef>
              <a:buNone/>
            </a:pPr>
            <a:r>
              <a:rPr lang="en-US" sz="2000" dirty="0" smtClean="0">
                <a:latin typeface="Georgia" pitchFamily="18" charset="0"/>
              </a:rPr>
              <a:t>   (Although some govt. research grants in some cases)</a:t>
            </a:r>
          </a:p>
          <a:p>
            <a:pPr lvl="2" eaLnBrk="1" hangingPunct="1">
              <a:lnSpc>
                <a:spcPct val="90000"/>
              </a:lnSpc>
              <a:spcBef>
                <a:spcPts val="0"/>
              </a:spcBef>
            </a:pPr>
            <a:r>
              <a:rPr lang="en-US" sz="2000" dirty="0" smtClean="0">
                <a:latin typeface="Georgia" pitchFamily="18" charset="0"/>
              </a:rPr>
              <a:t>Voluntary investment vs. involuntary taxation</a:t>
            </a:r>
          </a:p>
          <a:p>
            <a:pPr eaLnBrk="1" hangingPunct="1">
              <a:lnSpc>
                <a:spcPct val="90000"/>
              </a:lnSpc>
              <a:spcBef>
                <a:spcPts val="0"/>
              </a:spcBef>
            </a:pPr>
            <a:r>
              <a:rPr lang="en-US" sz="2400" dirty="0" smtClean="0">
                <a:latin typeface="Georgia" pitchFamily="18" charset="0"/>
              </a:rPr>
              <a:t>Limited time of exclusivity, then everyone can use it for free – don’t want to pay a premium?  Just wait a few years</a:t>
            </a:r>
          </a:p>
          <a:p>
            <a:pPr lvl="1">
              <a:lnSpc>
                <a:spcPct val="90000"/>
              </a:lnSpc>
              <a:spcBef>
                <a:spcPts val="0"/>
              </a:spcBef>
            </a:pPr>
            <a:r>
              <a:rPr lang="en-US" sz="2000" dirty="0" smtClean="0">
                <a:latin typeface="Georgia" pitchFamily="18" charset="0"/>
              </a:rPr>
              <a:t>Exclusivity gives inventors confidence that their investment will pay off – otherwise no investment!</a:t>
            </a:r>
          </a:p>
          <a:p>
            <a:pPr lvl="1">
              <a:lnSpc>
                <a:spcPct val="90000"/>
              </a:lnSpc>
              <a:spcBef>
                <a:spcPts val="0"/>
              </a:spcBef>
            </a:pPr>
            <a:endParaRPr lang="en-US" sz="2000"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12</a:t>
            </a:fld>
            <a:endParaRPr lang="en-US" dirty="0"/>
          </a:p>
        </p:txBody>
      </p:sp>
    </p:spTree>
    <p:extLst>
      <p:ext uri="{BB962C8B-B14F-4D97-AF65-F5344CB8AC3E}">
        <p14:creationId xmlns:p14="http://schemas.microsoft.com/office/powerpoint/2010/main" val="851300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990600" y="0"/>
            <a:ext cx="7696200" cy="1143000"/>
          </a:xfrm>
        </p:spPr>
        <p:txBody>
          <a:bodyPr/>
          <a:lstStyle/>
          <a:p>
            <a:pPr algn="ctr" eaLnBrk="1" hangingPunct="1"/>
            <a:r>
              <a:rPr lang="en-US" dirty="0" smtClean="0">
                <a:latin typeface="Georgia" pitchFamily="18" charset="0"/>
              </a:rPr>
              <a:t>TM and © Economic Basis</a:t>
            </a:r>
          </a:p>
        </p:txBody>
      </p:sp>
      <p:sp>
        <p:nvSpPr>
          <p:cNvPr id="34819" name="Content Placeholder 2"/>
          <p:cNvSpPr>
            <a:spLocks noGrp="1"/>
          </p:cNvSpPr>
          <p:nvPr>
            <p:ph idx="4294967295"/>
          </p:nvPr>
        </p:nvSpPr>
        <p:spPr>
          <a:xfrm>
            <a:off x="914400" y="914400"/>
            <a:ext cx="7772400" cy="5410200"/>
          </a:xfrm>
        </p:spPr>
        <p:txBody>
          <a:bodyPr/>
          <a:lstStyle/>
          <a:p>
            <a:pPr eaLnBrk="1" hangingPunct="1">
              <a:lnSpc>
                <a:spcPct val="90000"/>
              </a:lnSpc>
            </a:pPr>
            <a:r>
              <a:rPr lang="en-US" sz="2800" dirty="0" smtClean="0">
                <a:latin typeface="Georgia" pitchFamily="18" charset="0"/>
              </a:rPr>
              <a:t>Trademark</a:t>
            </a:r>
          </a:p>
          <a:p>
            <a:pPr lvl="1" eaLnBrk="1" hangingPunct="1">
              <a:lnSpc>
                <a:spcPct val="90000"/>
              </a:lnSpc>
            </a:pPr>
            <a:r>
              <a:rPr lang="en-US" sz="2400" dirty="0" smtClean="0">
                <a:latin typeface="Georgia" pitchFamily="18" charset="0"/>
              </a:rPr>
              <a:t>We want consumers to know who makes the goods they are buying so that the manufacturer will make high-quality goods and stand behind them</a:t>
            </a:r>
          </a:p>
          <a:p>
            <a:pPr lvl="1" eaLnBrk="1" hangingPunct="1">
              <a:lnSpc>
                <a:spcPct val="90000"/>
              </a:lnSpc>
            </a:pPr>
            <a:r>
              <a:rPr lang="en-US" sz="2400" dirty="0" smtClean="0">
                <a:latin typeface="Georgia" pitchFamily="18" charset="0"/>
              </a:rPr>
              <a:t>Want to be sure consumers are not deceived into purchasing inferior goods once manufacturers have made that investment</a:t>
            </a:r>
          </a:p>
          <a:p>
            <a:pPr lvl="2" eaLnBrk="1" hangingPunct="1">
              <a:lnSpc>
                <a:spcPct val="90000"/>
              </a:lnSpc>
            </a:pPr>
            <a:r>
              <a:rPr lang="en-US" dirty="0" smtClean="0">
                <a:latin typeface="Georgia" pitchFamily="18" charset="0"/>
              </a:rPr>
              <a:t>No “passing off”, “counterfeiting”, “knock-offs”</a:t>
            </a:r>
          </a:p>
          <a:p>
            <a:pPr eaLnBrk="1" hangingPunct="1">
              <a:lnSpc>
                <a:spcPct val="90000"/>
              </a:lnSpc>
            </a:pPr>
            <a:r>
              <a:rPr lang="en-US" sz="2800" dirty="0" smtClean="0">
                <a:latin typeface="Georgia" pitchFamily="18" charset="0"/>
              </a:rPr>
              <a:t>Copyright</a:t>
            </a:r>
          </a:p>
          <a:p>
            <a:pPr lvl="1" eaLnBrk="1" hangingPunct="1">
              <a:lnSpc>
                <a:spcPct val="90000"/>
              </a:lnSpc>
            </a:pPr>
            <a:r>
              <a:rPr lang="en-US" sz="2400" dirty="0" smtClean="0">
                <a:latin typeface="Georgia" pitchFamily="18" charset="0"/>
              </a:rPr>
              <a:t>Everyone likes a new story or song!  We want more.</a:t>
            </a:r>
          </a:p>
          <a:p>
            <a:pPr lvl="1" eaLnBrk="1" hangingPunct="1">
              <a:lnSpc>
                <a:spcPct val="90000"/>
              </a:lnSpc>
            </a:pPr>
            <a:r>
              <a:rPr lang="en-US" sz="2400" dirty="0" smtClean="0">
                <a:latin typeface="Georgia" pitchFamily="18" charset="0"/>
              </a:rPr>
              <a:t>For artistic works requiring large investment (movies), exclusive rights incentivize production</a:t>
            </a:r>
          </a:p>
          <a:p>
            <a:pPr lvl="2">
              <a:lnSpc>
                <a:spcPct val="90000"/>
              </a:lnSpc>
            </a:pPr>
            <a:r>
              <a:rPr lang="en-US" sz="2000" dirty="0" smtClean="0">
                <a:latin typeface="Georgia" pitchFamily="18" charset="0"/>
              </a:rPr>
              <a:t>No one would invest $100M otherwise</a:t>
            </a:r>
          </a:p>
        </p:txBody>
      </p:sp>
      <p:sp>
        <p:nvSpPr>
          <p:cNvPr id="2" name="Slide Number Placeholder 1"/>
          <p:cNvSpPr>
            <a:spLocks noGrp="1"/>
          </p:cNvSpPr>
          <p:nvPr>
            <p:ph type="sldNum" sz="quarter" idx="12"/>
          </p:nvPr>
        </p:nvSpPr>
        <p:spPr/>
        <p:txBody>
          <a:bodyPr/>
          <a:lstStyle/>
          <a:p>
            <a:fld id="{B5BFA542-0988-4A36-854C-5BEFA4BA71A4}" type="slidenum">
              <a:rPr lang="en-US" smtClean="0"/>
              <a:pPr/>
              <a:t>13</a:t>
            </a:fld>
            <a:endParaRPr lang="en-US" dirty="0"/>
          </a:p>
        </p:txBody>
      </p:sp>
    </p:spTree>
    <p:extLst>
      <p:ext uri="{BB962C8B-B14F-4D97-AF65-F5344CB8AC3E}">
        <p14:creationId xmlns:p14="http://schemas.microsoft.com/office/powerpoint/2010/main" val="2823037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990600" y="0"/>
            <a:ext cx="7696200" cy="1143000"/>
          </a:xfrm>
        </p:spPr>
        <p:txBody>
          <a:bodyPr/>
          <a:lstStyle/>
          <a:p>
            <a:pPr algn="ctr" eaLnBrk="1" hangingPunct="1"/>
            <a:r>
              <a:rPr lang="en-US" dirty="0" smtClean="0">
                <a:latin typeface="Georgia" pitchFamily="18" charset="0"/>
              </a:rPr>
              <a:t>Reality of IP Rights - 1</a:t>
            </a:r>
          </a:p>
        </p:txBody>
      </p:sp>
      <p:sp>
        <p:nvSpPr>
          <p:cNvPr id="34819" name="Content Placeholder 2"/>
          <p:cNvSpPr>
            <a:spLocks noGrp="1"/>
          </p:cNvSpPr>
          <p:nvPr>
            <p:ph idx="4294967295"/>
          </p:nvPr>
        </p:nvSpPr>
        <p:spPr>
          <a:xfrm>
            <a:off x="914400" y="1066800"/>
            <a:ext cx="7772400" cy="5562600"/>
          </a:xfrm>
        </p:spPr>
        <p:txBody>
          <a:bodyPr/>
          <a:lstStyle/>
          <a:p>
            <a:pPr eaLnBrk="1" hangingPunct="1">
              <a:lnSpc>
                <a:spcPct val="90000"/>
              </a:lnSpc>
            </a:pPr>
            <a:r>
              <a:rPr lang="en-US" sz="2400" dirty="0" smtClean="0">
                <a:latin typeface="Georgia" pitchFamily="18" charset="0"/>
              </a:rPr>
              <a:t>It’s really all about the money</a:t>
            </a:r>
          </a:p>
          <a:p>
            <a:pPr lvl="1" eaLnBrk="1" hangingPunct="1">
              <a:lnSpc>
                <a:spcPct val="90000"/>
              </a:lnSpc>
            </a:pPr>
            <a:r>
              <a:rPr lang="en-US" sz="2000" dirty="0" smtClean="0">
                <a:latin typeface="Georgia" pitchFamily="18" charset="0"/>
              </a:rPr>
              <a:t>Massive lobbying because a single statutory change can result in huge profits (company vs. company or individual)</a:t>
            </a:r>
          </a:p>
          <a:p>
            <a:pPr lvl="1">
              <a:lnSpc>
                <a:spcPct val="90000"/>
              </a:lnSpc>
            </a:pPr>
            <a:r>
              <a:rPr lang="en-US" sz="2000" dirty="0" smtClean="0">
                <a:latin typeface="Georgia" pitchFamily="18" charset="0"/>
              </a:rPr>
              <a:t>Example: Some </a:t>
            </a:r>
            <a:r>
              <a:rPr lang="en-US" sz="2000" dirty="0">
                <a:latin typeface="Georgia" pitchFamily="18" charset="0"/>
              </a:rPr>
              <a:t>rights are getting </a:t>
            </a:r>
            <a:r>
              <a:rPr lang="en-US" sz="2000" dirty="0" smtClean="0">
                <a:latin typeface="Georgia" pitchFamily="18" charset="0"/>
              </a:rPr>
              <a:t>longer</a:t>
            </a:r>
            <a:endParaRPr lang="en-US" sz="2000" dirty="0">
              <a:latin typeface="Georgia" pitchFamily="18" charset="0"/>
            </a:endParaRPr>
          </a:p>
          <a:p>
            <a:pPr lvl="2">
              <a:lnSpc>
                <a:spcPct val="90000"/>
              </a:lnSpc>
            </a:pPr>
            <a:r>
              <a:rPr lang="en-US" sz="2000" dirty="0">
                <a:latin typeface="Georgia" pitchFamily="18" charset="0"/>
              </a:rPr>
              <a:t>Copyrights from 14 </a:t>
            </a:r>
            <a:r>
              <a:rPr lang="en-US" sz="2000" dirty="0" smtClean="0">
                <a:latin typeface="Georgia" pitchFamily="18" charset="0"/>
              </a:rPr>
              <a:t>(originally) to life+70/95/120 </a:t>
            </a:r>
            <a:r>
              <a:rPr lang="en-US" sz="2000" dirty="0">
                <a:latin typeface="Georgia" pitchFamily="18" charset="0"/>
              </a:rPr>
              <a:t>years</a:t>
            </a:r>
          </a:p>
          <a:p>
            <a:pPr lvl="2">
              <a:lnSpc>
                <a:spcPct val="90000"/>
              </a:lnSpc>
            </a:pPr>
            <a:r>
              <a:rPr lang="en-US" sz="2000" dirty="0">
                <a:latin typeface="Georgia" pitchFamily="18" charset="0"/>
              </a:rPr>
              <a:t>Patents = 7-&gt;14-&gt;21-&gt;17-&gt;20 years in length</a:t>
            </a:r>
          </a:p>
          <a:p>
            <a:pPr lvl="2">
              <a:lnSpc>
                <a:spcPct val="90000"/>
              </a:lnSpc>
            </a:pPr>
            <a:r>
              <a:rPr lang="en-US" sz="2000" dirty="0">
                <a:latin typeface="Georgia" pitchFamily="18" charset="0"/>
              </a:rPr>
              <a:t>TMs have always been for as long as </a:t>
            </a:r>
            <a:r>
              <a:rPr lang="en-US" sz="2000" dirty="0" smtClean="0">
                <a:latin typeface="Georgia" pitchFamily="18" charset="0"/>
              </a:rPr>
              <a:t>used</a:t>
            </a:r>
          </a:p>
          <a:p>
            <a:pPr lvl="1">
              <a:lnSpc>
                <a:spcPct val="90000"/>
              </a:lnSpc>
            </a:pPr>
            <a:r>
              <a:rPr lang="en-US" sz="2000" dirty="0" smtClean="0">
                <a:latin typeface="Georgia" pitchFamily="18" charset="0"/>
              </a:rPr>
              <a:t>Rights constrained when lobbied for and against</a:t>
            </a:r>
          </a:p>
          <a:p>
            <a:pPr lvl="2">
              <a:lnSpc>
                <a:spcPct val="90000"/>
              </a:lnSpc>
            </a:pPr>
            <a:r>
              <a:rPr lang="en-US" sz="2000" dirty="0" smtClean="0">
                <a:latin typeface="Georgia" pitchFamily="18" charset="0"/>
              </a:rPr>
              <a:t>Corporate innovators want patent rights expanded</a:t>
            </a:r>
          </a:p>
          <a:p>
            <a:pPr lvl="2">
              <a:lnSpc>
                <a:spcPct val="90000"/>
              </a:lnSpc>
            </a:pPr>
            <a:r>
              <a:rPr lang="en-US" sz="2000" dirty="0" smtClean="0">
                <a:latin typeface="Georgia" pitchFamily="18" charset="0"/>
              </a:rPr>
              <a:t>Aggregators or those with market dominance want patent rights reduced</a:t>
            </a:r>
          </a:p>
          <a:p>
            <a:pPr lvl="2">
              <a:lnSpc>
                <a:spcPct val="90000"/>
              </a:lnSpc>
            </a:pPr>
            <a:r>
              <a:rPr lang="en-US" sz="2000" dirty="0" smtClean="0">
                <a:latin typeface="Georgia" pitchFamily="18" charset="0"/>
              </a:rPr>
              <a:t>Compare: All companies want longer copyright term</a:t>
            </a:r>
            <a:endParaRPr lang="en-US" sz="2000" dirty="0">
              <a:latin typeface="Georgia" pitchFamily="18" charset="0"/>
            </a:endParaRPr>
          </a:p>
          <a:p>
            <a:pPr lvl="2">
              <a:lnSpc>
                <a:spcPct val="90000"/>
              </a:lnSpc>
            </a:pPr>
            <a:r>
              <a:rPr lang="en-US" sz="2000" dirty="0" smtClean="0">
                <a:latin typeface="Georgia" pitchFamily="18" charset="0"/>
              </a:rPr>
              <a:t>Regular people have no lobbyist</a:t>
            </a:r>
          </a:p>
          <a:p>
            <a:pPr lvl="1">
              <a:lnSpc>
                <a:spcPct val="90000"/>
              </a:lnSpc>
            </a:pPr>
            <a:r>
              <a:rPr lang="en-US" sz="2000" dirty="0" smtClean="0">
                <a:latin typeface="Georgia" pitchFamily="18" charset="0"/>
              </a:rPr>
              <a:t>Patents are the only protection that small businesses have</a:t>
            </a:r>
          </a:p>
          <a:p>
            <a:pPr lvl="2">
              <a:lnSpc>
                <a:spcPct val="90000"/>
              </a:lnSpc>
            </a:pPr>
            <a:r>
              <a:rPr lang="en-US" sz="2000" dirty="0" smtClean="0">
                <a:latin typeface="Georgia" pitchFamily="18" charset="0"/>
              </a:rPr>
              <a:t>Can be underpriced and driven out of business by large companies with market power</a:t>
            </a:r>
          </a:p>
          <a:p>
            <a:pPr lvl="2">
              <a:lnSpc>
                <a:spcPct val="90000"/>
              </a:lnSpc>
            </a:pPr>
            <a:r>
              <a:rPr lang="en-US" sz="2000" dirty="0" smtClean="0">
                <a:latin typeface="Georgia" pitchFamily="18" charset="0"/>
              </a:rPr>
              <a:t>Less predation = better economy</a:t>
            </a:r>
          </a:p>
        </p:txBody>
      </p:sp>
      <p:sp>
        <p:nvSpPr>
          <p:cNvPr id="2" name="Slide Number Placeholder 1"/>
          <p:cNvSpPr>
            <a:spLocks noGrp="1"/>
          </p:cNvSpPr>
          <p:nvPr>
            <p:ph type="sldNum" sz="quarter" idx="12"/>
          </p:nvPr>
        </p:nvSpPr>
        <p:spPr/>
        <p:txBody>
          <a:bodyPr/>
          <a:lstStyle/>
          <a:p>
            <a:fld id="{B5BFA542-0988-4A36-854C-5BEFA4BA71A4}" type="slidenum">
              <a:rPr lang="en-US" smtClean="0"/>
              <a:pPr/>
              <a:t>14</a:t>
            </a:fld>
            <a:endParaRPr lang="en-US" dirty="0"/>
          </a:p>
        </p:txBody>
      </p:sp>
    </p:spTree>
    <p:extLst>
      <p:ext uri="{BB962C8B-B14F-4D97-AF65-F5344CB8AC3E}">
        <p14:creationId xmlns:p14="http://schemas.microsoft.com/office/powerpoint/2010/main" val="714345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990600" y="0"/>
            <a:ext cx="7696200" cy="1143000"/>
          </a:xfrm>
        </p:spPr>
        <p:txBody>
          <a:bodyPr/>
          <a:lstStyle/>
          <a:p>
            <a:pPr algn="ctr" eaLnBrk="1" hangingPunct="1"/>
            <a:r>
              <a:rPr lang="en-US" dirty="0" smtClean="0">
                <a:latin typeface="Georgia" pitchFamily="18" charset="0"/>
              </a:rPr>
              <a:t>Reality of IP Rights - 2</a:t>
            </a:r>
          </a:p>
        </p:txBody>
      </p:sp>
      <p:sp>
        <p:nvSpPr>
          <p:cNvPr id="34819" name="Content Placeholder 2"/>
          <p:cNvSpPr>
            <a:spLocks noGrp="1"/>
          </p:cNvSpPr>
          <p:nvPr>
            <p:ph idx="4294967295"/>
          </p:nvPr>
        </p:nvSpPr>
        <p:spPr>
          <a:xfrm>
            <a:off x="914400" y="1066800"/>
            <a:ext cx="7772400" cy="5562600"/>
          </a:xfrm>
        </p:spPr>
        <p:txBody>
          <a:bodyPr/>
          <a:lstStyle/>
          <a:p>
            <a:pPr>
              <a:lnSpc>
                <a:spcPct val="90000"/>
              </a:lnSpc>
            </a:pPr>
            <a:r>
              <a:rPr lang="en-US" sz="2400" dirty="0" smtClean="0">
                <a:latin typeface="Georgia" pitchFamily="18" charset="0"/>
              </a:rPr>
              <a:t>Some rights are changing in scope in recent decades</a:t>
            </a:r>
          </a:p>
          <a:p>
            <a:pPr lvl="1">
              <a:lnSpc>
                <a:spcPct val="90000"/>
              </a:lnSpc>
            </a:pPr>
            <a:r>
              <a:rPr lang="en-US" sz="2000" dirty="0" smtClean="0">
                <a:latin typeface="Georgia" pitchFamily="18" charset="0"/>
              </a:rPr>
              <a:t>Patents somewhat diminished </a:t>
            </a:r>
          </a:p>
          <a:p>
            <a:pPr lvl="2">
              <a:lnSpc>
                <a:spcPct val="90000"/>
              </a:lnSpc>
            </a:pPr>
            <a:r>
              <a:rPr lang="en-US" sz="2000" dirty="0" smtClean="0">
                <a:latin typeface="Georgia" pitchFamily="18" charset="0"/>
              </a:rPr>
              <a:t>Fewer inventions patentable, more likely to be found obvious, tougher to get injunction</a:t>
            </a:r>
          </a:p>
          <a:p>
            <a:pPr lvl="1">
              <a:lnSpc>
                <a:spcPct val="90000"/>
              </a:lnSpc>
            </a:pPr>
            <a:r>
              <a:rPr lang="en-US" sz="2200" dirty="0" smtClean="0">
                <a:latin typeface="Georgia" pitchFamily="18" charset="0"/>
              </a:rPr>
              <a:t>Copyright has increased significantly</a:t>
            </a:r>
          </a:p>
          <a:p>
            <a:pPr lvl="2">
              <a:lnSpc>
                <a:spcPct val="90000"/>
              </a:lnSpc>
            </a:pPr>
            <a:r>
              <a:rPr lang="en-US" sz="2000" dirty="0" smtClean="0">
                <a:latin typeface="Georgia" pitchFamily="18" charset="0"/>
              </a:rPr>
              <a:t>“Make available for copying” is now infringement, even if no copy made</a:t>
            </a:r>
          </a:p>
          <a:p>
            <a:pPr lvl="2">
              <a:lnSpc>
                <a:spcPct val="90000"/>
              </a:lnSpc>
            </a:pPr>
            <a:r>
              <a:rPr lang="en-US" sz="2000" dirty="0" smtClean="0">
                <a:latin typeface="Georgia" pitchFamily="18" charset="0"/>
              </a:rPr>
              <a:t>Criminal </a:t>
            </a:r>
            <a:r>
              <a:rPr lang="en-US" sz="2000" dirty="0">
                <a:latin typeface="Georgia" pitchFamily="18" charset="0"/>
              </a:rPr>
              <a:t>prosecution </a:t>
            </a:r>
            <a:r>
              <a:rPr lang="en-US" sz="2000" dirty="0" smtClean="0">
                <a:latin typeface="Georgia" pitchFamily="18" charset="0"/>
              </a:rPr>
              <a:t>for © infringement </a:t>
            </a:r>
            <a:r>
              <a:rPr lang="en-US" sz="2000" dirty="0">
                <a:latin typeface="Georgia" pitchFamily="18" charset="0"/>
              </a:rPr>
              <a:t>even when there is no monetary profit or commercial benefit from the infringement.  </a:t>
            </a:r>
            <a:r>
              <a:rPr lang="en-US" sz="2000" dirty="0" smtClean="0">
                <a:latin typeface="Georgia" pitchFamily="18" charset="0"/>
              </a:rPr>
              <a:t>Up to 5 years and $250,000.  FBI now investigates.</a:t>
            </a:r>
          </a:p>
          <a:p>
            <a:pPr lvl="2">
              <a:lnSpc>
                <a:spcPct val="90000"/>
              </a:lnSpc>
            </a:pPr>
            <a:r>
              <a:rPr lang="en-US" sz="2000" dirty="0" smtClean="0">
                <a:latin typeface="Georgia" pitchFamily="18" charset="0"/>
              </a:rPr>
              <a:t>Statutory damages raised</a:t>
            </a:r>
          </a:p>
          <a:p>
            <a:pPr lvl="1">
              <a:lnSpc>
                <a:spcPct val="90000"/>
              </a:lnSpc>
            </a:pPr>
            <a:r>
              <a:rPr lang="en-US" sz="2200" dirty="0" smtClean="0">
                <a:latin typeface="Georgia" pitchFamily="18" charset="0"/>
              </a:rPr>
              <a:t>Trademark has increased somewhat</a:t>
            </a:r>
          </a:p>
          <a:p>
            <a:pPr lvl="2">
              <a:lnSpc>
                <a:spcPct val="90000"/>
              </a:lnSpc>
            </a:pPr>
            <a:r>
              <a:rPr lang="en-US" sz="2000" dirty="0" smtClean="0">
                <a:latin typeface="Georgia" pitchFamily="18" charset="0"/>
              </a:rPr>
              <a:t>Dilution protection for famous marks</a:t>
            </a:r>
            <a:endParaRPr lang="en-US" sz="2000" dirty="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15</a:t>
            </a:fld>
            <a:endParaRPr lang="en-US" dirty="0"/>
          </a:p>
        </p:txBody>
      </p:sp>
    </p:spTree>
    <p:extLst>
      <p:ext uri="{BB962C8B-B14F-4D97-AF65-F5344CB8AC3E}">
        <p14:creationId xmlns:p14="http://schemas.microsoft.com/office/powerpoint/2010/main" val="2991799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990600" y="0"/>
            <a:ext cx="7696200" cy="1143000"/>
          </a:xfrm>
        </p:spPr>
        <p:txBody>
          <a:bodyPr/>
          <a:lstStyle/>
          <a:p>
            <a:pPr algn="ctr" eaLnBrk="1" hangingPunct="1"/>
            <a:r>
              <a:rPr lang="en-US" dirty="0" smtClean="0">
                <a:latin typeface="Georgia" pitchFamily="18" charset="0"/>
              </a:rPr>
              <a:t>Reality of IP Rights - 3</a:t>
            </a:r>
          </a:p>
        </p:txBody>
      </p:sp>
      <p:sp>
        <p:nvSpPr>
          <p:cNvPr id="34819" name="Content Placeholder 2"/>
          <p:cNvSpPr>
            <a:spLocks noGrp="1"/>
          </p:cNvSpPr>
          <p:nvPr>
            <p:ph idx="4294967295"/>
          </p:nvPr>
        </p:nvSpPr>
        <p:spPr>
          <a:xfrm>
            <a:off x="914400" y="914400"/>
            <a:ext cx="7772400" cy="5410200"/>
          </a:xfrm>
        </p:spPr>
        <p:txBody>
          <a:bodyPr/>
          <a:lstStyle/>
          <a:p>
            <a:pPr>
              <a:lnSpc>
                <a:spcPct val="90000"/>
              </a:lnSpc>
            </a:pPr>
            <a:r>
              <a:rPr lang="en-US" sz="2800" dirty="0" smtClean="0">
                <a:latin typeface="Georgia" pitchFamily="18" charset="0"/>
              </a:rPr>
              <a:t>Lots </a:t>
            </a:r>
            <a:r>
              <a:rPr lang="en-US" sz="2800" dirty="0">
                <a:latin typeface="Georgia" pitchFamily="18" charset="0"/>
              </a:rPr>
              <a:t>of BS-</a:t>
            </a:r>
            <a:r>
              <a:rPr lang="en-US" sz="2800" dirty="0" err="1">
                <a:latin typeface="Georgia" pitchFamily="18" charset="0"/>
              </a:rPr>
              <a:t>ing</a:t>
            </a:r>
            <a:r>
              <a:rPr lang="en-US" sz="2800" dirty="0">
                <a:latin typeface="Georgia" pitchFamily="18" charset="0"/>
              </a:rPr>
              <a:t> (or exploitable uncertainty)</a:t>
            </a:r>
          </a:p>
          <a:p>
            <a:pPr lvl="1">
              <a:lnSpc>
                <a:spcPct val="90000"/>
              </a:lnSpc>
            </a:pPr>
            <a:r>
              <a:rPr lang="en-US" sz="2400" dirty="0" smtClean="0">
                <a:latin typeface="Georgia" pitchFamily="18" charset="0"/>
              </a:rPr>
              <a:t>If I claim I have a right and you don’t challenge it, then I effectively have that right – whether or not I am entitled to it under the law</a:t>
            </a:r>
          </a:p>
          <a:p>
            <a:pPr lvl="2">
              <a:lnSpc>
                <a:spcPct val="90000"/>
              </a:lnSpc>
            </a:pPr>
            <a:r>
              <a:rPr lang="en-US" sz="2000" dirty="0">
                <a:latin typeface="Georgia" pitchFamily="18" charset="0"/>
              </a:rPr>
              <a:t>W</a:t>
            </a:r>
            <a:r>
              <a:rPr lang="en-US" sz="2000" dirty="0" smtClean="0">
                <a:latin typeface="Georgia" pitchFamily="18" charset="0"/>
              </a:rPr>
              <a:t>rongly claiming a device infringes </a:t>
            </a:r>
            <a:r>
              <a:rPr lang="en-US" sz="2000" dirty="0">
                <a:latin typeface="Georgia" pitchFamily="18" charset="0"/>
              </a:rPr>
              <a:t>a</a:t>
            </a:r>
            <a:r>
              <a:rPr lang="en-US" sz="2000" dirty="0" smtClean="0">
                <a:latin typeface="Georgia" pitchFamily="18" charset="0"/>
              </a:rPr>
              <a:t> patent</a:t>
            </a:r>
          </a:p>
          <a:p>
            <a:pPr lvl="2">
              <a:lnSpc>
                <a:spcPct val="90000"/>
              </a:lnSpc>
            </a:pPr>
            <a:r>
              <a:rPr lang="en-US" sz="2000" dirty="0" smtClean="0">
                <a:latin typeface="Georgia" pitchFamily="18" charset="0"/>
              </a:rPr>
              <a:t>Claiming copyright infringement based on similarity</a:t>
            </a:r>
          </a:p>
          <a:p>
            <a:pPr lvl="2">
              <a:lnSpc>
                <a:spcPct val="90000"/>
              </a:lnSpc>
            </a:pPr>
            <a:r>
              <a:rPr lang="en-US" sz="2000" dirty="0" smtClean="0">
                <a:latin typeface="Georgia" pitchFamily="18" charset="0"/>
              </a:rPr>
              <a:t>Claiming common-law trademark rights without establishing consumer association</a:t>
            </a:r>
            <a:endParaRPr lang="en-US" sz="2800" dirty="0">
              <a:latin typeface="Georgia" pitchFamily="18" charset="0"/>
            </a:endParaRPr>
          </a:p>
          <a:p>
            <a:pPr>
              <a:lnSpc>
                <a:spcPct val="90000"/>
              </a:lnSpc>
            </a:pPr>
            <a:r>
              <a:rPr lang="en-US" sz="2800" dirty="0">
                <a:latin typeface="Georgia" pitchFamily="18" charset="0"/>
              </a:rPr>
              <a:t>Litigation costs can be outcome </a:t>
            </a:r>
            <a:r>
              <a:rPr lang="en-US" sz="2800" dirty="0" smtClean="0">
                <a:latin typeface="Georgia" pitchFamily="18" charset="0"/>
              </a:rPr>
              <a:t>determinative</a:t>
            </a:r>
          </a:p>
          <a:p>
            <a:pPr lvl="1">
              <a:lnSpc>
                <a:spcPct val="90000"/>
              </a:lnSpc>
            </a:pPr>
            <a:r>
              <a:rPr lang="en-US" sz="2400" dirty="0" smtClean="0">
                <a:latin typeface="Georgia" pitchFamily="18" charset="0"/>
              </a:rPr>
              <a:t>If you can’t afford to fight, then you have to give up</a:t>
            </a:r>
          </a:p>
          <a:p>
            <a:pPr lvl="1">
              <a:lnSpc>
                <a:spcPct val="90000"/>
              </a:lnSpc>
            </a:pPr>
            <a:r>
              <a:rPr lang="en-US" sz="2400" dirty="0" smtClean="0">
                <a:latin typeface="Georgia" pitchFamily="18" charset="0"/>
              </a:rPr>
              <a:t>Can be tough for individuals or small companies to enforce against large companies</a:t>
            </a:r>
          </a:p>
          <a:p>
            <a:pPr lvl="1">
              <a:lnSpc>
                <a:spcPct val="90000"/>
              </a:lnSpc>
            </a:pPr>
            <a:r>
              <a:rPr lang="en-US" sz="2400" dirty="0" smtClean="0">
                <a:latin typeface="Georgia" pitchFamily="18" charset="0"/>
              </a:rPr>
              <a:t>Large companies can (and will) out spend you </a:t>
            </a:r>
          </a:p>
          <a:p>
            <a:pPr lvl="1">
              <a:lnSpc>
                <a:spcPct val="90000"/>
              </a:lnSpc>
            </a:pPr>
            <a:r>
              <a:rPr lang="en-US" sz="2400" dirty="0" smtClean="0">
                <a:latin typeface="Georgia" pitchFamily="18" charset="0"/>
              </a:rPr>
              <a:t>“Might” can make “rights”</a:t>
            </a:r>
            <a:endParaRPr lang="en-US" sz="2400" dirty="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16</a:t>
            </a:fld>
            <a:endParaRPr lang="en-US" dirty="0"/>
          </a:p>
        </p:txBody>
      </p:sp>
    </p:spTree>
    <p:extLst>
      <p:ext uri="{BB962C8B-B14F-4D97-AF65-F5344CB8AC3E}">
        <p14:creationId xmlns:p14="http://schemas.microsoft.com/office/powerpoint/2010/main" val="2150895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1089025"/>
          </a:xfrm>
        </p:spPr>
        <p:txBody>
          <a:bodyPr/>
          <a:lstStyle/>
          <a:p>
            <a:r>
              <a:rPr lang="en-US" dirty="0" smtClean="0">
                <a:latin typeface="Georgia" panose="02040502050405020303" pitchFamily="18" charset="0"/>
              </a:rPr>
              <a:t>Agenda</a:t>
            </a:r>
            <a:endParaRPr lang="en-US" dirty="0">
              <a:latin typeface="Georgia" panose="02040502050405020303" pitchFamily="18" charset="0"/>
            </a:endParaRPr>
          </a:p>
        </p:txBody>
      </p:sp>
      <p:sp>
        <p:nvSpPr>
          <p:cNvPr id="5" name="Content Placeholder 4"/>
          <p:cNvSpPr>
            <a:spLocks noGrp="1"/>
          </p:cNvSpPr>
          <p:nvPr>
            <p:ph idx="13"/>
          </p:nvPr>
        </p:nvSpPr>
        <p:spPr>
          <a:xfrm>
            <a:off x="990600" y="1219200"/>
            <a:ext cx="8001000" cy="4525963"/>
          </a:xfrm>
        </p:spPr>
        <p:txBody>
          <a:bodyPr>
            <a:normAutofit fontScale="92500" lnSpcReduction="20000"/>
          </a:bodyPr>
          <a:lstStyle/>
          <a:p>
            <a:pPr>
              <a:defRPr/>
            </a:pPr>
            <a:r>
              <a:rPr lang="en-US" sz="2600" dirty="0">
                <a:latin typeface="Georgia" panose="02040502050405020303" pitchFamily="18" charset="0"/>
              </a:rPr>
              <a:t>Who is Joe Barich?</a:t>
            </a:r>
          </a:p>
          <a:p>
            <a:pPr>
              <a:defRPr/>
            </a:pPr>
            <a:r>
              <a:rPr lang="en-US" sz="2600" dirty="0">
                <a:latin typeface="Georgia" panose="02040502050405020303" pitchFamily="18" charset="0"/>
              </a:rPr>
              <a:t>IP Rights In Context</a:t>
            </a:r>
          </a:p>
          <a:p>
            <a:pPr>
              <a:defRPr/>
            </a:pPr>
            <a:r>
              <a:rPr lang="en-US" sz="2600" dirty="0">
                <a:solidFill>
                  <a:srgbClr val="F58622"/>
                </a:solidFill>
                <a:latin typeface="Georgia" panose="02040502050405020303" pitchFamily="18" charset="0"/>
              </a:rPr>
              <a:t>Patents</a:t>
            </a:r>
          </a:p>
          <a:p>
            <a:pPr lvl="1">
              <a:defRPr/>
            </a:pPr>
            <a:r>
              <a:rPr lang="en-US" sz="2200" dirty="0">
                <a:solidFill>
                  <a:srgbClr val="F58622"/>
                </a:solidFill>
                <a:latin typeface="Georgia" panose="02040502050405020303" pitchFamily="18" charset="0"/>
              </a:rPr>
              <a:t>Utility Patents</a:t>
            </a:r>
          </a:p>
          <a:p>
            <a:pPr lvl="1">
              <a:defRPr/>
            </a:pPr>
            <a:r>
              <a:rPr lang="en-US" sz="2200" dirty="0">
                <a:solidFill>
                  <a:srgbClr val="F58622"/>
                </a:solidFill>
                <a:latin typeface="Georgia" panose="02040502050405020303" pitchFamily="18" charset="0"/>
              </a:rPr>
              <a:t>Provisional Patent Applications</a:t>
            </a:r>
          </a:p>
          <a:p>
            <a:pPr lvl="1">
              <a:defRPr/>
            </a:pPr>
            <a:r>
              <a:rPr lang="en-US" sz="2200" dirty="0">
                <a:solidFill>
                  <a:srgbClr val="F58622"/>
                </a:solidFill>
                <a:latin typeface="Georgia" panose="02040502050405020303" pitchFamily="18" charset="0"/>
              </a:rPr>
              <a:t>Entrepreneur Patent Advice</a:t>
            </a:r>
          </a:p>
          <a:p>
            <a:pPr>
              <a:defRPr/>
            </a:pPr>
            <a:r>
              <a:rPr lang="en-US" sz="2600" dirty="0">
                <a:solidFill>
                  <a:schemeClr val="accent1">
                    <a:lumMod val="50000"/>
                  </a:schemeClr>
                </a:solidFill>
                <a:latin typeface="Georgia" panose="02040502050405020303" pitchFamily="18" charset="0"/>
              </a:rPr>
              <a:t>Summary</a:t>
            </a:r>
            <a:endParaRPr lang="en-US" sz="2600" dirty="0">
              <a:latin typeface="Georgia" panose="02040502050405020303" pitchFamily="18" charset="0"/>
            </a:endParaRPr>
          </a:p>
          <a:p>
            <a:pPr lvl="1">
              <a:defRPr/>
            </a:pPr>
            <a:endParaRPr lang="en-US" sz="2200" dirty="0" smtClean="0">
              <a:solidFill>
                <a:srgbClr val="F58622"/>
              </a:solidFill>
              <a:latin typeface="Georgia" panose="02040502050405020303" pitchFamily="18" charset="0"/>
            </a:endParaRPr>
          </a:p>
          <a:p>
            <a:pPr marL="0" indent="0">
              <a:buNone/>
              <a:defRPr/>
            </a:pPr>
            <a:endParaRPr lang="en-US" sz="2600" dirty="0" smtClean="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17</a:t>
            </a:fld>
            <a:endParaRPr lang="en-US" dirty="0">
              <a:solidFill>
                <a:schemeClr val="tx2">
                  <a:lumMod val="75000"/>
                </a:schemeClr>
              </a:solidFill>
            </a:endParaRPr>
          </a:p>
        </p:txBody>
      </p:sp>
    </p:spTree>
    <p:extLst>
      <p:ext uri="{BB962C8B-B14F-4D97-AF65-F5344CB8AC3E}">
        <p14:creationId xmlns:p14="http://schemas.microsoft.com/office/powerpoint/2010/main" val="3010226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274638"/>
            <a:ext cx="7696200" cy="792162"/>
          </a:xfrm>
        </p:spPr>
        <p:txBody>
          <a:bodyPr/>
          <a:lstStyle/>
          <a:p>
            <a:pPr algn="ctr" eaLnBrk="1" hangingPunct="1"/>
            <a:r>
              <a:rPr lang="en-US" altLang="en-US" sz="4000" dirty="0" smtClean="0">
                <a:latin typeface="Georgia" panose="02040502050405020303" pitchFamily="18" charset="0"/>
              </a:rPr>
              <a:t> What is a Patent?</a:t>
            </a:r>
          </a:p>
        </p:txBody>
      </p:sp>
      <p:sp>
        <p:nvSpPr>
          <p:cNvPr id="5123" name="Rectangle 3"/>
          <p:cNvSpPr>
            <a:spLocks noGrp="1" noChangeArrowheads="1"/>
          </p:cNvSpPr>
          <p:nvPr>
            <p:ph type="body" idx="1"/>
          </p:nvPr>
        </p:nvSpPr>
        <p:spPr>
          <a:xfrm>
            <a:off x="990600" y="990600"/>
            <a:ext cx="7772400" cy="5029200"/>
          </a:xfrm>
        </p:spPr>
        <p:txBody>
          <a:bodyPr>
            <a:noAutofit/>
          </a:bodyPr>
          <a:lstStyle/>
          <a:p>
            <a:pPr eaLnBrk="1" hangingPunct="1">
              <a:spcBef>
                <a:spcPts val="0"/>
              </a:spcBef>
              <a:spcAft>
                <a:spcPts val="600"/>
              </a:spcAft>
            </a:pPr>
            <a:r>
              <a:rPr lang="en-US" altLang="en-US" sz="2400" dirty="0" smtClean="0">
                <a:latin typeface="Georgia" panose="02040502050405020303" pitchFamily="18" charset="0"/>
              </a:rPr>
              <a:t>Legal right to </a:t>
            </a:r>
            <a:r>
              <a:rPr lang="en-US" altLang="en-US" sz="2400" u="sng" dirty="0" smtClean="0">
                <a:latin typeface="Georgia" panose="02040502050405020303" pitchFamily="18" charset="0"/>
              </a:rPr>
              <a:t>exclude others</a:t>
            </a:r>
            <a:r>
              <a:rPr lang="en-US" altLang="en-US" sz="2400" dirty="0" smtClean="0">
                <a:latin typeface="Georgia" panose="02040502050405020303" pitchFamily="18" charset="0"/>
              </a:rPr>
              <a:t> from practicing your invention </a:t>
            </a:r>
          </a:p>
          <a:p>
            <a:pPr lvl="1" eaLnBrk="1" hangingPunct="1">
              <a:spcBef>
                <a:spcPts val="0"/>
              </a:spcBef>
              <a:spcAft>
                <a:spcPts val="600"/>
              </a:spcAft>
            </a:pPr>
            <a:r>
              <a:rPr lang="en-US" altLang="en-US" sz="2000" u="sng" dirty="0" smtClean="0">
                <a:latin typeface="Georgia" panose="02040502050405020303" pitchFamily="18" charset="0"/>
              </a:rPr>
              <a:t>Not</a:t>
            </a:r>
            <a:r>
              <a:rPr lang="en-US" altLang="en-US" sz="2000" dirty="0" smtClean="0">
                <a:latin typeface="Georgia" panose="02040502050405020303" pitchFamily="18" charset="0"/>
              </a:rPr>
              <a:t> a right for you to actually make or sell it</a:t>
            </a:r>
          </a:p>
          <a:p>
            <a:pPr lvl="1" eaLnBrk="1" hangingPunct="1">
              <a:spcBef>
                <a:spcPts val="0"/>
              </a:spcBef>
              <a:spcAft>
                <a:spcPts val="600"/>
              </a:spcAft>
            </a:pPr>
            <a:r>
              <a:rPr lang="en-US" altLang="en-US" sz="2000" dirty="0" smtClean="0">
                <a:latin typeface="Georgia" panose="02040502050405020303" pitchFamily="18" charset="0"/>
              </a:rPr>
              <a:t>Patents don’t actually “Protect an invention”, but they sort of protect a market share by granting exclusivity for a feature</a:t>
            </a:r>
          </a:p>
          <a:p>
            <a:pPr eaLnBrk="1" hangingPunct="1">
              <a:spcBef>
                <a:spcPts val="0"/>
              </a:spcBef>
              <a:spcAft>
                <a:spcPts val="600"/>
              </a:spcAft>
            </a:pPr>
            <a:r>
              <a:rPr lang="en-US" altLang="en-US" sz="2400" dirty="0" smtClean="0">
                <a:latin typeface="Georgia" panose="02040502050405020303" pitchFamily="18" charset="0"/>
              </a:rPr>
              <a:t>Having a patent does not guarantee that you are not infringing the patents of others</a:t>
            </a:r>
          </a:p>
          <a:p>
            <a:pPr lvl="1">
              <a:spcBef>
                <a:spcPts val="0"/>
              </a:spcBef>
              <a:spcAft>
                <a:spcPts val="600"/>
              </a:spcAft>
            </a:pPr>
            <a:r>
              <a:rPr lang="en-US" altLang="en-US" sz="2000" dirty="0" smtClean="0">
                <a:latin typeface="Georgia" panose="02040502050405020303" pitchFamily="18" charset="0"/>
              </a:rPr>
              <a:t>Patent and Trademark Office (PTO) examines your patent application for </a:t>
            </a:r>
            <a:r>
              <a:rPr lang="en-US" altLang="en-US" sz="2000" u="sng" dirty="0" smtClean="0">
                <a:latin typeface="Georgia" panose="02040502050405020303" pitchFamily="18" charset="0"/>
              </a:rPr>
              <a:t>novelty, not infringement</a:t>
            </a:r>
          </a:p>
          <a:p>
            <a:pPr lvl="1">
              <a:spcBef>
                <a:spcPts val="0"/>
              </a:spcBef>
              <a:spcAft>
                <a:spcPts val="600"/>
              </a:spcAft>
            </a:pPr>
            <a:r>
              <a:rPr lang="en-US" altLang="en-US" sz="2000" dirty="0" smtClean="0">
                <a:latin typeface="Georgia" panose="02040502050405020303" pitchFamily="18" charset="0"/>
              </a:rPr>
              <a:t>Car/Radio Example</a:t>
            </a:r>
          </a:p>
          <a:p>
            <a:pPr>
              <a:spcBef>
                <a:spcPts val="0"/>
              </a:spcBef>
              <a:spcAft>
                <a:spcPts val="600"/>
              </a:spcAft>
            </a:pPr>
            <a:r>
              <a:rPr lang="en-US" altLang="en-US" sz="2400" dirty="0" smtClean="0">
                <a:latin typeface="Georgia" panose="02040502050405020303" pitchFamily="18" charset="0"/>
              </a:rPr>
              <a:t>U.S</a:t>
            </a:r>
            <a:r>
              <a:rPr lang="en-US" altLang="en-US" sz="2400" dirty="0">
                <a:latin typeface="Georgia" panose="02040502050405020303" pitchFamily="18" charset="0"/>
              </a:rPr>
              <a:t>. patents are now </a:t>
            </a:r>
            <a:r>
              <a:rPr lang="en-US" altLang="en-US" sz="2400" dirty="0" smtClean="0">
                <a:latin typeface="Georgia" panose="02040502050405020303" pitchFamily="18" charset="0"/>
              </a:rPr>
              <a:t>(post 2013) awarded </a:t>
            </a:r>
            <a:r>
              <a:rPr lang="en-US" altLang="en-US" sz="2400" dirty="0">
                <a:latin typeface="Georgia" panose="02040502050405020303" pitchFamily="18" charset="0"/>
              </a:rPr>
              <a:t>to the </a:t>
            </a:r>
            <a:r>
              <a:rPr lang="en-US" altLang="en-US" sz="2400" u="sng" dirty="0">
                <a:latin typeface="Georgia" panose="02040502050405020303" pitchFamily="18" charset="0"/>
              </a:rPr>
              <a:t>first to file</a:t>
            </a:r>
            <a:r>
              <a:rPr lang="en-US" altLang="en-US" sz="2400" dirty="0">
                <a:latin typeface="Georgia" panose="02040502050405020303" pitchFamily="18" charset="0"/>
              </a:rPr>
              <a:t>, not the first to invent </a:t>
            </a:r>
          </a:p>
          <a:p>
            <a:pPr lvl="1">
              <a:spcBef>
                <a:spcPts val="0"/>
              </a:spcBef>
              <a:spcAft>
                <a:spcPts val="600"/>
              </a:spcAft>
            </a:pPr>
            <a:r>
              <a:rPr lang="en-US" altLang="en-US" sz="2000" dirty="0">
                <a:latin typeface="Georgia" panose="02040502050405020303" pitchFamily="18" charset="0"/>
              </a:rPr>
              <a:t>Consequence: Even if you invent first, if you don’t file first then you lose your </a:t>
            </a:r>
            <a:r>
              <a:rPr lang="en-US" altLang="en-US" sz="2000" dirty="0" smtClean="0">
                <a:latin typeface="Georgia" panose="02040502050405020303" pitchFamily="18" charset="0"/>
              </a:rPr>
              <a:t>rights</a:t>
            </a:r>
          </a:p>
        </p:txBody>
      </p:sp>
      <p:sp>
        <p:nvSpPr>
          <p:cNvPr id="2" name="Slide Number Placeholder 1"/>
          <p:cNvSpPr>
            <a:spLocks noGrp="1"/>
          </p:cNvSpPr>
          <p:nvPr>
            <p:ph type="sldNum" sz="quarter" idx="12"/>
          </p:nvPr>
        </p:nvSpPr>
        <p:spPr/>
        <p:txBody>
          <a:bodyPr/>
          <a:lstStyle/>
          <a:p>
            <a:fld id="{B5BFA542-0988-4A36-854C-5BEFA4BA71A4}" type="slidenum">
              <a:rPr lang="en-US" smtClean="0"/>
              <a:pPr/>
              <a:t>18</a:t>
            </a:fld>
            <a:endParaRPr lang="en-US" dirty="0"/>
          </a:p>
        </p:txBody>
      </p:sp>
    </p:spTree>
    <p:extLst>
      <p:ext uri="{BB962C8B-B14F-4D97-AF65-F5344CB8AC3E}">
        <p14:creationId xmlns:p14="http://schemas.microsoft.com/office/powerpoint/2010/main" val="187333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08495" cy="914400"/>
          </a:xfrm>
        </p:spPr>
        <p:txBody>
          <a:bodyPr>
            <a:normAutofit/>
          </a:bodyPr>
          <a:lstStyle/>
          <a:p>
            <a:pPr algn="ctr"/>
            <a:r>
              <a:rPr lang="en-US" sz="3200" dirty="0" smtClean="0"/>
              <a:t>Novelty (PTO) ≠ Infringement (Sales)</a:t>
            </a:r>
            <a:endParaRPr lang="en-US" sz="3200" dirty="0"/>
          </a:p>
        </p:txBody>
      </p:sp>
      <p:sp>
        <p:nvSpPr>
          <p:cNvPr id="4" name="Slide Number Placeholder 3"/>
          <p:cNvSpPr>
            <a:spLocks noGrp="1"/>
          </p:cNvSpPr>
          <p:nvPr>
            <p:ph type="sldNum" sz="quarter" idx="12"/>
          </p:nvPr>
        </p:nvSpPr>
        <p:spPr/>
        <p:txBody>
          <a:bodyPr/>
          <a:lstStyle/>
          <a:p>
            <a:fld id="{ED2581F3-3DA8-6F42-A390-0C40DA989C53}" type="slidenum">
              <a:rPr lang="en-US" smtClean="0"/>
              <a:t>19</a:t>
            </a:fld>
            <a:endParaRPr lang="en-US"/>
          </a:p>
        </p:txBody>
      </p:sp>
      <p:sp>
        <p:nvSpPr>
          <p:cNvPr id="6" name="TextBox 5"/>
          <p:cNvSpPr txBox="1"/>
          <p:nvPr/>
        </p:nvSpPr>
        <p:spPr>
          <a:xfrm>
            <a:off x="1509311" y="2409899"/>
            <a:ext cx="1487277" cy="707886"/>
          </a:xfrm>
          <a:prstGeom prst="rect">
            <a:avLst/>
          </a:prstGeom>
          <a:noFill/>
          <a:ln w="38100">
            <a:solidFill>
              <a:schemeClr val="tx1"/>
            </a:solidFill>
          </a:ln>
        </p:spPr>
        <p:txBody>
          <a:bodyPr wrap="square" rtlCol="0">
            <a:spAutoFit/>
          </a:bodyPr>
          <a:lstStyle/>
          <a:p>
            <a:pPr algn="ctr"/>
            <a:r>
              <a:rPr lang="en-US" sz="4000" dirty="0" smtClean="0"/>
              <a:t>CAR</a:t>
            </a:r>
            <a:endParaRPr lang="en-US" sz="4000" dirty="0"/>
          </a:p>
        </p:txBody>
      </p:sp>
      <p:sp>
        <p:nvSpPr>
          <p:cNvPr id="7" name="TextBox 6"/>
          <p:cNvSpPr txBox="1"/>
          <p:nvPr/>
        </p:nvSpPr>
        <p:spPr>
          <a:xfrm>
            <a:off x="5558926" y="2091074"/>
            <a:ext cx="1828800" cy="1938992"/>
          </a:xfrm>
          <a:prstGeom prst="rect">
            <a:avLst/>
          </a:prstGeom>
          <a:noFill/>
          <a:ln w="38100">
            <a:solidFill>
              <a:schemeClr val="tx1"/>
            </a:solidFill>
          </a:ln>
        </p:spPr>
        <p:txBody>
          <a:bodyPr wrap="square" rtlCol="0">
            <a:spAutoFit/>
          </a:bodyPr>
          <a:lstStyle/>
          <a:p>
            <a:pPr algn="ctr"/>
            <a:r>
              <a:rPr lang="en-US" sz="4000" dirty="0" smtClean="0"/>
              <a:t>CAR</a:t>
            </a:r>
          </a:p>
          <a:p>
            <a:pPr algn="ctr"/>
            <a:r>
              <a:rPr lang="en-US" sz="4000" dirty="0" smtClean="0"/>
              <a:t>+</a:t>
            </a:r>
          </a:p>
          <a:p>
            <a:pPr algn="ctr"/>
            <a:r>
              <a:rPr lang="en-US" sz="4000" dirty="0" smtClean="0"/>
              <a:t>RADIO</a:t>
            </a:r>
            <a:endParaRPr lang="en-US" sz="4000" dirty="0"/>
          </a:p>
        </p:txBody>
      </p:sp>
      <p:sp>
        <p:nvSpPr>
          <p:cNvPr id="8" name="TextBox 7"/>
          <p:cNvSpPr txBox="1"/>
          <p:nvPr/>
        </p:nvSpPr>
        <p:spPr>
          <a:xfrm>
            <a:off x="1338549" y="1371600"/>
            <a:ext cx="1828800" cy="461665"/>
          </a:xfrm>
          <a:prstGeom prst="rect">
            <a:avLst/>
          </a:prstGeom>
          <a:noFill/>
          <a:ln w="38100">
            <a:solidFill>
              <a:srgbClr val="00B0F0"/>
            </a:solidFill>
          </a:ln>
        </p:spPr>
        <p:txBody>
          <a:bodyPr wrap="square" rtlCol="0">
            <a:spAutoFit/>
          </a:bodyPr>
          <a:lstStyle/>
          <a:p>
            <a:pPr algn="ctr"/>
            <a:r>
              <a:rPr lang="en-US" sz="2400" dirty="0" smtClean="0"/>
              <a:t>Inventor #1</a:t>
            </a:r>
            <a:endParaRPr lang="en-US" sz="2400" dirty="0"/>
          </a:p>
        </p:txBody>
      </p:sp>
      <p:sp>
        <p:nvSpPr>
          <p:cNvPr id="9" name="TextBox 8"/>
          <p:cNvSpPr txBox="1"/>
          <p:nvPr/>
        </p:nvSpPr>
        <p:spPr>
          <a:xfrm>
            <a:off x="5558926" y="1371599"/>
            <a:ext cx="1828800" cy="461665"/>
          </a:xfrm>
          <a:prstGeom prst="rect">
            <a:avLst/>
          </a:prstGeom>
          <a:noFill/>
          <a:ln w="38100">
            <a:solidFill>
              <a:srgbClr val="00B0F0"/>
            </a:solidFill>
          </a:ln>
        </p:spPr>
        <p:txBody>
          <a:bodyPr wrap="square" rtlCol="0">
            <a:spAutoFit/>
          </a:bodyPr>
          <a:lstStyle/>
          <a:p>
            <a:pPr algn="ctr"/>
            <a:r>
              <a:rPr lang="en-US" sz="2400" dirty="0" smtClean="0"/>
              <a:t>Inventor #2</a:t>
            </a:r>
            <a:endParaRPr lang="en-US" sz="2400" dirty="0"/>
          </a:p>
        </p:txBody>
      </p:sp>
      <p:sp>
        <p:nvSpPr>
          <p:cNvPr id="10" name="TextBox 9"/>
          <p:cNvSpPr txBox="1"/>
          <p:nvPr/>
        </p:nvSpPr>
        <p:spPr>
          <a:xfrm>
            <a:off x="1363949" y="4186410"/>
            <a:ext cx="1828800" cy="461665"/>
          </a:xfrm>
          <a:prstGeom prst="rect">
            <a:avLst/>
          </a:prstGeom>
          <a:noFill/>
          <a:ln w="38100">
            <a:solidFill>
              <a:srgbClr val="00B050"/>
            </a:solidFill>
          </a:ln>
        </p:spPr>
        <p:txBody>
          <a:bodyPr wrap="square" rtlCol="0">
            <a:spAutoFit/>
          </a:bodyPr>
          <a:lstStyle/>
          <a:p>
            <a:pPr algn="ctr"/>
            <a:r>
              <a:rPr lang="en-US" sz="2400" dirty="0" smtClean="0"/>
              <a:t>Patent #1</a:t>
            </a:r>
            <a:endParaRPr lang="en-US" sz="2400" dirty="0"/>
          </a:p>
        </p:txBody>
      </p:sp>
      <p:sp>
        <p:nvSpPr>
          <p:cNvPr id="11" name="TextBox 10"/>
          <p:cNvSpPr txBox="1"/>
          <p:nvPr/>
        </p:nvSpPr>
        <p:spPr>
          <a:xfrm>
            <a:off x="5546226" y="4186410"/>
            <a:ext cx="1828800" cy="461665"/>
          </a:xfrm>
          <a:prstGeom prst="rect">
            <a:avLst/>
          </a:prstGeom>
          <a:noFill/>
          <a:ln w="38100">
            <a:solidFill>
              <a:srgbClr val="00B050"/>
            </a:solidFill>
          </a:ln>
        </p:spPr>
        <p:txBody>
          <a:bodyPr wrap="square" rtlCol="0">
            <a:spAutoFit/>
          </a:bodyPr>
          <a:lstStyle/>
          <a:p>
            <a:pPr algn="ctr"/>
            <a:r>
              <a:rPr lang="en-US" sz="2400" dirty="0" smtClean="0"/>
              <a:t>Patent #2</a:t>
            </a:r>
            <a:endParaRPr lang="en-US" sz="2400" dirty="0"/>
          </a:p>
        </p:txBody>
      </p:sp>
      <p:sp>
        <p:nvSpPr>
          <p:cNvPr id="12" name="Left Arrow 11"/>
          <p:cNvSpPr/>
          <p:nvPr/>
        </p:nvSpPr>
        <p:spPr>
          <a:xfrm>
            <a:off x="7565792" y="3525397"/>
            <a:ext cx="508533" cy="440675"/>
          </a:xfrm>
          <a:prstGeom prst="lef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14400" y="5039582"/>
            <a:ext cx="2278349" cy="923330"/>
          </a:xfrm>
          <a:prstGeom prst="rect">
            <a:avLst/>
          </a:prstGeom>
          <a:noFill/>
          <a:ln w="38100">
            <a:solidFill>
              <a:schemeClr val="tx1"/>
            </a:solidFill>
          </a:ln>
        </p:spPr>
        <p:txBody>
          <a:bodyPr wrap="square" rtlCol="0">
            <a:spAutoFit/>
          </a:bodyPr>
          <a:lstStyle/>
          <a:p>
            <a:pPr algn="ctr"/>
            <a:r>
              <a:rPr lang="en-US" dirty="0" smtClean="0"/>
              <a:t>Can’t </a:t>
            </a:r>
            <a:r>
              <a:rPr lang="en-US" u="sng" dirty="0" smtClean="0"/>
              <a:t>sell</a:t>
            </a:r>
            <a:r>
              <a:rPr lang="en-US" dirty="0" smtClean="0"/>
              <a:t> a car with a radio in it without infringing  Patent #2</a:t>
            </a:r>
            <a:endParaRPr lang="en-US" dirty="0"/>
          </a:p>
        </p:txBody>
      </p:sp>
      <p:sp>
        <p:nvSpPr>
          <p:cNvPr id="15" name="TextBox 14"/>
          <p:cNvSpPr txBox="1"/>
          <p:nvPr/>
        </p:nvSpPr>
        <p:spPr>
          <a:xfrm>
            <a:off x="5546226" y="5031699"/>
            <a:ext cx="3140574" cy="1200329"/>
          </a:xfrm>
          <a:prstGeom prst="rect">
            <a:avLst/>
          </a:prstGeom>
          <a:noFill/>
          <a:ln w="38100">
            <a:solidFill>
              <a:schemeClr val="tx1"/>
            </a:solidFill>
          </a:ln>
        </p:spPr>
        <p:txBody>
          <a:bodyPr wrap="square" rtlCol="0">
            <a:spAutoFit/>
          </a:bodyPr>
          <a:lstStyle/>
          <a:p>
            <a:pPr algn="ctr"/>
            <a:r>
              <a:rPr lang="en-US" dirty="0" smtClean="0"/>
              <a:t>Can’t </a:t>
            </a:r>
            <a:r>
              <a:rPr lang="en-US" u="sng" dirty="0" smtClean="0"/>
              <a:t>sell</a:t>
            </a:r>
            <a:r>
              <a:rPr lang="en-US" dirty="0" smtClean="0"/>
              <a:t> a car with a radio in it without infringing Patent #1 (can’t sell </a:t>
            </a:r>
            <a:r>
              <a:rPr lang="en-US" u="sng" dirty="0" smtClean="0"/>
              <a:t>ANY</a:t>
            </a:r>
            <a:r>
              <a:rPr lang="en-US" dirty="0" smtClean="0"/>
              <a:t> car without infringing Patent #1)</a:t>
            </a:r>
            <a:endParaRPr lang="en-US" dirty="0"/>
          </a:p>
        </p:txBody>
      </p:sp>
      <p:sp>
        <p:nvSpPr>
          <p:cNvPr id="13" name="TextBox 12"/>
          <p:cNvSpPr txBox="1"/>
          <p:nvPr/>
        </p:nvSpPr>
        <p:spPr>
          <a:xfrm>
            <a:off x="3453635" y="4186410"/>
            <a:ext cx="1828800" cy="461665"/>
          </a:xfrm>
          <a:prstGeom prst="rect">
            <a:avLst/>
          </a:prstGeom>
          <a:noFill/>
          <a:ln w="38100">
            <a:noFill/>
          </a:ln>
        </p:spPr>
        <p:txBody>
          <a:bodyPr wrap="square" rtlCol="0">
            <a:spAutoFit/>
          </a:bodyPr>
          <a:lstStyle/>
          <a:p>
            <a:pPr algn="ctr"/>
            <a:r>
              <a:rPr lang="en-US" sz="2400" dirty="0" smtClean="0"/>
              <a:t>- Novelty- </a:t>
            </a:r>
            <a:endParaRPr lang="en-US" sz="2400" dirty="0"/>
          </a:p>
        </p:txBody>
      </p:sp>
      <p:sp>
        <p:nvSpPr>
          <p:cNvPr id="16" name="TextBox 15"/>
          <p:cNvSpPr txBox="1"/>
          <p:nvPr/>
        </p:nvSpPr>
        <p:spPr>
          <a:xfrm>
            <a:off x="3167349" y="5401032"/>
            <a:ext cx="2308034" cy="461665"/>
          </a:xfrm>
          <a:prstGeom prst="rect">
            <a:avLst/>
          </a:prstGeom>
          <a:noFill/>
          <a:ln w="38100">
            <a:noFill/>
          </a:ln>
        </p:spPr>
        <p:txBody>
          <a:bodyPr wrap="square" rtlCol="0">
            <a:spAutoFit/>
          </a:bodyPr>
          <a:lstStyle/>
          <a:p>
            <a:pPr algn="ctr"/>
            <a:r>
              <a:rPr lang="en-US" sz="2400" dirty="0" smtClean="0"/>
              <a:t>- Infringement- </a:t>
            </a:r>
            <a:endParaRPr lang="en-US" sz="2400" dirty="0"/>
          </a:p>
        </p:txBody>
      </p:sp>
    </p:spTree>
    <p:extLst>
      <p:ext uri="{BB962C8B-B14F-4D97-AF65-F5344CB8AC3E}">
        <p14:creationId xmlns:p14="http://schemas.microsoft.com/office/powerpoint/2010/main" val="15874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5" grpId="0" animBg="1"/>
      <p:bldP spid="13"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1089025"/>
          </a:xfrm>
        </p:spPr>
        <p:txBody>
          <a:bodyPr/>
          <a:lstStyle/>
          <a:p>
            <a:r>
              <a:rPr lang="en-US" dirty="0" smtClean="0">
                <a:latin typeface="Georgia" panose="02040502050405020303" pitchFamily="18" charset="0"/>
              </a:rPr>
              <a:t>Agenda</a:t>
            </a:r>
            <a:endParaRPr lang="en-US" dirty="0">
              <a:latin typeface="Georgia" panose="02040502050405020303" pitchFamily="18" charset="0"/>
            </a:endParaRPr>
          </a:p>
        </p:txBody>
      </p:sp>
      <p:sp>
        <p:nvSpPr>
          <p:cNvPr id="5" name="Content Placeholder 4"/>
          <p:cNvSpPr>
            <a:spLocks noGrp="1"/>
          </p:cNvSpPr>
          <p:nvPr>
            <p:ph idx="13"/>
          </p:nvPr>
        </p:nvSpPr>
        <p:spPr>
          <a:xfrm>
            <a:off x="990600" y="1219200"/>
            <a:ext cx="8001000" cy="4525963"/>
          </a:xfrm>
        </p:spPr>
        <p:txBody>
          <a:bodyPr>
            <a:normAutofit fontScale="92500" lnSpcReduction="20000"/>
          </a:bodyPr>
          <a:lstStyle/>
          <a:p>
            <a:pPr>
              <a:defRPr/>
            </a:pPr>
            <a:r>
              <a:rPr lang="en-US" sz="2600" dirty="0" smtClean="0">
                <a:latin typeface="Georgia" panose="02040502050405020303" pitchFamily="18" charset="0"/>
              </a:rPr>
              <a:t>Who is Joe Barich?</a:t>
            </a:r>
          </a:p>
          <a:p>
            <a:pPr>
              <a:defRPr/>
            </a:pPr>
            <a:r>
              <a:rPr lang="en-US" sz="2600" dirty="0" smtClean="0">
                <a:latin typeface="Georgia" panose="02040502050405020303" pitchFamily="18" charset="0"/>
              </a:rPr>
              <a:t>IP Overview</a:t>
            </a:r>
          </a:p>
          <a:p>
            <a:pPr>
              <a:defRPr/>
            </a:pPr>
            <a:r>
              <a:rPr lang="en-US" sz="2600" dirty="0" smtClean="0">
                <a:latin typeface="Georgia" panose="02040502050405020303" pitchFamily="18" charset="0"/>
              </a:rPr>
              <a:t>Patents</a:t>
            </a:r>
          </a:p>
          <a:p>
            <a:pPr lvl="1">
              <a:defRPr/>
            </a:pPr>
            <a:r>
              <a:rPr lang="en-US" sz="2200" dirty="0" smtClean="0">
                <a:latin typeface="Georgia" panose="02040502050405020303" pitchFamily="18" charset="0"/>
              </a:rPr>
              <a:t>Utility Patents</a:t>
            </a:r>
          </a:p>
          <a:p>
            <a:pPr lvl="1">
              <a:defRPr/>
            </a:pPr>
            <a:r>
              <a:rPr lang="en-US" sz="2200" dirty="0" smtClean="0">
                <a:latin typeface="Georgia" panose="02040502050405020303" pitchFamily="18" charset="0"/>
              </a:rPr>
              <a:t>Provisional Patent Applications</a:t>
            </a:r>
          </a:p>
          <a:p>
            <a:pPr lvl="1">
              <a:defRPr/>
            </a:pPr>
            <a:r>
              <a:rPr lang="en-US" sz="2200" dirty="0" smtClean="0">
                <a:latin typeface="Georgia" panose="02040502050405020303" pitchFamily="18" charset="0"/>
              </a:rPr>
              <a:t>Entrepreneur Patent Advice</a:t>
            </a:r>
          </a:p>
          <a:p>
            <a:pPr>
              <a:defRPr/>
            </a:pPr>
            <a:r>
              <a:rPr lang="en-US" sz="2600" dirty="0" smtClean="0">
                <a:solidFill>
                  <a:schemeClr val="accent1">
                    <a:lumMod val="50000"/>
                  </a:schemeClr>
                </a:solidFill>
                <a:latin typeface="Georgia" panose="02040502050405020303" pitchFamily="18" charset="0"/>
              </a:rPr>
              <a:t>Summary</a:t>
            </a:r>
            <a:endParaRPr lang="en-US" sz="2600" dirty="0">
              <a:latin typeface="Georgia" panose="02040502050405020303" pitchFamily="18" charset="0"/>
            </a:endParaRPr>
          </a:p>
          <a:p>
            <a:pPr>
              <a:defRPr/>
            </a:pPr>
            <a:endParaRPr lang="en-US" sz="2200" dirty="0" smtClean="0">
              <a:latin typeface="Georgia" panose="02040502050405020303" pitchFamily="18" charset="0"/>
            </a:endParaRPr>
          </a:p>
          <a:p>
            <a:pPr>
              <a:defRPr/>
            </a:pPr>
            <a:endParaRPr lang="en-US" sz="2200" dirty="0">
              <a:latin typeface="Georgia" panose="02040502050405020303" pitchFamily="18" charset="0"/>
            </a:endParaRPr>
          </a:p>
          <a:p>
            <a:pPr>
              <a:defRPr/>
            </a:pPr>
            <a:endParaRPr lang="en-US" sz="2200" dirty="0" smtClean="0">
              <a:latin typeface="Georgia" panose="02040502050405020303" pitchFamily="18" charset="0"/>
            </a:endParaRPr>
          </a:p>
          <a:p>
            <a:pPr marL="0" indent="0">
              <a:buNone/>
              <a:defRPr/>
            </a:pPr>
            <a:r>
              <a:rPr lang="en-US" sz="1900" dirty="0" smtClean="0">
                <a:latin typeface="Georgia" panose="02040502050405020303" pitchFamily="18" charset="0"/>
              </a:rPr>
              <a:t>Note: This presentation represents educational and general opinion information. It is not advice with regard to any specific factual situation and does not create an Attorney/Client relationship.</a:t>
            </a: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2</a:t>
            </a:fld>
            <a:endParaRPr lang="en-US" dirty="0">
              <a:solidFill>
                <a:schemeClr val="tx2">
                  <a:lumMod val="75000"/>
                </a:schemeClr>
              </a:solidFill>
            </a:endParaRPr>
          </a:p>
        </p:txBody>
      </p:sp>
    </p:spTree>
    <p:extLst>
      <p:ext uri="{BB962C8B-B14F-4D97-AF65-F5344CB8AC3E}">
        <p14:creationId xmlns:p14="http://schemas.microsoft.com/office/powerpoint/2010/main" val="2194835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274638"/>
            <a:ext cx="7696200" cy="868362"/>
          </a:xfrm>
        </p:spPr>
        <p:txBody>
          <a:bodyPr/>
          <a:lstStyle/>
          <a:p>
            <a:pPr eaLnBrk="1" hangingPunct="1"/>
            <a:r>
              <a:rPr lang="en-US" altLang="en-US" dirty="0" smtClean="0">
                <a:latin typeface="Georgia" panose="02040502050405020303" pitchFamily="18" charset="0"/>
              </a:rPr>
              <a:t>What is a Patent Application? </a:t>
            </a:r>
          </a:p>
        </p:txBody>
      </p:sp>
      <p:sp>
        <p:nvSpPr>
          <p:cNvPr id="6147" name="Rectangle 3"/>
          <p:cNvSpPr>
            <a:spLocks noGrp="1" noChangeArrowheads="1"/>
          </p:cNvSpPr>
          <p:nvPr>
            <p:ph type="body" idx="1"/>
          </p:nvPr>
        </p:nvSpPr>
        <p:spPr>
          <a:xfrm>
            <a:off x="914400" y="1143000"/>
            <a:ext cx="7924800" cy="4648200"/>
          </a:xfrm>
        </p:spPr>
        <p:txBody>
          <a:bodyPr>
            <a:normAutofit lnSpcReduction="10000"/>
          </a:bodyPr>
          <a:lstStyle/>
          <a:p>
            <a:pPr eaLnBrk="1" hangingPunct="1">
              <a:spcBef>
                <a:spcPts val="0"/>
              </a:spcBef>
              <a:spcAft>
                <a:spcPts val="600"/>
              </a:spcAft>
            </a:pPr>
            <a:r>
              <a:rPr lang="en-US" altLang="en-US" sz="2400" dirty="0" smtClean="0">
                <a:latin typeface="Georgia" panose="02040502050405020303" pitchFamily="18" charset="0"/>
              </a:rPr>
              <a:t>Formal document filed with the PTO in an attempt to obtain a patent for an invention  </a:t>
            </a:r>
          </a:p>
          <a:p>
            <a:pPr lvl="1">
              <a:spcBef>
                <a:spcPts val="0"/>
              </a:spcBef>
              <a:spcAft>
                <a:spcPts val="600"/>
              </a:spcAft>
            </a:pPr>
            <a:r>
              <a:rPr lang="en-US" sz="2400" dirty="0">
                <a:latin typeface="Georgia" pitchFamily="18" charset="0"/>
              </a:rPr>
              <a:t>Best to seek legal </a:t>
            </a:r>
            <a:r>
              <a:rPr lang="en-US" sz="2400" dirty="0" smtClean="0">
                <a:latin typeface="Georgia" pitchFamily="18" charset="0"/>
              </a:rPr>
              <a:t>assistance</a:t>
            </a:r>
            <a:endParaRPr lang="en-US" altLang="en-US" sz="2400" dirty="0" smtClean="0">
              <a:latin typeface="Georgia" panose="02040502050405020303" pitchFamily="18" charset="0"/>
            </a:endParaRPr>
          </a:p>
          <a:p>
            <a:pPr>
              <a:lnSpc>
                <a:spcPct val="90000"/>
              </a:lnSpc>
              <a:spcBef>
                <a:spcPts val="0"/>
              </a:spcBef>
              <a:spcAft>
                <a:spcPts val="600"/>
              </a:spcAft>
            </a:pPr>
            <a:r>
              <a:rPr lang="en-US" altLang="en-US" sz="2800" dirty="0">
                <a:latin typeface="Georgia" panose="02040502050405020303" pitchFamily="18" charset="0"/>
              </a:rPr>
              <a:t>Includes </a:t>
            </a:r>
          </a:p>
          <a:p>
            <a:pPr lvl="1">
              <a:lnSpc>
                <a:spcPct val="90000"/>
              </a:lnSpc>
              <a:spcBef>
                <a:spcPts val="0"/>
              </a:spcBef>
              <a:spcAft>
                <a:spcPts val="600"/>
              </a:spcAft>
            </a:pPr>
            <a:r>
              <a:rPr lang="en-US" altLang="en-US" sz="2400" dirty="0">
                <a:latin typeface="Georgia" panose="02040502050405020303" pitchFamily="18" charset="0"/>
              </a:rPr>
              <a:t>Description/specification (your invention)</a:t>
            </a:r>
          </a:p>
          <a:p>
            <a:pPr lvl="1">
              <a:lnSpc>
                <a:spcPct val="90000"/>
              </a:lnSpc>
              <a:spcBef>
                <a:spcPts val="0"/>
              </a:spcBef>
              <a:spcAft>
                <a:spcPts val="600"/>
              </a:spcAft>
            </a:pPr>
            <a:r>
              <a:rPr lang="en-US" altLang="en-US" sz="2400" dirty="0">
                <a:latin typeface="Georgia" panose="02040502050405020303" pitchFamily="18" charset="0"/>
              </a:rPr>
              <a:t>Claims (the legal protection that you want for your invention</a:t>
            </a:r>
            <a:r>
              <a:rPr lang="en-US" altLang="en-US" sz="2400" dirty="0" smtClean="0">
                <a:latin typeface="Georgia" panose="02040502050405020303" pitchFamily="18" charset="0"/>
              </a:rPr>
              <a:t>)</a:t>
            </a:r>
          </a:p>
          <a:p>
            <a:pPr lvl="1">
              <a:lnSpc>
                <a:spcPct val="90000"/>
              </a:lnSpc>
              <a:spcBef>
                <a:spcPts val="0"/>
              </a:spcBef>
              <a:spcAft>
                <a:spcPts val="600"/>
              </a:spcAft>
            </a:pPr>
            <a:r>
              <a:rPr lang="en-US" altLang="en-US" sz="2400" dirty="0" smtClean="0">
                <a:latin typeface="Georgia" panose="02040502050405020303" pitchFamily="18" charset="0"/>
              </a:rPr>
              <a:t>Note: Specification can </a:t>
            </a:r>
            <a:r>
              <a:rPr lang="en-US" altLang="en-US" sz="2400" u="sng" dirty="0" smtClean="0">
                <a:latin typeface="Georgia" panose="02040502050405020303" pitchFamily="18" charset="0"/>
              </a:rPr>
              <a:t>NOT</a:t>
            </a:r>
            <a:r>
              <a:rPr lang="en-US" altLang="en-US" sz="2400" dirty="0" smtClean="0">
                <a:latin typeface="Georgia" panose="02040502050405020303" pitchFamily="18" charset="0"/>
              </a:rPr>
              <a:t> be corrected once filed</a:t>
            </a:r>
            <a:endParaRPr lang="en-US" altLang="en-US" sz="2400" dirty="0">
              <a:latin typeface="Georgia" panose="02040502050405020303" pitchFamily="18" charset="0"/>
            </a:endParaRPr>
          </a:p>
          <a:p>
            <a:pPr>
              <a:lnSpc>
                <a:spcPct val="90000"/>
              </a:lnSpc>
              <a:spcBef>
                <a:spcPts val="0"/>
              </a:spcBef>
              <a:spcAft>
                <a:spcPts val="600"/>
              </a:spcAft>
            </a:pPr>
            <a:r>
              <a:rPr lang="en-US" altLang="en-US" sz="2000" dirty="0">
                <a:latin typeface="Georgia" panose="02040502050405020303" pitchFamily="18" charset="0"/>
              </a:rPr>
              <a:t>“A </a:t>
            </a:r>
            <a:r>
              <a:rPr lang="en-US" altLang="en-US" sz="2000" u="sng" dirty="0">
                <a:latin typeface="Georgia" panose="02040502050405020303" pitchFamily="18" charset="0"/>
              </a:rPr>
              <a:t>written description</a:t>
            </a:r>
            <a:r>
              <a:rPr lang="en-US" altLang="en-US" sz="2000" dirty="0">
                <a:latin typeface="Georgia" panose="02040502050405020303" pitchFamily="18" charset="0"/>
              </a:rPr>
              <a:t> sufficient to </a:t>
            </a:r>
            <a:r>
              <a:rPr lang="en-US" altLang="en-US" sz="2000" u="sng" dirty="0">
                <a:latin typeface="Georgia" panose="02040502050405020303" pitchFamily="18" charset="0"/>
              </a:rPr>
              <a:t>enable</a:t>
            </a:r>
            <a:r>
              <a:rPr lang="en-US" altLang="en-US" sz="2000" dirty="0">
                <a:latin typeface="Georgia" panose="02040502050405020303" pitchFamily="18" charset="0"/>
              </a:rPr>
              <a:t> one of ordinary skill in the art to </a:t>
            </a:r>
            <a:r>
              <a:rPr lang="en-US" altLang="en-US" sz="2000" u="sng" dirty="0">
                <a:latin typeface="Georgia" panose="02040502050405020303" pitchFamily="18" charset="0"/>
              </a:rPr>
              <a:t>practice the invention without undue experimentation</a:t>
            </a:r>
            <a:r>
              <a:rPr lang="en-US" altLang="en-US" sz="2000" dirty="0">
                <a:latin typeface="Georgia" panose="02040502050405020303" pitchFamily="18" charset="0"/>
              </a:rPr>
              <a:t> and showing the inventor’s best </a:t>
            </a:r>
            <a:r>
              <a:rPr lang="en-US" altLang="en-US" sz="2000" dirty="0" smtClean="0">
                <a:latin typeface="Georgia" panose="02040502050405020303" pitchFamily="18" charset="0"/>
              </a:rPr>
              <a:t>mode”</a:t>
            </a:r>
          </a:p>
          <a:p>
            <a:pPr>
              <a:lnSpc>
                <a:spcPct val="90000"/>
              </a:lnSpc>
              <a:spcBef>
                <a:spcPts val="0"/>
              </a:spcBef>
              <a:spcAft>
                <a:spcPts val="600"/>
              </a:spcAft>
            </a:pPr>
            <a:r>
              <a:rPr lang="en-US" altLang="en-US" sz="2400" dirty="0">
                <a:latin typeface="Georgia" panose="02040502050405020303" pitchFamily="18" charset="0"/>
              </a:rPr>
              <a:t>PTO rejects your claims and you </a:t>
            </a:r>
            <a:r>
              <a:rPr lang="en-US" altLang="en-US" sz="2400" dirty="0" smtClean="0">
                <a:latin typeface="Georgia" panose="02040502050405020303" pitchFamily="18" charset="0"/>
              </a:rPr>
              <a:t>(or more likely your attorney) negotiate</a:t>
            </a:r>
            <a:r>
              <a:rPr lang="en-US" altLang="en-US" sz="2400" dirty="0">
                <a:latin typeface="Georgia" panose="02040502050405020303" pitchFamily="18" charset="0"/>
              </a:rPr>
              <a:t>, argue, and </a:t>
            </a:r>
            <a:r>
              <a:rPr lang="en-US" altLang="en-US" sz="2400" dirty="0" smtClean="0">
                <a:latin typeface="Georgia" panose="02040502050405020303" pitchFamily="18" charset="0"/>
              </a:rPr>
              <a:t>amend</a:t>
            </a:r>
            <a:endParaRPr lang="en-US" altLang="en-US" sz="2800" dirty="0" smtClean="0"/>
          </a:p>
          <a:p>
            <a:pPr eaLnBrk="1" hangingPunct="1"/>
            <a:endParaRPr lang="en-US" altLang="en-US" sz="2800" dirty="0" smtClean="0"/>
          </a:p>
        </p:txBody>
      </p:sp>
      <p:sp>
        <p:nvSpPr>
          <p:cNvPr id="2" name="Slide Number Placeholder 1"/>
          <p:cNvSpPr>
            <a:spLocks noGrp="1"/>
          </p:cNvSpPr>
          <p:nvPr>
            <p:ph type="sldNum" sz="quarter" idx="12"/>
          </p:nvPr>
        </p:nvSpPr>
        <p:spPr/>
        <p:txBody>
          <a:bodyPr/>
          <a:lstStyle/>
          <a:p>
            <a:fld id="{B5BFA542-0988-4A36-854C-5BEFA4BA71A4}" type="slidenum">
              <a:rPr lang="en-US" smtClean="0"/>
              <a:pPr/>
              <a:t>20</a:t>
            </a:fld>
            <a:endParaRPr lang="en-US" dirty="0"/>
          </a:p>
        </p:txBody>
      </p:sp>
    </p:spTree>
    <p:extLst>
      <p:ext uri="{BB962C8B-B14F-4D97-AF65-F5344CB8AC3E}">
        <p14:creationId xmlns:p14="http://schemas.microsoft.com/office/powerpoint/2010/main" val="2803105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8" y="-519021"/>
            <a:ext cx="6733867" cy="741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Rectangle 2"/>
          <p:cNvSpPr>
            <a:spLocks noGrp="1"/>
          </p:cNvSpPr>
          <p:nvPr>
            <p:ph type="title" idx="4294967295"/>
          </p:nvPr>
        </p:nvSpPr>
        <p:spPr/>
        <p:txBody>
          <a:bodyPr/>
          <a:lstStyle/>
          <a:p>
            <a:r>
              <a:rPr lang="en-US" sz="5400" smtClean="0">
                <a:latin typeface="Georgia" pitchFamily="18" charset="0"/>
              </a:rPr>
              <a:t> </a:t>
            </a:r>
          </a:p>
        </p:txBody>
      </p:sp>
      <p:sp>
        <p:nvSpPr>
          <p:cNvPr id="23556" name="Rectangle 3"/>
          <p:cNvSpPr>
            <a:spLocks noGrp="1"/>
          </p:cNvSpPr>
          <p:nvPr>
            <p:ph type="body" idx="4294967295"/>
          </p:nvPr>
        </p:nvSpPr>
        <p:spPr>
          <a:xfrm>
            <a:off x="533400" y="1066800"/>
            <a:ext cx="8229600" cy="4953000"/>
          </a:xfrm>
        </p:spPr>
        <p:txBody>
          <a:bodyPr/>
          <a:lstStyle/>
          <a:p>
            <a:pPr>
              <a:lnSpc>
                <a:spcPct val="90000"/>
              </a:lnSpc>
              <a:buFont typeface="Arial" charset="0"/>
              <a:buNone/>
            </a:pPr>
            <a:r>
              <a:rPr lang="en-US" dirty="0" smtClean="0">
                <a:latin typeface="Georgia" pitchFamily="18" charset="0"/>
              </a:rPr>
              <a:t> </a:t>
            </a:r>
          </a:p>
        </p:txBody>
      </p:sp>
      <p:sp>
        <p:nvSpPr>
          <p:cNvPr id="23557" name="Rectangle 4"/>
          <p:cNvSpPr>
            <a:spLocks noChangeArrowheads="1"/>
          </p:cNvSpPr>
          <p:nvPr/>
        </p:nvSpPr>
        <p:spPr bwMode="auto">
          <a:xfrm>
            <a:off x="3886200" y="366713"/>
            <a:ext cx="5405437" cy="762000"/>
          </a:xfrm>
          <a:prstGeom prst="rect">
            <a:avLst/>
          </a:prstGeom>
          <a:noFill/>
          <a:ln w="9525">
            <a:noFill/>
            <a:miter lim="800000"/>
            <a:headEnd/>
            <a:tailEnd/>
          </a:ln>
        </p:spPr>
        <p:txBody>
          <a:bodyPr anchor="ctr"/>
          <a:lstStyle/>
          <a:p>
            <a:pPr algn="ctr" eaLnBrk="0" hangingPunct="0"/>
            <a:r>
              <a:rPr lang="en-US" sz="4400" dirty="0">
                <a:solidFill>
                  <a:srgbClr val="F58622"/>
                </a:solidFill>
                <a:latin typeface="Georgia" pitchFamily="18" charset="0"/>
              </a:rPr>
              <a:t>Patenting </a:t>
            </a:r>
            <a:br>
              <a:rPr lang="en-US" sz="4400" dirty="0">
                <a:solidFill>
                  <a:srgbClr val="F58622"/>
                </a:solidFill>
                <a:latin typeface="Georgia" pitchFamily="18" charset="0"/>
              </a:rPr>
            </a:br>
            <a:r>
              <a:rPr lang="en-US" sz="4400" dirty="0">
                <a:solidFill>
                  <a:srgbClr val="F58622"/>
                </a:solidFill>
                <a:latin typeface="Georgia" pitchFamily="18" charset="0"/>
              </a:rPr>
              <a:t>Process</a:t>
            </a:r>
          </a:p>
        </p:txBody>
      </p:sp>
      <p:sp>
        <p:nvSpPr>
          <p:cNvPr id="23558" name="Rectangle 5"/>
          <p:cNvSpPr>
            <a:spLocks noChangeArrowheads="1"/>
          </p:cNvSpPr>
          <p:nvPr/>
        </p:nvSpPr>
        <p:spPr bwMode="auto">
          <a:xfrm>
            <a:off x="4546600" y="6008688"/>
            <a:ext cx="233363" cy="250825"/>
          </a:xfrm>
          <a:prstGeom prst="rect">
            <a:avLst/>
          </a:prstGeom>
          <a:noFill/>
          <a:ln w="9525">
            <a:noFill/>
            <a:miter lim="800000"/>
            <a:headEnd/>
            <a:tailEnd/>
          </a:ln>
        </p:spPr>
        <p:txBody>
          <a:bodyPr wrap="none">
            <a:spAutoFit/>
          </a:bodyPr>
          <a:lstStyle/>
          <a:p>
            <a:pPr>
              <a:lnSpc>
                <a:spcPct val="80000"/>
              </a:lnSpc>
              <a:spcBef>
                <a:spcPct val="20000"/>
              </a:spcBef>
              <a:buClr>
                <a:schemeClr val="bg1"/>
              </a:buClr>
              <a:buSzPct val="80000"/>
              <a:buFontTx/>
              <a:buChar char="•"/>
            </a:pPr>
            <a:endParaRPr lang="en-US" sz="1300">
              <a:solidFill>
                <a:schemeClr val="bg1"/>
              </a:solidFill>
              <a:latin typeface="Georgia" pitchFamily="18" charset="0"/>
            </a:endParaRPr>
          </a:p>
        </p:txBody>
      </p:sp>
      <p:sp>
        <p:nvSpPr>
          <p:cNvPr id="2" name="TextBox 1"/>
          <p:cNvSpPr txBox="1"/>
          <p:nvPr/>
        </p:nvSpPr>
        <p:spPr>
          <a:xfrm>
            <a:off x="2510003" y="75768"/>
            <a:ext cx="1837063" cy="954107"/>
          </a:xfrm>
          <a:prstGeom prst="rect">
            <a:avLst/>
          </a:prstGeom>
          <a:noFill/>
          <a:ln>
            <a:solidFill>
              <a:schemeClr val="tx1"/>
            </a:solidFill>
          </a:ln>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Provisional Application</a:t>
            </a:r>
          </a:p>
          <a:p>
            <a:r>
              <a:rPr lang="en-US" sz="1400" dirty="0" smtClean="0">
                <a:latin typeface="Times New Roman" panose="02020603050405020304" pitchFamily="18" charset="0"/>
                <a:cs typeface="Times New Roman" panose="02020603050405020304" pitchFamily="18" charset="0"/>
              </a:rPr>
              <a:t>(up to 12 months before regular app)</a:t>
            </a:r>
            <a:endParaRPr lang="en-US" sz="1400" dirty="0">
              <a:latin typeface="Times New Roman" panose="02020603050405020304" pitchFamily="18" charset="0"/>
              <a:cs typeface="Times New Roman" panose="02020603050405020304" pitchFamily="18" charset="0"/>
            </a:endParaRPr>
          </a:p>
        </p:txBody>
      </p:sp>
      <p:cxnSp>
        <p:nvCxnSpPr>
          <p:cNvPr id="6" name="Elbow Connector 5"/>
          <p:cNvCxnSpPr/>
          <p:nvPr/>
        </p:nvCxnSpPr>
        <p:spPr>
          <a:xfrm rot="10800000">
            <a:off x="2133600" y="242465"/>
            <a:ext cx="372730" cy="371911"/>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5BFA542-0988-4A36-854C-5BEFA4BA71A4}" type="slidenum">
              <a:rPr lang="en-US" smtClean="0"/>
              <a:pPr/>
              <a:t>21</a:t>
            </a:fld>
            <a:endParaRPr lang="en-US" dirty="0"/>
          </a:p>
        </p:txBody>
      </p:sp>
    </p:spTree>
    <p:extLst>
      <p:ext uri="{BB962C8B-B14F-4D97-AF65-F5344CB8AC3E}">
        <p14:creationId xmlns:p14="http://schemas.microsoft.com/office/powerpoint/2010/main" val="983828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r>
              <a:rPr lang="en-US" sz="5400" smtClean="0">
                <a:latin typeface="Georgia" pitchFamily="18" charset="0"/>
              </a:rPr>
              <a:t> </a:t>
            </a:r>
          </a:p>
        </p:txBody>
      </p:sp>
      <p:sp>
        <p:nvSpPr>
          <p:cNvPr id="26627" name="Rectangle 3"/>
          <p:cNvSpPr>
            <a:spLocks noGrp="1"/>
          </p:cNvSpPr>
          <p:nvPr>
            <p:ph type="body" idx="4294967295"/>
          </p:nvPr>
        </p:nvSpPr>
        <p:spPr>
          <a:xfrm>
            <a:off x="914400" y="1066800"/>
            <a:ext cx="7848600" cy="4953000"/>
          </a:xfrm>
        </p:spPr>
        <p:txBody>
          <a:bodyPr>
            <a:normAutofit/>
          </a:bodyPr>
          <a:lstStyle/>
          <a:p>
            <a:pPr>
              <a:spcBef>
                <a:spcPts val="0"/>
              </a:spcBef>
            </a:pPr>
            <a:r>
              <a:rPr lang="en-US" sz="2400" dirty="0" smtClean="0">
                <a:latin typeface="Georgia" pitchFamily="18" charset="0"/>
              </a:rPr>
              <a:t>Claims must satisfy 35 U.S.C. sections -  </a:t>
            </a:r>
          </a:p>
          <a:p>
            <a:pPr lvl="1">
              <a:spcBef>
                <a:spcPts val="0"/>
              </a:spcBef>
            </a:pPr>
            <a:r>
              <a:rPr lang="en-US" sz="2400" dirty="0" smtClean="0">
                <a:latin typeface="Georgia" pitchFamily="18" charset="0"/>
              </a:rPr>
              <a:t>§101 – Claim statutory subject matter</a:t>
            </a:r>
          </a:p>
          <a:p>
            <a:pPr lvl="2">
              <a:spcBef>
                <a:spcPts val="0"/>
              </a:spcBef>
            </a:pPr>
            <a:r>
              <a:rPr lang="en-US" sz="2000" dirty="0">
                <a:latin typeface="Georgia" pitchFamily="18" charset="0"/>
              </a:rPr>
              <a:t>P</a:t>
            </a:r>
            <a:r>
              <a:rPr lang="en-US" sz="2000" dirty="0" smtClean="0">
                <a:latin typeface="Georgia" pitchFamily="18" charset="0"/>
              </a:rPr>
              <a:t>rocess</a:t>
            </a:r>
            <a:r>
              <a:rPr lang="en-US" sz="2000" dirty="0">
                <a:latin typeface="Georgia" pitchFamily="18" charset="0"/>
              </a:rPr>
              <a:t>, machine, manufacture, or composition of matter</a:t>
            </a:r>
            <a:endParaRPr lang="en-US" sz="2000" dirty="0" smtClean="0">
              <a:latin typeface="Georgia" pitchFamily="18" charset="0"/>
            </a:endParaRPr>
          </a:p>
          <a:p>
            <a:pPr lvl="2">
              <a:spcBef>
                <a:spcPts val="0"/>
              </a:spcBef>
            </a:pPr>
            <a:r>
              <a:rPr lang="en-US" sz="2000" dirty="0" smtClean="0">
                <a:latin typeface="Georgia" pitchFamily="18" charset="0"/>
              </a:rPr>
              <a:t>No abstract principles, ideas, formulas, algorithms</a:t>
            </a:r>
          </a:p>
          <a:p>
            <a:pPr lvl="2">
              <a:spcBef>
                <a:spcPts val="0"/>
              </a:spcBef>
            </a:pPr>
            <a:r>
              <a:rPr lang="en-US" sz="2000" dirty="0" smtClean="0">
                <a:latin typeface="Georgia" pitchFamily="18" charset="0"/>
              </a:rPr>
              <a:t>“Can I get a patent on my idea?”  No.  Invention?  Yes.</a:t>
            </a:r>
          </a:p>
          <a:p>
            <a:pPr lvl="2">
              <a:spcBef>
                <a:spcPts val="0"/>
              </a:spcBef>
            </a:pPr>
            <a:r>
              <a:rPr lang="en-US" sz="2000" dirty="0" smtClean="0">
                <a:latin typeface="Georgia" pitchFamily="18" charset="0"/>
              </a:rPr>
              <a:t>Ex - Concept of warp drive vs. schematic of how to build it</a:t>
            </a:r>
          </a:p>
          <a:p>
            <a:pPr lvl="1">
              <a:spcBef>
                <a:spcPts val="0"/>
              </a:spcBef>
            </a:pPr>
            <a:r>
              <a:rPr lang="en-US" sz="2400" dirty="0" smtClean="0">
                <a:latin typeface="Georgia" pitchFamily="18" charset="0"/>
              </a:rPr>
              <a:t>§102 – Be Novel </a:t>
            </a:r>
            <a:endParaRPr lang="en-US" sz="2400" dirty="0">
              <a:latin typeface="Georgia" pitchFamily="18" charset="0"/>
            </a:endParaRPr>
          </a:p>
          <a:p>
            <a:pPr lvl="2">
              <a:spcBef>
                <a:spcPts val="0"/>
              </a:spcBef>
            </a:pPr>
            <a:r>
              <a:rPr lang="en-US" dirty="0">
                <a:latin typeface="Georgia" pitchFamily="18" charset="0"/>
              </a:rPr>
              <a:t>N</a:t>
            </a:r>
            <a:r>
              <a:rPr lang="en-US" dirty="0" smtClean="0">
                <a:latin typeface="Georgia" pitchFamily="18" charset="0"/>
              </a:rPr>
              <a:t>o one single piece of prior art teaches all of the limitations in your claim  </a:t>
            </a:r>
          </a:p>
          <a:p>
            <a:pPr lvl="1">
              <a:spcBef>
                <a:spcPts val="0"/>
              </a:spcBef>
            </a:pPr>
            <a:r>
              <a:rPr lang="en-US" sz="2400" dirty="0" smtClean="0">
                <a:latin typeface="Georgia" pitchFamily="18" charset="0"/>
              </a:rPr>
              <a:t>§103 – Be Non-obvious </a:t>
            </a:r>
            <a:endParaRPr lang="en-US" sz="2400" dirty="0">
              <a:latin typeface="Georgia" pitchFamily="18" charset="0"/>
            </a:endParaRPr>
          </a:p>
          <a:p>
            <a:pPr lvl="2">
              <a:spcBef>
                <a:spcPts val="0"/>
              </a:spcBef>
            </a:pPr>
            <a:r>
              <a:rPr lang="en-US" dirty="0">
                <a:latin typeface="Georgia" pitchFamily="18" charset="0"/>
              </a:rPr>
              <a:t>S</a:t>
            </a:r>
            <a:r>
              <a:rPr lang="en-US" dirty="0" smtClean="0">
                <a:latin typeface="Georgia" pitchFamily="18" charset="0"/>
              </a:rPr>
              <a:t>even PTO rationales based on prior art</a:t>
            </a:r>
          </a:p>
          <a:p>
            <a:pPr lvl="2">
              <a:spcBef>
                <a:spcPts val="0"/>
              </a:spcBef>
            </a:pPr>
            <a:r>
              <a:rPr lang="en-US" dirty="0" smtClean="0">
                <a:latin typeface="Georgia" pitchFamily="18" charset="0"/>
              </a:rPr>
              <a:t>“Obvious” has legal meaning, not ordinary</a:t>
            </a:r>
          </a:p>
          <a:p>
            <a:pPr lvl="1">
              <a:spcBef>
                <a:spcPts val="0"/>
              </a:spcBef>
            </a:pPr>
            <a:r>
              <a:rPr lang="en-US" sz="2400" dirty="0" smtClean="0">
                <a:latin typeface="Georgia" pitchFamily="18" charset="0"/>
              </a:rPr>
              <a:t>§112 – Application must have Written Description, Enablement, and Best Mode</a:t>
            </a:r>
          </a:p>
        </p:txBody>
      </p:sp>
      <p:sp>
        <p:nvSpPr>
          <p:cNvPr id="26628" name="Rectangle 4"/>
          <p:cNvSpPr>
            <a:spLocks noChangeArrowheads="1"/>
          </p:cNvSpPr>
          <p:nvPr/>
        </p:nvSpPr>
        <p:spPr bwMode="auto">
          <a:xfrm>
            <a:off x="762000" y="290111"/>
            <a:ext cx="8177212" cy="762000"/>
          </a:xfrm>
          <a:prstGeom prst="rect">
            <a:avLst/>
          </a:prstGeom>
          <a:noFill/>
          <a:ln w="9525">
            <a:noFill/>
            <a:miter lim="800000"/>
            <a:headEnd/>
            <a:tailEnd/>
          </a:ln>
        </p:spPr>
        <p:txBody>
          <a:bodyPr anchor="ctr"/>
          <a:lstStyle/>
          <a:p>
            <a:pPr algn="ctr" eaLnBrk="0" hangingPunct="0"/>
            <a:r>
              <a:rPr lang="en-US" sz="4000" dirty="0">
                <a:solidFill>
                  <a:srgbClr val="F58622"/>
                </a:solidFill>
                <a:latin typeface="Georgia" pitchFamily="18" charset="0"/>
              </a:rPr>
              <a:t>Patent Statutory Requirements</a:t>
            </a:r>
          </a:p>
        </p:txBody>
      </p:sp>
      <p:sp>
        <p:nvSpPr>
          <p:cNvPr id="26629" name="Rectangle 5"/>
          <p:cNvSpPr>
            <a:spLocks noChangeArrowheads="1"/>
          </p:cNvSpPr>
          <p:nvPr/>
        </p:nvSpPr>
        <p:spPr bwMode="auto">
          <a:xfrm>
            <a:off x="4546600" y="6008688"/>
            <a:ext cx="233363" cy="250825"/>
          </a:xfrm>
          <a:prstGeom prst="rect">
            <a:avLst/>
          </a:prstGeom>
          <a:noFill/>
          <a:ln w="9525">
            <a:noFill/>
            <a:miter lim="800000"/>
            <a:headEnd/>
            <a:tailEnd/>
          </a:ln>
        </p:spPr>
        <p:txBody>
          <a:bodyPr wrap="none">
            <a:spAutoFit/>
          </a:bodyPr>
          <a:lstStyle/>
          <a:p>
            <a:pPr>
              <a:lnSpc>
                <a:spcPct val="80000"/>
              </a:lnSpc>
              <a:spcBef>
                <a:spcPct val="20000"/>
              </a:spcBef>
              <a:buClr>
                <a:schemeClr val="bg1"/>
              </a:buClr>
              <a:buSzPct val="80000"/>
              <a:buFontTx/>
              <a:buChar char="•"/>
            </a:pPr>
            <a:endParaRPr lang="en-US" sz="1300">
              <a:solidFill>
                <a:schemeClr val="bg1"/>
              </a:solidFill>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22</a:t>
            </a:fld>
            <a:endParaRPr lang="en-US" dirty="0"/>
          </a:p>
        </p:txBody>
      </p:sp>
    </p:spTree>
    <p:extLst>
      <p:ext uri="{BB962C8B-B14F-4D97-AF65-F5344CB8AC3E}">
        <p14:creationId xmlns:p14="http://schemas.microsoft.com/office/powerpoint/2010/main" val="2714472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idx="4294967295"/>
          </p:nvPr>
        </p:nvSpPr>
        <p:spPr>
          <a:xfrm>
            <a:off x="990600" y="0"/>
            <a:ext cx="7696200" cy="1143000"/>
          </a:xfrm>
        </p:spPr>
        <p:txBody>
          <a:bodyPr/>
          <a:lstStyle/>
          <a:p>
            <a:pPr algn="ctr" eaLnBrk="1" hangingPunct="1"/>
            <a:r>
              <a:rPr lang="en-US" dirty="0" smtClean="0">
                <a:latin typeface="Georgia" pitchFamily="18" charset="0"/>
              </a:rPr>
              <a:t>What is Prior Art?</a:t>
            </a:r>
          </a:p>
        </p:txBody>
      </p:sp>
      <p:sp>
        <p:nvSpPr>
          <p:cNvPr id="27652" name="Content Placeholder 2"/>
          <p:cNvSpPr>
            <a:spLocks noGrp="1"/>
          </p:cNvSpPr>
          <p:nvPr>
            <p:ph idx="4294967295"/>
          </p:nvPr>
        </p:nvSpPr>
        <p:spPr>
          <a:xfrm>
            <a:off x="914400" y="952500"/>
            <a:ext cx="7785100" cy="4762500"/>
          </a:xfrm>
        </p:spPr>
        <p:txBody>
          <a:bodyPr>
            <a:noAutofit/>
          </a:bodyPr>
          <a:lstStyle/>
          <a:p>
            <a:pPr>
              <a:spcBef>
                <a:spcPts val="0"/>
              </a:spcBef>
              <a:spcAft>
                <a:spcPts val="600"/>
              </a:spcAft>
            </a:pPr>
            <a:r>
              <a:rPr lang="en-US" sz="2400" dirty="0" smtClean="0">
                <a:latin typeface="Georgia" pitchFamily="18" charset="0"/>
              </a:rPr>
              <a:t>In general, anything out there before your invention or anyone ahead of you in line at the PTO</a:t>
            </a:r>
          </a:p>
          <a:p>
            <a:pPr lvl="1">
              <a:spcBef>
                <a:spcPts val="0"/>
              </a:spcBef>
              <a:spcAft>
                <a:spcPts val="600"/>
              </a:spcAft>
            </a:pPr>
            <a:r>
              <a:rPr lang="en-US" sz="2400" dirty="0" smtClean="0">
                <a:latin typeface="Georgia" pitchFamily="18" charset="0"/>
              </a:rPr>
              <a:t>§102(a)(1) – Anything published, in use, or available to the public anywhere in the world before your filing</a:t>
            </a:r>
          </a:p>
          <a:p>
            <a:pPr lvl="2">
              <a:spcBef>
                <a:spcPts val="0"/>
              </a:spcBef>
              <a:spcAft>
                <a:spcPts val="600"/>
              </a:spcAft>
            </a:pPr>
            <a:r>
              <a:rPr lang="en-US" dirty="0" smtClean="0">
                <a:latin typeface="Georgia" pitchFamily="18" charset="0"/>
              </a:rPr>
              <a:t>Exception – your own disclosure if &lt; 1 year before filing</a:t>
            </a:r>
          </a:p>
          <a:p>
            <a:pPr lvl="2">
              <a:spcBef>
                <a:spcPts val="0"/>
              </a:spcBef>
              <a:spcAft>
                <a:spcPts val="600"/>
              </a:spcAft>
            </a:pPr>
            <a:r>
              <a:rPr lang="en-US" dirty="0" smtClean="0">
                <a:latin typeface="Georgia" pitchFamily="18" charset="0"/>
              </a:rPr>
              <a:t>Yes, your own disclosure can be prior art to you if you delay more than 1 year</a:t>
            </a:r>
          </a:p>
          <a:p>
            <a:pPr lvl="1">
              <a:spcBef>
                <a:spcPts val="0"/>
              </a:spcBef>
              <a:spcAft>
                <a:spcPts val="600"/>
              </a:spcAft>
            </a:pPr>
            <a:r>
              <a:rPr lang="en-US" sz="2400" dirty="0">
                <a:latin typeface="Georgia" pitchFamily="18" charset="0"/>
              </a:rPr>
              <a:t>§102(a</a:t>
            </a:r>
            <a:r>
              <a:rPr lang="en-US" sz="2400" dirty="0" smtClean="0">
                <a:latin typeface="Georgia" pitchFamily="18" charset="0"/>
              </a:rPr>
              <a:t>)(2) – Any patent application filed before your filing that is later published </a:t>
            </a:r>
            <a:endParaRPr lang="en-US" sz="2400" dirty="0">
              <a:latin typeface="Georgia" pitchFamily="18" charset="0"/>
            </a:endParaRPr>
          </a:p>
          <a:p>
            <a:pPr lvl="1">
              <a:spcBef>
                <a:spcPts val="0"/>
              </a:spcBef>
              <a:spcAft>
                <a:spcPts val="600"/>
              </a:spcAft>
            </a:pPr>
            <a:r>
              <a:rPr lang="en-US" sz="2400" dirty="0" smtClean="0">
                <a:latin typeface="Georgia" pitchFamily="18" charset="0"/>
              </a:rPr>
              <a:t>Prior Art as defined in §102 is applied/used in both §102 and §103 </a:t>
            </a:r>
          </a:p>
        </p:txBody>
      </p:sp>
      <p:sp>
        <p:nvSpPr>
          <p:cNvPr id="2" name="Slide Number Placeholder 1"/>
          <p:cNvSpPr>
            <a:spLocks noGrp="1"/>
          </p:cNvSpPr>
          <p:nvPr>
            <p:ph type="sldNum" sz="quarter" idx="12"/>
          </p:nvPr>
        </p:nvSpPr>
        <p:spPr/>
        <p:txBody>
          <a:bodyPr/>
          <a:lstStyle/>
          <a:p>
            <a:fld id="{B5BFA542-0988-4A36-854C-5BEFA4BA71A4}" type="slidenum">
              <a:rPr lang="en-US" smtClean="0"/>
              <a:pPr/>
              <a:t>23</a:t>
            </a:fld>
            <a:endParaRPr lang="en-US" dirty="0"/>
          </a:p>
        </p:txBody>
      </p:sp>
    </p:spTree>
    <p:extLst>
      <p:ext uri="{BB962C8B-B14F-4D97-AF65-F5344CB8AC3E}">
        <p14:creationId xmlns:p14="http://schemas.microsoft.com/office/powerpoint/2010/main" val="435282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274638"/>
            <a:ext cx="7696200" cy="944562"/>
          </a:xfrm>
        </p:spPr>
        <p:txBody>
          <a:bodyPr/>
          <a:lstStyle/>
          <a:p>
            <a:pPr algn="ctr" eaLnBrk="1" hangingPunct="1"/>
            <a:r>
              <a:rPr lang="en-US" altLang="en-US" sz="4000" dirty="0" smtClean="0">
                <a:latin typeface="Georgia" panose="02040502050405020303" pitchFamily="18" charset="0"/>
              </a:rPr>
              <a:t> Warning! - BAR DATES!</a:t>
            </a:r>
          </a:p>
        </p:txBody>
      </p:sp>
      <p:sp>
        <p:nvSpPr>
          <p:cNvPr id="9219" name="Rectangle 3"/>
          <p:cNvSpPr>
            <a:spLocks noGrp="1" noChangeArrowheads="1"/>
          </p:cNvSpPr>
          <p:nvPr>
            <p:ph type="body" idx="1"/>
          </p:nvPr>
        </p:nvSpPr>
        <p:spPr>
          <a:xfrm>
            <a:off x="914400" y="1143000"/>
            <a:ext cx="7848600" cy="5334000"/>
          </a:xfrm>
        </p:spPr>
        <p:txBody>
          <a:bodyPr>
            <a:normAutofit/>
          </a:bodyPr>
          <a:lstStyle/>
          <a:p>
            <a:pPr eaLnBrk="1" hangingPunct="1">
              <a:spcBef>
                <a:spcPts val="0"/>
              </a:spcBef>
              <a:spcAft>
                <a:spcPts val="600"/>
              </a:spcAft>
            </a:pPr>
            <a:r>
              <a:rPr lang="en-US" altLang="en-US" sz="2400" dirty="0" smtClean="0">
                <a:latin typeface="Georgia" panose="02040502050405020303" pitchFamily="18" charset="0"/>
              </a:rPr>
              <a:t>U.S. has a </a:t>
            </a:r>
            <a:r>
              <a:rPr lang="en-US" altLang="en-US" sz="2400" u="sng" dirty="0" smtClean="0">
                <a:latin typeface="Georgia" panose="02040502050405020303" pitchFamily="18" charset="0"/>
              </a:rPr>
              <a:t>One Year Grace Period</a:t>
            </a:r>
            <a:r>
              <a:rPr lang="en-US" altLang="en-US" sz="2400" dirty="0" smtClean="0">
                <a:latin typeface="Georgia" panose="02040502050405020303" pitchFamily="18" charset="0"/>
              </a:rPr>
              <a:t> from date of first disclosure or commercialization</a:t>
            </a:r>
          </a:p>
          <a:p>
            <a:pPr lvl="1">
              <a:spcBef>
                <a:spcPts val="0"/>
              </a:spcBef>
              <a:spcAft>
                <a:spcPts val="600"/>
              </a:spcAft>
            </a:pPr>
            <a:r>
              <a:rPr lang="en-US" altLang="en-US" sz="2000" dirty="0" smtClean="0">
                <a:latin typeface="Georgia" panose="02040502050405020303" pitchFamily="18" charset="0"/>
              </a:rPr>
              <a:t>File your patent application or lose rights forever</a:t>
            </a:r>
          </a:p>
          <a:p>
            <a:pPr eaLnBrk="1" hangingPunct="1">
              <a:spcBef>
                <a:spcPts val="0"/>
              </a:spcBef>
              <a:spcAft>
                <a:spcPts val="600"/>
              </a:spcAft>
            </a:pPr>
            <a:r>
              <a:rPr lang="en-US" altLang="en-US" sz="2400" dirty="0" smtClean="0">
                <a:latin typeface="Georgia" panose="02040502050405020303" pitchFamily="18" charset="0"/>
              </a:rPr>
              <a:t>Outside U.S. = Often No Grace Period = disclose/ commercialize before filing and you blew it forever</a:t>
            </a:r>
          </a:p>
          <a:p>
            <a:pPr eaLnBrk="1" hangingPunct="1">
              <a:spcBef>
                <a:spcPts val="0"/>
              </a:spcBef>
              <a:spcAft>
                <a:spcPts val="600"/>
              </a:spcAft>
            </a:pPr>
            <a:r>
              <a:rPr lang="en-US" altLang="en-US" sz="2400" dirty="0" smtClean="0">
                <a:latin typeface="Georgia" panose="02040502050405020303" pitchFamily="18" charset="0"/>
              </a:rPr>
              <a:t>Preserve foreign rights by filing an application in the U.S. before disclosure/commercialization and then later filing foreign app claiming priority to U.S. app</a:t>
            </a:r>
          </a:p>
          <a:p>
            <a:pPr lvl="1">
              <a:spcBef>
                <a:spcPts val="0"/>
              </a:spcBef>
              <a:spcAft>
                <a:spcPts val="600"/>
              </a:spcAft>
            </a:pPr>
            <a:r>
              <a:rPr lang="en-US" altLang="en-US" sz="2000" dirty="0" smtClean="0">
                <a:latin typeface="Georgia" panose="02040502050405020303" pitchFamily="18" charset="0"/>
              </a:rPr>
              <a:t>Must be done within 1 Year</a:t>
            </a:r>
          </a:p>
          <a:p>
            <a:pPr lvl="1">
              <a:spcBef>
                <a:spcPts val="0"/>
              </a:spcBef>
              <a:spcAft>
                <a:spcPts val="600"/>
              </a:spcAft>
            </a:pPr>
            <a:r>
              <a:rPr lang="en-US" altLang="en-US" sz="2000" dirty="0" smtClean="0">
                <a:latin typeface="Georgia" panose="02040502050405020303" pitchFamily="18" charset="0"/>
              </a:rPr>
              <a:t>Can be a provisional application</a:t>
            </a:r>
          </a:p>
          <a:p>
            <a:pPr eaLnBrk="1" hangingPunct="1">
              <a:spcBef>
                <a:spcPts val="0"/>
              </a:spcBef>
              <a:spcAft>
                <a:spcPts val="600"/>
              </a:spcAft>
            </a:pPr>
            <a:r>
              <a:rPr lang="en-US" altLang="en-US" sz="2400" dirty="0" smtClean="0">
                <a:latin typeface="Georgia" panose="02040502050405020303" pitchFamily="18" charset="0"/>
              </a:rPr>
              <a:t>Disclosures in confidence (to attorney, under agreement of confidentiality), without commercialization, are typically OK</a:t>
            </a:r>
          </a:p>
        </p:txBody>
      </p:sp>
      <p:sp>
        <p:nvSpPr>
          <p:cNvPr id="2" name="Slide Number Placeholder 1"/>
          <p:cNvSpPr>
            <a:spLocks noGrp="1"/>
          </p:cNvSpPr>
          <p:nvPr>
            <p:ph type="sldNum" sz="quarter" idx="12"/>
          </p:nvPr>
        </p:nvSpPr>
        <p:spPr/>
        <p:txBody>
          <a:bodyPr/>
          <a:lstStyle/>
          <a:p>
            <a:fld id="{B5BFA542-0988-4A36-854C-5BEFA4BA71A4}" type="slidenum">
              <a:rPr lang="en-US" smtClean="0"/>
              <a:pPr/>
              <a:t>24</a:t>
            </a:fld>
            <a:endParaRPr lang="en-US" dirty="0"/>
          </a:p>
        </p:txBody>
      </p:sp>
    </p:spTree>
    <p:extLst>
      <p:ext uri="{BB962C8B-B14F-4D97-AF65-F5344CB8AC3E}">
        <p14:creationId xmlns:p14="http://schemas.microsoft.com/office/powerpoint/2010/main" val="1213325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a:xfrm>
            <a:off x="990600" y="207963"/>
            <a:ext cx="7683500" cy="935037"/>
          </a:xfrm>
        </p:spPr>
        <p:txBody>
          <a:bodyPr/>
          <a:lstStyle/>
          <a:p>
            <a:pPr algn="ctr" eaLnBrk="1" hangingPunct="1"/>
            <a:r>
              <a:rPr lang="en-US" dirty="0" smtClean="0">
                <a:latin typeface="Georgia" pitchFamily="18" charset="0"/>
              </a:rPr>
              <a:t>Novelty vs. Infringement</a:t>
            </a:r>
          </a:p>
        </p:txBody>
      </p:sp>
      <p:sp>
        <p:nvSpPr>
          <p:cNvPr id="51204" name="Content Placeholder 2"/>
          <p:cNvSpPr>
            <a:spLocks noGrp="1"/>
          </p:cNvSpPr>
          <p:nvPr>
            <p:ph idx="4294967295"/>
          </p:nvPr>
        </p:nvSpPr>
        <p:spPr>
          <a:xfrm>
            <a:off x="914400" y="1066800"/>
            <a:ext cx="7810500" cy="5033749"/>
          </a:xfrm>
        </p:spPr>
        <p:txBody>
          <a:bodyPr/>
          <a:lstStyle/>
          <a:p>
            <a:pPr>
              <a:lnSpc>
                <a:spcPct val="90000"/>
              </a:lnSpc>
            </a:pPr>
            <a:r>
              <a:rPr lang="en-US" sz="2800" dirty="0" smtClean="0">
                <a:latin typeface="Georgia" pitchFamily="18" charset="0"/>
              </a:rPr>
              <a:t>PTO only examines for novelty</a:t>
            </a:r>
          </a:p>
          <a:p>
            <a:pPr lvl="1">
              <a:lnSpc>
                <a:spcPct val="90000"/>
              </a:lnSpc>
            </a:pPr>
            <a:r>
              <a:rPr lang="en-US" sz="2400" dirty="0" smtClean="0">
                <a:latin typeface="Georgia" pitchFamily="18" charset="0"/>
              </a:rPr>
              <a:t>If claim recites ABCDE and prior art only shows ABCD, then claim is NOVEL because there is one limitation not taught by the prior art – it is NEW!</a:t>
            </a:r>
          </a:p>
          <a:p>
            <a:pPr lvl="1">
              <a:lnSpc>
                <a:spcPct val="90000"/>
              </a:lnSpc>
            </a:pPr>
            <a:r>
              <a:rPr lang="en-US" sz="2400" dirty="0" smtClean="0">
                <a:latin typeface="Georgia" pitchFamily="18" charset="0"/>
              </a:rPr>
              <a:t>However, there may be an earlier patent with claims to </a:t>
            </a:r>
            <a:r>
              <a:rPr lang="en-US" sz="2400" dirty="0" err="1" smtClean="0">
                <a:latin typeface="Georgia" pitchFamily="18" charset="0"/>
              </a:rPr>
              <a:t>ABCD</a:t>
            </a:r>
            <a:r>
              <a:rPr lang="en-US" sz="2400" dirty="0" smtClean="0">
                <a:latin typeface="Georgia" pitchFamily="18" charset="0"/>
              </a:rPr>
              <a:t> so if the ABCDE </a:t>
            </a:r>
            <a:r>
              <a:rPr lang="en-US" sz="2400" u="sng" dirty="0" smtClean="0">
                <a:latin typeface="Georgia" pitchFamily="18" charset="0"/>
              </a:rPr>
              <a:t>product</a:t>
            </a:r>
            <a:r>
              <a:rPr lang="en-US" sz="2400" dirty="0" smtClean="0">
                <a:latin typeface="Georgia" pitchFamily="18" charset="0"/>
              </a:rPr>
              <a:t> is made, the </a:t>
            </a:r>
            <a:r>
              <a:rPr lang="en-US" sz="2400" u="sng" dirty="0" smtClean="0">
                <a:latin typeface="Georgia" pitchFamily="18" charset="0"/>
              </a:rPr>
              <a:t>product</a:t>
            </a:r>
            <a:r>
              <a:rPr lang="en-US" sz="2400" dirty="0" smtClean="0">
                <a:latin typeface="Georgia" pitchFamily="18" charset="0"/>
              </a:rPr>
              <a:t> infringes the earlier patent</a:t>
            </a:r>
          </a:p>
          <a:p>
            <a:pPr>
              <a:lnSpc>
                <a:spcPct val="90000"/>
              </a:lnSpc>
            </a:pPr>
            <a:r>
              <a:rPr lang="en-US" sz="2400" dirty="0" smtClean="0">
                <a:latin typeface="Georgia" pitchFamily="18" charset="0"/>
              </a:rPr>
              <a:t>Conversely, all of the limitations of the claim must be found in the alleged infringing product for infringement to occur </a:t>
            </a:r>
          </a:p>
          <a:p>
            <a:pPr lvl="1">
              <a:lnSpc>
                <a:spcPct val="90000"/>
              </a:lnSpc>
            </a:pPr>
            <a:r>
              <a:rPr lang="en-US" sz="2400" dirty="0" smtClean="0">
                <a:latin typeface="Georgia" pitchFamily="18" charset="0"/>
              </a:rPr>
              <a:t>If claim is ABCDE, products ABC, ABCE, and ABCDG do not infringe </a:t>
            </a:r>
          </a:p>
          <a:p>
            <a:pPr lvl="1">
              <a:lnSpc>
                <a:spcPct val="90000"/>
              </a:lnSpc>
            </a:pPr>
            <a:r>
              <a:rPr lang="en-US" sz="2400" dirty="0" smtClean="0">
                <a:latin typeface="Georgia" pitchFamily="18" charset="0"/>
              </a:rPr>
              <a:t>However, ABCDEF would infringe because it includes all of ABCDE plus something else</a:t>
            </a:r>
            <a:endParaRPr lang="en-US" sz="2000"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25</a:t>
            </a:fld>
            <a:endParaRPr lang="en-US" dirty="0"/>
          </a:p>
        </p:txBody>
      </p:sp>
    </p:spTree>
    <p:extLst>
      <p:ext uri="{BB962C8B-B14F-4D97-AF65-F5344CB8AC3E}">
        <p14:creationId xmlns:p14="http://schemas.microsoft.com/office/powerpoint/2010/main" val="752369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idx="4294967295"/>
          </p:nvPr>
        </p:nvSpPr>
        <p:spPr>
          <a:xfrm>
            <a:off x="1066800" y="207963"/>
            <a:ext cx="7607300" cy="935037"/>
          </a:xfrm>
        </p:spPr>
        <p:txBody>
          <a:bodyPr/>
          <a:lstStyle/>
          <a:p>
            <a:pPr algn="ctr" eaLnBrk="1" hangingPunct="1"/>
            <a:r>
              <a:rPr lang="en-US" dirty="0" smtClean="0">
                <a:latin typeface="Georgia" pitchFamily="18" charset="0"/>
              </a:rPr>
              <a:t>Patent Claims - 1</a:t>
            </a:r>
          </a:p>
        </p:txBody>
      </p:sp>
      <p:sp>
        <p:nvSpPr>
          <p:cNvPr id="46084" name="Content Placeholder 2"/>
          <p:cNvSpPr>
            <a:spLocks noGrp="1"/>
          </p:cNvSpPr>
          <p:nvPr>
            <p:ph idx="4294967295"/>
          </p:nvPr>
        </p:nvSpPr>
        <p:spPr>
          <a:xfrm>
            <a:off x="914400" y="1143000"/>
            <a:ext cx="7810500" cy="5181599"/>
          </a:xfrm>
        </p:spPr>
        <p:txBody>
          <a:bodyPr/>
          <a:lstStyle/>
          <a:p>
            <a:pPr eaLnBrk="1" hangingPunct="1">
              <a:spcBef>
                <a:spcPts val="0"/>
              </a:spcBef>
            </a:pPr>
            <a:r>
              <a:rPr lang="en-US" sz="2800" dirty="0" smtClean="0">
                <a:latin typeface="Georgia" pitchFamily="18" charset="0"/>
              </a:rPr>
              <a:t>Patents typically include many claims</a:t>
            </a:r>
          </a:p>
          <a:p>
            <a:pPr lvl="1">
              <a:spcBef>
                <a:spcPts val="0"/>
              </a:spcBef>
            </a:pPr>
            <a:r>
              <a:rPr lang="en-US" sz="2400" dirty="0" smtClean="0">
                <a:latin typeface="Georgia" pitchFamily="18" charset="0"/>
              </a:rPr>
              <a:t>Try to broaden coverage of your invention by claiming it in multiple ways</a:t>
            </a:r>
          </a:p>
          <a:p>
            <a:pPr>
              <a:spcBef>
                <a:spcPts val="0"/>
              </a:spcBef>
            </a:pPr>
            <a:r>
              <a:rPr lang="en-US" sz="2800" dirty="0" smtClean="0">
                <a:latin typeface="Georgia" pitchFamily="18" charset="0"/>
              </a:rPr>
              <a:t>Different claim types (System, Method, etc.)</a:t>
            </a:r>
          </a:p>
          <a:p>
            <a:pPr lvl="1">
              <a:spcBef>
                <a:spcPts val="0"/>
              </a:spcBef>
            </a:pPr>
            <a:r>
              <a:rPr lang="en-US" sz="2400" dirty="0" smtClean="0">
                <a:latin typeface="Georgia" pitchFamily="18" charset="0"/>
              </a:rPr>
              <a:t>Varying strengths and weaknesses</a:t>
            </a:r>
          </a:p>
          <a:p>
            <a:pPr lvl="1" eaLnBrk="1" hangingPunct="1">
              <a:spcBef>
                <a:spcPts val="0"/>
              </a:spcBef>
            </a:pPr>
            <a:r>
              <a:rPr lang="en-US" sz="2400" dirty="0" smtClean="0">
                <a:latin typeface="Georgia" pitchFamily="18" charset="0"/>
              </a:rPr>
              <a:t>Example - Must be performed entirely within US?</a:t>
            </a:r>
          </a:p>
          <a:p>
            <a:pPr lvl="2" eaLnBrk="1" hangingPunct="1">
              <a:spcBef>
                <a:spcPts val="0"/>
              </a:spcBef>
            </a:pPr>
            <a:r>
              <a:rPr lang="en-US" dirty="0" smtClean="0">
                <a:latin typeface="Georgia" pitchFamily="18" charset="0"/>
              </a:rPr>
              <a:t>Method = yes, System = no</a:t>
            </a:r>
          </a:p>
          <a:p>
            <a:pPr lvl="1" eaLnBrk="1" hangingPunct="1">
              <a:spcBef>
                <a:spcPts val="0"/>
              </a:spcBef>
            </a:pPr>
            <a:r>
              <a:rPr lang="en-US" sz="2400" dirty="0" smtClean="0">
                <a:latin typeface="Georgia" pitchFamily="18" charset="0"/>
              </a:rPr>
              <a:t>Method claims are generally thought to be broader</a:t>
            </a:r>
          </a:p>
          <a:p>
            <a:pPr lvl="1" eaLnBrk="1" hangingPunct="1">
              <a:spcBef>
                <a:spcPts val="0"/>
              </a:spcBef>
            </a:pPr>
            <a:r>
              <a:rPr lang="en-US" sz="2400" dirty="0" smtClean="0">
                <a:latin typeface="Georgia" pitchFamily="18" charset="0"/>
              </a:rPr>
              <a:t>System claims may be harder to invalidate</a:t>
            </a:r>
          </a:p>
          <a:p>
            <a:pPr>
              <a:spcBef>
                <a:spcPts val="0"/>
              </a:spcBef>
            </a:pPr>
            <a:r>
              <a:rPr lang="en-US" sz="2800" dirty="0">
                <a:latin typeface="Georgia" pitchFamily="18" charset="0"/>
              </a:rPr>
              <a:t>Only a single claim of a patent needs to be infringed for full damages</a:t>
            </a:r>
          </a:p>
          <a:p>
            <a:pPr lvl="1">
              <a:spcBef>
                <a:spcPts val="0"/>
              </a:spcBef>
            </a:pPr>
            <a:r>
              <a:rPr lang="en-US" sz="2400" dirty="0">
                <a:latin typeface="Georgia" pitchFamily="18" charset="0"/>
              </a:rPr>
              <a:t>Damages do not </a:t>
            </a:r>
            <a:r>
              <a:rPr lang="en-US" sz="2400" dirty="0" smtClean="0">
                <a:latin typeface="Georgia" pitchFamily="18" charset="0"/>
              </a:rPr>
              <a:t>increase </a:t>
            </a:r>
            <a:r>
              <a:rPr lang="en-US" sz="2400" dirty="0">
                <a:latin typeface="Georgia" pitchFamily="18" charset="0"/>
              </a:rPr>
              <a:t>if multiple claims </a:t>
            </a:r>
            <a:r>
              <a:rPr lang="en-US" sz="2400" dirty="0" smtClean="0">
                <a:latin typeface="Georgia" pitchFamily="18" charset="0"/>
              </a:rPr>
              <a:t>are infringed</a:t>
            </a:r>
            <a:endParaRPr lang="en-US" sz="2400" dirty="0">
              <a:latin typeface="Georgia" pitchFamily="18" charset="0"/>
            </a:endParaRPr>
          </a:p>
          <a:p>
            <a:pPr lvl="1" eaLnBrk="1" hangingPunct="1">
              <a:spcBef>
                <a:spcPts val="0"/>
              </a:spcBef>
            </a:pPr>
            <a:endParaRPr lang="en-US" sz="2400"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26</a:t>
            </a:fld>
            <a:endParaRPr lang="en-US" dirty="0"/>
          </a:p>
        </p:txBody>
      </p:sp>
    </p:spTree>
    <p:extLst>
      <p:ext uri="{BB962C8B-B14F-4D97-AF65-F5344CB8AC3E}">
        <p14:creationId xmlns:p14="http://schemas.microsoft.com/office/powerpoint/2010/main" val="1031584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idx="4294967295"/>
          </p:nvPr>
        </p:nvSpPr>
        <p:spPr>
          <a:xfrm>
            <a:off x="914400" y="207963"/>
            <a:ext cx="7759700" cy="941387"/>
          </a:xfrm>
        </p:spPr>
        <p:txBody>
          <a:bodyPr/>
          <a:lstStyle/>
          <a:p>
            <a:pPr algn="ctr" eaLnBrk="1" hangingPunct="1"/>
            <a:r>
              <a:rPr lang="en-US" dirty="0" smtClean="0">
                <a:latin typeface="Georgia" pitchFamily="18" charset="0"/>
              </a:rPr>
              <a:t>Patent Claims - 2</a:t>
            </a:r>
          </a:p>
        </p:txBody>
      </p:sp>
      <p:sp>
        <p:nvSpPr>
          <p:cNvPr id="48132" name="Content Placeholder 2"/>
          <p:cNvSpPr>
            <a:spLocks noGrp="1"/>
          </p:cNvSpPr>
          <p:nvPr>
            <p:ph idx="4294967295"/>
          </p:nvPr>
        </p:nvSpPr>
        <p:spPr>
          <a:xfrm>
            <a:off x="914400" y="1059762"/>
            <a:ext cx="7772400" cy="5036237"/>
          </a:xfrm>
        </p:spPr>
        <p:txBody>
          <a:bodyPr/>
          <a:lstStyle/>
          <a:p>
            <a:pPr eaLnBrk="1" hangingPunct="1">
              <a:spcBef>
                <a:spcPts val="0"/>
              </a:spcBef>
            </a:pPr>
            <a:r>
              <a:rPr lang="en-US" sz="2800" dirty="0" smtClean="0">
                <a:latin typeface="Georgia" pitchFamily="18" charset="0"/>
              </a:rPr>
              <a:t>In general, the shorter the claim (fewer elements), the broader the claim</a:t>
            </a:r>
          </a:p>
          <a:p>
            <a:pPr lvl="1" eaLnBrk="1" hangingPunct="1">
              <a:spcBef>
                <a:spcPts val="0"/>
              </a:spcBef>
            </a:pPr>
            <a:r>
              <a:rPr lang="en-US" sz="2400" dirty="0" smtClean="0">
                <a:latin typeface="Georgia" pitchFamily="18" charset="0"/>
              </a:rPr>
              <a:t>Broader claim may be more valuable because it locks away a larger scope</a:t>
            </a:r>
          </a:p>
          <a:p>
            <a:pPr lvl="1" eaLnBrk="1" hangingPunct="1">
              <a:spcBef>
                <a:spcPts val="0"/>
              </a:spcBef>
            </a:pPr>
            <a:r>
              <a:rPr lang="en-US" sz="2400" dirty="0" smtClean="0">
                <a:latin typeface="Georgia" pitchFamily="18" charset="0"/>
              </a:rPr>
              <a:t>May be more vulnerable to invalidity attack</a:t>
            </a:r>
          </a:p>
          <a:p>
            <a:pPr eaLnBrk="1" hangingPunct="1">
              <a:spcBef>
                <a:spcPts val="0"/>
              </a:spcBef>
            </a:pPr>
            <a:r>
              <a:rPr lang="en-US" sz="2800" dirty="0" smtClean="0">
                <a:latin typeface="Georgia" pitchFamily="18" charset="0"/>
              </a:rPr>
              <a:t>File Continuations - get more patents! </a:t>
            </a:r>
            <a:endParaRPr lang="en-US" sz="2800" dirty="0">
              <a:latin typeface="Georgia" pitchFamily="18" charset="0"/>
            </a:endParaRPr>
          </a:p>
          <a:p>
            <a:pPr lvl="1">
              <a:spcBef>
                <a:spcPts val="0"/>
              </a:spcBef>
            </a:pPr>
            <a:r>
              <a:rPr lang="en-US" sz="2400" dirty="0" smtClean="0">
                <a:latin typeface="Georgia" pitchFamily="18" charset="0"/>
              </a:rPr>
              <a:t>Most patent applications are 1:N rather than 1:1</a:t>
            </a:r>
          </a:p>
          <a:p>
            <a:pPr lvl="1" eaLnBrk="1" hangingPunct="1">
              <a:spcBef>
                <a:spcPts val="0"/>
              </a:spcBef>
            </a:pPr>
            <a:r>
              <a:rPr lang="en-US" sz="2400" dirty="0" smtClean="0">
                <a:latin typeface="Georgia" pitchFamily="18" charset="0"/>
              </a:rPr>
              <a:t>Often have several issued continuations with later claims having broader scope</a:t>
            </a:r>
          </a:p>
          <a:p>
            <a:pPr lvl="1" eaLnBrk="1" hangingPunct="1">
              <a:spcBef>
                <a:spcPts val="0"/>
              </a:spcBef>
            </a:pPr>
            <a:r>
              <a:rPr lang="en-US" sz="2400" dirty="0" smtClean="0">
                <a:latin typeface="Georgia" pitchFamily="18" charset="0"/>
              </a:rPr>
              <a:t>Can keep a continuation pending to introduce new claims directed to competitor’s embodiment –BUT! all claim elements must be supported by the original specification</a:t>
            </a:r>
          </a:p>
          <a:p>
            <a:pPr eaLnBrk="1" hangingPunct="1">
              <a:spcBef>
                <a:spcPts val="0"/>
              </a:spcBef>
              <a:buFont typeface="Arial" charset="0"/>
              <a:buNone/>
            </a:pPr>
            <a:endParaRPr lang="en-US" sz="2800"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27</a:t>
            </a:fld>
            <a:endParaRPr lang="en-US" dirty="0"/>
          </a:p>
        </p:txBody>
      </p:sp>
    </p:spTree>
    <p:extLst>
      <p:ext uri="{BB962C8B-B14F-4D97-AF65-F5344CB8AC3E}">
        <p14:creationId xmlns:p14="http://schemas.microsoft.com/office/powerpoint/2010/main" val="3496478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idx="4294967295"/>
          </p:nvPr>
        </p:nvSpPr>
        <p:spPr>
          <a:xfrm>
            <a:off x="914400" y="207963"/>
            <a:ext cx="7759700" cy="941387"/>
          </a:xfrm>
        </p:spPr>
        <p:txBody>
          <a:bodyPr/>
          <a:lstStyle/>
          <a:p>
            <a:pPr algn="ctr" eaLnBrk="1" hangingPunct="1"/>
            <a:r>
              <a:rPr lang="en-US" dirty="0" smtClean="0">
                <a:latin typeface="Georgia" pitchFamily="18" charset="0"/>
              </a:rPr>
              <a:t>Litigating a Patent</a:t>
            </a:r>
          </a:p>
        </p:txBody>
      </p:sp>
      <p:sp>
        <p:nvSpPr>
          <p:cNvPr id="48132" name="Content Placeholder 2"/>
          <p:cNvSpPr>
            <a:spLocks noGrp="1"/>
          </p:cNvSpPr>
          <p:nvPr>
            <p:ph idx="4294967295"/>
          </p:nvPr>
        </p:nvSpPr>
        <p:spPr>
          <a:xfrm>
            <a:off x="990600" y="1066800"/>
            <a:ext cx="7924800" cy="5036237"/>
          </a:xfrm>
        </p:spPr>
        <p:txBody>
          <a:bodyPr/>
          <a:lstStyle/>
          <a:p>
            <a:pPr>
              <a:spcBef>
                <a:spcPts val="0"/>
              </a:spcBef>
            </a:pPr>
            <a:r>
              <a:rPr lang="en-US" sz="2400" dirty="0" smtClean="0">
                <a:latin typeface="Georgia" pitchFamily="18" charset="0"/>
              </a:rPr>
              <a:t>Patents can be invalidated at trial</a:t>
            </a:r>
          </a:p>
          <a:p>
            <a:pPr lvl="1">
              <a:spcBef>
                <a:spcPts val="0"/>
              </a:spcBef>
            </a:pPr>
            <a:r>
              <a:rPr lang="en-US" sz="2000" dirty="0">
                <a:latin typeface="Georgia" pitchFamily="18" charset="0"/>
              </a:rPr>
              <a:t>The opposing counsel typically finds new </a:t>
            </a:r>
            <a:r>
              <a:rPr lang="en-US" sz="2000" dirty="0" smtClean="0">
                <a:latin typeface="Georgia" pitchFamily="18" charset="0"/>
              </a:rPr>
              <a:t>prior art </a:t>
            </a:r>
            <a:r>
              <a:rPr lang="en-US" sz="2000" dirty="0">
                <a:latin typeface="Georgia" pitchFamily="18" charset="0"/>
              </a:rPr>
              <a:t>not considered by the </a:t>
            </a:r>
            <a:r>
              <a:rPr lang="en-US" sz="2000" dirty="0" smtClean="0">
                <a:latin typeface="Georgia" pitchFamily="18" charset="0"/>
              </a:rPr>
              <a:t>Examiner</a:t>
            </a:r>
          </a:p>
          <a:p>
            <a:pPr lvl="2">
              <a:spcBef>
                <a:spcPts val="0"/>
              </a:spcBef>
            </a:pPr>
            <a:r>
              <a:rPr lang="en-US" sz="2000" dirty="0" smtClean="0">
                <a:latin typeface="Georgia" pitchFamily="18" charset="0"/>
              </a:rPr>
              <a:t>The Examiner only spends $1820 worth of time to find prior art, but the company being sued may spend millions</a:t>
            </a:r>
            <a:endParaRPr lang="en-US" sz="2000" dirty="0">
              <a:latin typeface="Georgia" pitchFamily="18" charset="0"/>
            </a:endParaRPr>
          </a:p>
          <a:p>
            <a:pPr lvl="1">
              <a:spcBef>
                <a:spcPts val="0"/>
              </a:spcBef>
            </a:pPr>
            <a:r>
              <a:rPr lang="en-US" sz="2000" dirty="0">
                <a:latin typeface="Georgia" pitchFamily="18" charset="0"/>
              </a:rPr>
              <a:t>The new art may be used to “second guess” the </a:t>
            </a:r>
            <a:r>
              <a:rPr lang="en-US" sz="2000" dirty="0" smtClean="0">
                <a:latin typeface="Georgia" pitchFamily="18" charset="0"/>
              </a:rPr>
              <a:t>PTO and invalidate patent – Ex. –it may lack novelty or be obvious</a:t>
            </a:r>
          </a:p>
          <a:p>
            <a:pPr lvl="1">
              <a:spcBef>
                <a:spcPts val="0"/>
              </a:spcBef>
            </a:pPr>
            <a:r>
              <a:rPr lang="en-US" sz="2000" dirty="0" smtClean="0">
                <a:latin typeface="Georgia" pitchFamily="18" charset="0"/>
              </a:rPr>
              <a:t>“Clear and convincing” standard – not “beyond a reasonable doubt” or “more likely than not” gives </a:t>
            </a:r>
            <a:r>
              <a:rPr lang="en-US" sz="2000" u="sng" dirty="0" smtClean="0">
                <a:latin typeface="Georgia" pitchFamily="18" charset="0"/>
              </a:rPr>
              <a:t>some</a:t>
            </a:r>
            <a:r>
              <a:rPr lang="en-US" sz="2000" dirty="0" smtClean="0">
                <a:latin typeface="Georgia" pitchFamily="18" charset="0"/>
              </a:rPr>
              <a:t> deference to PTO</a:t>
            </a:r>
          </a:p>
          <a:p>
            <a:pPr lvl="1">
              <a:spcBef>
                <a:spcPts val="0"/>
              </a:spcBef>
            </a:pPr>
            <a:r>
              <a:rPr lang="en-US" sz="2000" dirty="0" smtClean="0">
                <a:latin typeface="Georgia" pitchFamily="18" charset="0"/>
              </a:rPr>
              <a:t>Willful infringement can treble damages</a:t>
            </a:r>
          </a:p>
          <a:p>
            <a:pPr lvl="2">
              <a:spcBef>
                <a:spcPts val="0"/>
              </a:spcBef>
            </a:pPr>
            <a:r>
              <a:rPr lang="en-US" sz="2000" dirty="0" smtClean="0">
                <a:latin typeface="Georgia" pitchFamily="18" charset="0"/>
              </a:rPr>
              <a:t>Defeat with Opinion of Counsel</a:t>
            </a:r>
          </a:p>
          <a:p>
            <a:pPr>
              <a:spcBef>
                <a:spcPts val="0"/>
              </a:spcBef>
            </a:pPr>
            <a:r>
              <a:rPr lang="en-US" sz="2400" dirty="0" smtClean="0">
                <a:latin typeface="Georgia" pitchFamily="18" charset="0"/>
              </a:rPr>
              <a:t>If you are </a:t>
            </a:r>
            <a:r>
              <a:rPr lang="en-US" sz="2400" dirty="0">
                <a:latin typeface="Georgia" pitchFamily="18" charset="0"/>
              </a:rPr>
              <a:t>sued, fight back using both invalidity and non-infringement arguments</a:t>
            </a:r>
          </a:p>
          <a:p>
            <a:pPr lvl="1">
              <a:spcBef>
                <a:spcPts val="0"/>
              </a:spcBef>
            </a:pPr>
            <a:r>
              <a:rPr lang="en-US" sz="2000" dirty="0">
                <a:latin typeface="Georgia" pitchFamily="18" charset="0"/>
              </a:rPr>
              <a:t>You win by establishing </a:t>
            </a:r>
            <a:r>
              <a:rPr lang="en-US" sz="2000" u="sng" dirty="0" smtClean="0">
                <a:latin typeface="Georgia" pitchFamily="18" charset="0"/>
              </a:rPr>
              <a:t>either</a:t>
            </a:r>
            <a:r>
              <a:rPr lang="en-US" sz="2000" dirty="0" smtClean="0">
                <a:latin typeface="Georgia" pitchFamily="18" charset="0"/>
              </a:rPr>
              <a:t>: </a:t>
            </a:r>
          </a:p>
          <a:p>
            <a:pPr lvl="2">
              <a:spcBef>
                <a:spcPts val="0"/>
              </a:spcBef>
            </a:pPr>
            <a:r>
              <a:rPr lang="en-US" sz="2000" dirty="0" smtClean="0">
                <a:latin typeface="Georgia" pitchFamily="18" charset="0"/>
              </a:rPr>
              <a:t>(</a:t>
            </a:r>
            <a:r>
              <a:rPr lang="en-US" sz="2000" dirty="0">
                <a:latin typeface="Georgia" pitchFamily="18" charset="0"/>
              </a:rPr>
              <a:t>a) their patent is invalid, or </a:t>
            </a:r>
            <a:endParaRPr lang="en-US" sz="2000" dirty="0" smtClean="0">
              <a:latin typeface="Georgia" pitchFamily="18" charset="0"/>
            </a:endParaRPr>
          </a:p>
          <a:p>
            <a:pPr lvl="2">
              <a:spcBef>
                <a:spcPts val="0"/>
              </a:spcBef>
            </a:pPr>
            <a:r>
              <a:rPr lang="en-US" sz="2000" dirty="0" smtClean="0">
                <a:latin typeface="Georgia" pitchFamily="18" charset="0"/>
              </a:rPr>
              <a:t>(</a:t>
            </a:r>
            <a:r>
              <a:rPr lang="en-US" sz="2000" dirty="0">
                <a:latin typeface="Georgia" pitchFamily="18" charset="0"/>
              </a:rPr>
              <a:t>b) your product does not infringe their claims</a:t>
            </a:r>
          </a:p>
          <a:p>
            <a:pPr eaLnBrk="1" hangingPunct="1">
              <a:lnSpc>
                <a:spcPct val="90000"/>
              </a:lnSpc>
            </a:pPr>
            <a:endParaRPr lang="en-US" sz="2800"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28</a:t>
            </a:fld>
            <a:endParaRPr lang="en-US" dirty="0"/>
          </a:p>
        </p:txBody>
      </p:sp>
    </p:spTree>
    <p:extLst>
      <p:ext uri="{BB962C8B-B14F-4D97-AF65-F5344CB8AC3E}">
        <p14:creationId xmlns:p14="http://schemas.microsoft.com/office/powerpoint/2010/main" val="2980390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p:txBody>
          <a:bodyPr/>
          <a:lstStyle/>
          <a:p>
            <a:r>
              <a:rPr lang="en-US" sz="5400" dirty="0" smtClean="0">
                <a:latin typeface="Georgia" pitchFamily="18" charset="0"/>
              </a:rPr>
              <a:t> </a:t>
            </a:r>
          </a:p>
        </p:txBody>
      </p:sp>
      <p:sp>
        <p:nvSpPr>
          <p:cNvPr id="59395" name="Rectangle 3"/>
          <p:cNvSpPr>
            <a:spLocks noGrp="1"/>
          </p:cNvSpPr>
          <p:nvPr>
            <p:ph type="body" idx="4294967295"/>
          </p:nvPr>
        </p:nvSpPr>
        <p:spPr>
          <a:xfrm>
            <a:off x="914400" y="1104592"/>
            <a:ext cx="7848600" cy="4953000"/>
          </a:xfrm>
        </p:spPr>
        <p:txBody>
          <a:bodyPr/>
          <a:lstStyle/>
          <a:p>
            <a:pPr>
              <a:lnSpc>
                <a:spcPct val="90000"/>
              </a:lnSpc>
            </a:pPr>
            <a:r>
              <a:rPr lang="en-US" sz="2800" dirty="0" smtClean="0">
                <a:latin typeface="Georgia" pitchFamily="18" charset="0"/>
              </a:rPr>
              <a:t>Filing =“Patent Pending” </a:t>
            </a:r>
          </a:p>
          <a:p>
            <a:pPr lvl="1">
              <a:lnSpc>
                <a:spcPct val="90000"/>
              </a:lnSpc>
            </a:pPr>
            <a:r>
              <a:rPr lang="en-US" sz="2000" dirty="0" smtClean="0">
                <a:latin typeface="Georgia" pitchFamily="18" charset="0"/>
              </a:rPr>
              <a:t>Can’t sue yet – Can only sue with issued patent</a:t>
            </a:r>
          </a:p>
          <a:p>
            <a:pPr lvl="1">
              <a:lnSpc>
                <a:spcPct val="90000"/>
              </a:lnSpc>
            </a:pPr>
            <a:r>
              <a:rPr lang="en-US" sz="2000" dirty="0" smtClean="0">
                <a:latin typeface="Georgia" pitchFamily="18" charset="0"/>
              </a:rPr>
              <a:t>Filing a patent application with the PTO is said to be “prosecuting a patent” and the process is often called “patent prosecution.” </a:t>
            </a:r>
          </a:p>
          <a:p>
            <a:pPr lvl="1">
              <a:lnSpc>
                <a:spcPct val="90000"/>
              </a:lnSpc>
            </a:pPr>
            <a:r>
              <a:rPr lang="en-US" sz="2000" dirty="0" smtClean="0">
                <a:latin typeface="Georgia" pitchFamily="18" charset="0"/>
              </a:rPr>
              <a:t>No rights to enforce patent until issuance</a:t>
            </a:r>
          </a:p>
          <a:p>
            <a:pPr>
              <a:lnSpc>
                <a:spcPct val="90000"/>
              </a:lnSpc>
            </a:pPr>
            <a:r>
              <a:rPr lang="en-US" sz="2400" dirty="0" smtClean="0">
                <a:latin typeface="Georgia" pitchFamily="18" charset="0"/>
              </a:rPr>
              <a:t>Term of patent is 20 years from its effective filing date (date of first filing in the chain, AKA date of priority)  </a:t>
            </a:r>
          </a:p>
          <a:p>
            <a:pPr lvl="1">
              <a:lnSpc>
                <a:spcPct val="90000"/>
              </a:lnSpc>
            </a:pPr>
            <a:r>
              <a:rPr lang="en-US" sz="2000" dirty="0" smtClean="0">
                <a:latin typeface="Georgia" pitchFamily="18" charset="0"/>
              </a:rPr>
              <a:t>But!  takes 3-5 years to issue as a patent right thus providing an enforceable term of approximately 15-17 years</a:t>
            </a:r>
          </a:p>
          <a:p>
            <a:pPr lvl="1">
              <a:lnSpc>
                <a:spcPct val="90000"/>
              </a:lnSpc>
            </a:pPr>
            <a:r>
              <a:rPr lang="en-US" sz="2000" dirty="0" smtClean="0">
                <a:latin typeface="Georgia" pitchFamily="18" charset="0"/>
              </a:rPr>
              <a:t>Also, often have chains of continuations with claims of different scopes or directed to different subcomponents of the invention</a:t>
            </a:r>
          </a:p>
          <a:p>
            <a:pPr lvl="2">
              <a:lnSpc>
                <a:spcPct val="90000"/>
              </a:lnSpc>
            </a:pPr>
            <a:r>
              <a:rPr lang="en-US" sz="2000" dirty="0">
                <a:latin typeface="Georgia" pitchFamily="18" charset="0"/>
              </a:rPr>
              <a:t>A</a:t>
            </a:r>
            <a:r>
              <a:rPr lang="en-US" sz="2000" dirty="0" smtClean="0">
                <a:latin typeface="Georgia" pitchFamily="18" charset="0"/>
              </a:rPr>
              <a:t>ll expire on the same date, 20 years from the first one’s filing date (priority date)</a:t>
            </a:r>
          </a:p>
          <a:p>
            <a:pPr marL="457200" lvl="1" indent="0">
              <a:lnSpc>
                <a:spcPct val="90000"/>
              </a:lnSpc>
              <a:buNone/>
            </a:pPr>
            <a:endParaRPr lang="en-US" sz="2400" dirty="0" smtClean="0">
              <a:latin typeface="Georgia" pitchFamily="18" charset="0"/>
            </a:endParaRPr>
          </a:p>
        </p:txBody>
      </p:sp>
      <p:sp>
        <p:nvSpPr>
          <p:cNvPr id="59396" name="Rectangle 4"/>
          <p:cNvSpPr>
            <a:spLocks noChangeArrowheads="1"/>
          </p:cNvSpPr>
          <p:nvPr/>
        </p:nvSpPr>
        <p:spPr bwMode="auto">
          <a:xfrm>
            <a:off x="762000" y="228600"/>
            <a:ext cx="7772400" cy="762000"/>
          </a:xfrm>
          <a:prstGeom prst="rect">
            <a:avLst/>
          </a:prstGeom>
          <a:noFill/>
          <a:ln w="9525">
            <a:noFill/>
            <a:miter lim="800000"/>
            <a:headEnd/>
            <a:tailEnd/>
          </a:ln>
        </p:spPr>
        <p:txBody>
          <a:bodyPr anchor="ctr"/>
          <a:lstStyle/>
          <a:p>
            <a:pPr algn="ctr" eaLnBrk="0" hangingPunct="0"/>
            <a:r>
              <a:rPr lang="en-US" sz="4400" dirty="0">
                <a:solidFill>
                  <a:srgbClr val="F58622"/>
                </a:solidFill>
                <a:latin typeface="Georgia" pitchFamily="18" charset="0"/>
              </a:rPr>
              <a:t>Patent Term</a:t>
            </a:r>
          </a:p>
        </p:txBody>
      </p:sp>
      <p:sp>
        <p:nvSpPr>
          <p:cNvPr id="59397" name="Rectangle 5"/>
          <p:cNvSpPr>
            <a:spLocks noChangeArrowheads="1"/>
          </p:cNvSpPr>
          <p:nvPr/>
        </p:nvSpPr>
        <p:spPr bwMode="auto">
          <a:xfrm>
            <a:off x="4546600" y="6008688"/>
            <a:ext cx="233363" cy="250825"/>
          </a:xfrm>
          <a:prstGeom prst="rect">
            <a:avLst/>
          </a:prstGeom>
          <a:noFill/>
          <a:ln w="9525">
            <a:noFill/>
            <a:miter lim="800000"/>
            <a:headEnd/>
            <a:tailEnd/>
          </a:ln>
        </p:spPr>
        <p:txBody>
          <a:bodyPr wrap="none">
            <a:spAutoFit/>
          </a:bodyPr>
          <a:lstStyle/>
          <a:p>
            <a:pPr>
              <a:lnSpc>
                <a:spcPct val="80000"/>
              </a:lnSpc>
              <a:spcBef>
                <a:spcPct val="20000"/>
              </a:spcBef>
              <a:buClr>
                <a:schemeClr val="bg1"/>
              </a:buClr>
              <a:buSzPct val="80000"/>
              <a:buFontTx/>
              <a:buChar char="•"/>
            </a:pPr>
            <a:endParaRPr lang="en-US" sz="1300">
              <a:solidFill>
                <a:schemeClr val="bg1"/>
              </a:solidFill>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29</a:t>
            </a:fld>
            <a:endParaRPr lang="en-US" dirty="0"/>
          </a:p>
        </p:txBody>
      </p:sp>
    </p:spTree>
    <p:extLst>
      <p:ext uri="{BB962C8B-B14F-4D97-AF65-F5344CB8AC3E}">
        <p14:creationId xmlns:p14="http://schemas.microsoft.com/office/powerpoint/2010/main" val="4042450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860425"/>
          </a:xfrm>
        </p:spPr>
        <p:txBody>
          <a:bodyPr/>
          <a:lstStyle/>
          <a:p>
            <a:r>
              <a:rPr lang="en-US" dirty="0" smtClean="0">
                <a:latin typeface="Georgia" panose="02040502050405020303" pitchFamily="18" charset="0"/>
              </a:rPr>
              <a:t>Who is Joe Barich?</a:t>
            </a:r>
            <a:endParaRPr lang="en-US" dirty="0">
              <a:latin typeface="Georgia" panose="02040502050405020303" pitchFamily="18" charset="0"/>
            </a:endParaRPr>
          </a:p>
        </p:txBody>
      </p:sp>
      <p:sp>
        <p:nvSpPr>
          <p:cNvPr id="5" name="Content Placeholder 4"/>
          <p:cNvSpPr>
            <a:spLocks noGrp="1"/>
          </p:cNvSpPr>
          <p:nvPr>
            <p:ph idx="13"/>
          </p:nvPr>
        </p:nvSpPr>
        <p:spPr>
          <a:xfrm>
            <a:off x="990600" y="914400"/>
            <a:ext cx="7696200" cy="5791200"/>
          </a:xfrm>
        </p:spPr>
        <p:txBody>
          <a:bodyPr>
            <a:normAutofit fontScale="77500" lnSpcReduction="20000"/>
          </a:bodyPr>
          <a:lstStyle/>
          <a:p>
            <a:pPr>
              <a:lnSpc>
                <a:spcPct val="120000"/>
              </a:lnSpc>
              <a:spcBef>
                <a:spcPts val="0"/>
              </a:spcBef>
              <a:spcAft>
                <a:spcPts val="300"/>
              </a:spcAft>
            </a:pPr>
            <a:r>
              <a:rPr lang="en-US" altLang="en-US" sz="3100" dirty="0" smtClean="0">
                <a:latin typeface="Georgia" panose="02040502050405020303" pitchFamily="18" charset="0"/>
              </a:rPr>
              <a:t>U. of Illinois BS, MS Electrical Engineering</a:t>
            </a:r>
          </a:p>
          <a:p>
            <a:pPr>
              <a:lnSpc>
                <a:spcPct val="120000"/>
              </a:lnSpc>
              <a:spcBef>
                <a:spcPts val="0"/>
              </a:spcBef>
              <a:spcAft>
                <a:spcPts val="300"/>
              </a:spcAft>
            </a:pPr>
            <a:r>
              <a:rPr lang="en-US" altLang="en-US" sz="3100" dirty="0" smtClean="0">
                <a:latin typeface="Georgia" panose="02040502050405020303" pitchFamily="18" charset="0"/>
              </a:rPr>
              <a:t>Boston College JD</a:t>
            </a:r>
          </a:p>
          <a:p>
            <a:pPr>
              <a:lnSpc>
                <a:spcPct val="120000"/>
              </a:lnSpc>
              <a:spcBef>
                <a:spcPts val="0"/>
              </a:spcBef>
              <a:spcAft>
                <a:spcPts val="300"/>
              </a:spcAft>
            </a:pPr>
            <a:r>
              <a:rPr lang="en-US" altLang="en-US" sz="3100" dirty="0" smtClean="0">
                <a:latin typeface="Georgia" panose="02040502050405020303" pitchFamily="18" charset="0"/>
              </a:rPr>
              <a:t>26 </a:t>
            </a:r>
            <a:r>
              <a:rPr lang="en-US" altLang="en-US" sz="3100" dirty="0" smtClean="0">
                <a:latin typeface="Georgia" panose="02040502050405020303" pitchFamily="18" charset="0"/>
              </a:rPr>
              <a:t>years as an IP attorney</a:t>
            </a:r>
          </a:p>
          <a:p>
            <a:pPr lvl="1">
              <a:lnSpc>
                <a:spcPct val="120000"/>
              </a:lnSpc>
              <a:spcBef>
                <a:spcPts val="0"/>
              </a:spcBef>
              <a:spcAft>
                <a:spcPts val="300"/>
              </a:spcAft>
            </a:pPr>
            <a:r>
              <a:rPr lang="en-US" altLang="en-US" sz="2600" dirty="0" smtClean="0">
                <a:latin typeface="Georgia" panose="02040502050405020303" pitchFamily="18" charset="0"/>
              </a:rPr>
              <a:t>15 at large firm IP specialty firm</a:t>
            </a:r>
          </a:p>
          <a:p>
            <a:pPr lvl="1">
              <a:lnSpc>
                <a:spcPct val="120000"/>
              </a:lnSpc>
              <a:spcBef>
                <a:spcPts val="0"/>
              </a:spcBef>
              <a:spcAft>
                <a:spcPts val="300"/>
              </a:spcAft>
            </a:pPr>
            <a:r>
              <a:rPr lang="en-US" altLang="en-US" sz="2600" dirty="0" smtClean="0">
                <a:latin typeface="Georgia" panose="02040502050405020303" pitchFamily="18" charset="0"/>
              </a:rPr>
              <a:t>Founded Barich IP Law Group in 2013</a:t>
            </a:r>
          </a:p>
          <a:p>
            <a:pPr>
              <a:lnSpc>
                <a:spcPct val="120000"/>
              </a:lnSpc>
              <a:spcBef>
                <a:spcPts val="0"/>
              </a:spcBef>
              <a:spcAft>
                <a:spcPts val="300"/>
              </a:spcAft>
            </a:pPr>
            <a:r>
              <a:rPr lang="en-US" altLang="en-US" sz="3100" dirty="0" smtClean="0">
                <a:latin typeface="Georgia" panose="02040502050405020303" pitchFamily="18" charset="0"/>
              </a:rPr>
              <a:t>20</a:t>
            </a:r>
            <a:r>
              <a:rPr lang="en-US" altLang="en-US" sz="3100" dirty="0" smtClean="0">
                <a:latin typeface="Georgia" panose="02040502050405020303" pitchFamily="18" charset="0"/>
              </a:rPr>
              <a:t> </a:t>
            </a:r>
            <a:r>
              <a:rPr lang="en-US" altLang="en-US" sz="3100" dirty="0" smtClean="0">
                <a:latin typeface="Georgia" panose="02040502050405020303" pitchFamily="18" charset="0"/>
              </a:rPr>
              <a:t>years as a Professor</a:t>
            </a:r>
          </a:p>
          <a:p>
            <a:pPr lvl="1">
              <a:lnSpc>
                <a:spcPct val="120000"/>
              </a:lnSpc>
              <a:spcBef>
                <a:spcPts val="0"/>
              </a:spcBef>
              <a:spcAft>
                <a:spcPts val="300"/>
              </a:spcAft>
            </a:pPr>
            <a:r>
              <a:rPr lang="en-US" altLang="en-US" sz="2600" dirty="0" smtClean="0">
                <a:latin typeface="Georgia" panose="02040502050405020303" pitchFamily="18" charset="0"/>
              </a:rPr>
              <a:t>Adjunct </a:t>
            </a:r>
            <a:r>
              <a:rPr lang="en-US" altLang="en-US" sz="2600" dirty="0">
                <a:latin typeface="Georgia" panose="02040502050405020303" pitchFamily="18" charset="0"/>
              </a:rPr>
              <a:t>Professor, </a:t>
            </a:r>
            <a:r>
              <a:rPr lang="en-US" altLang="en-US" sz="2600" dirty="0" smtClean="0">
                <a:latin typeface="Georgia" panose="02040502050405020303" pitchFamily="18" charset="0"/>
              </a:rPr>
              <a:t>U of I College of Law</a:t>
            </a:r>
          </a:p>
          <a:p>
            <a:pPr lvl="2">
              <a:lnSpc>
                <a:spcPct val="120000"/>
              </a:lnSpc>
              <a:spcBef>
                <a:spcPts val="0"/>
              </a:spcBef>
              <a:spcAft>
                <a:spcPts val="300"/>
              </a:spcAft>
            </a:pPr>
            <a:r>
              <a:rPr lang="en-US" altLang="en-US" sz="2600" dirty="0" smtClean="0">
                <a:latin typeface="Georgia" panose="02040502050405020303" pitchFamily="18" charset="0"/>
              </a:rPr>
              <a:t>Patent Prosecution, IP Clinic, Intro to IP</a:t>
            </a:r>
          </a:p>
          <a:p>
            <a:pPr lvl="1">
              <a:lnSpc>
                <a:spcPct val="120000"/>
              </a:lnSpc>
              <a:spcBef>
                <a:spcPts val="0"/>
              </a:spcBef>
              <a:spcAft>
                <a:spcPts val="300"/>
              </a:spcAft>
            </a:pPr>
            <a:r>
              <a:rPr lang="en-US" altLang="en-US" sz="2600" dirty="0" smtClean="0">
                <a:latin typeface="Georgia" panose="02040502050405020303" pitchFamily="18" charset="0"/>
              </a:rPr>
              <a:t>Lecturer, U of I College of Engineering</a:t>
            </a:r>
          </a:p>
          <a:p>
            <a:pPr lvl="2">
              <a:lnSpc>
                <a:spcPct val="120000"/>
              </a:lnSpc>
              <a:spcBef>
                <a:spcPts val="0"/>
              </a:spcBef>
              <a:spcAft>
                <a:spcPts val="300"/>
              </a:spcAft>
            </a:pPr>
            <a:r>
              <a:rPr lang="en-US" altLang="en-US" sz="2600" dirty="0" smtClean="0">
                <a:latin typeface="Georgia" panose="02040502050405020303" pitchFamily="18" charset="0"/>
              </a:rPr>
              <a:t>Engineering Law</a:t>
            </a:r>
          </a:p>
          <a:p>
            <a:pPr lvl="2">
              <a:lnSpc>
                <a:spcPct val="120000"/>
              </a:lnSpc>
              <a:spcBef>
                <a:spcPts val="0"/>
              </a:spcBef>
              <a:spcAft>
                <a:spcPts val="300"/>
              </a:spcAft>
            </a:pPr>
            <a:r>
              <a:rPr lang="en-US" altLang="en-US" sz="2600" dirty="0" smtClean="0">
                <a:latin typeface="Georgia" panose="02040502050405020303" pitchFamily="18" charset="0"/>
              </a:rPr>
              <a:t>Startups: Incorporation, Funding, Contracts, and IP</a:t>
            </a:r>
          </a:p>
          <a:p>
            <a:pPr lvl="1">
              <a:lnSpc>
                <a:spcPct val="120000"/>
              </a:lnSpc>
              <a:spcBef>
                <a:spcPts val="0"/>
              </a:spcBef>
              <a:spcAft>
                <a:spcPts val="300"/>
              </a:spcAft>
            </a:pPr>
            <a:r>
              <a:rPr lang="en-US" altLang="en-US" sz="2600" dirty="0" smtClean="0">
                <a:latin typeface="Georgia" panose="02040502050405020303" pitchFamily="18" charset="0"/>
              </a:rPr>
              <a:t>Senior Lecturer, U. of Wisconsin, Masters of Engineering Management Program</a:t>
            </a:r>
          </a:p>
          <a:p>
            <a:pPr lvl="2">
              <a:lnSpc>
                <a:spcPct val="120000"/>
              </a:lnSpc>
              <a:spcBef>
                <a:spcPts val="0"/>
              </a:spcBef>
              <a:spcAft>
                <a:spcPts val="300"/>
              </a:spcAft>
            </a:pPr>
            <a:r>
              <a:rPr lang="en-US" altLang="en-US" sz="2600" dirty="0" smtClean="0">
                <a:latin typeface="Georgia" panose="02040502050405020303" pitchFamily="18" charset="0"/>
              </a:rPr>
              <a:t>Engineering Law </a:t>
            </a:r>
            <a:endParaRPr lang="en-US" altLang="en-US" sz="260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3</a:t>
            </a:fld>
            <a:endParaRPr lang="en-US" dirty="0">
              <a:solidFill>
                <a:schemeClr val="tx2">
                  <a:lumMod val="75000"/>
                </a:schemeClr>
              </a:solidFill>
            </a:endParaRPr>
          </a:p>
        </p:txBody>
      </p:sp>
    </p:spTree>
    <p:extLst>
      <p:ext uri="{BB962C8B-B14F-4D97-AF65-F5344CB8AC3E}">
        <p14:creationId xmlns:p14="http://schemas.microsoft.com/office/powerpoint/2010/main" val="997797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idx="4294967295"/>
          </p:nvPr>
        </p:nvSpPr>
        <p:spPr>
          <a:xfrm>
            <a:off x="1066800" y="207963"/>
            <a:ext cx="7607300" cy="1143000"/>
          </a:xfrm>
        </p:spPr>
        <p:txBody>
          <a:bodyPr/>
          <a:lstStyle/>
          <a:p>
            <a:pPr algn="ctr" eaLnBrk="1" hangingPunct="1"/>
            <a:r>
              <a:rPr lang="en-US" dirty="0" smtClean="0">
                <a:latin typeface="Georgia" pitchFamily="18" charset="0"/>
              </a:rPr>
              <a:t>Provisional Patent Application</a:t>
            </a:r>
          </a:p>
        </p:txBody>
      </p:sp>
      <p:sp>
        <p:nvSpPr>
          <p:cNvPr id="60420" name="Content Placeholder 2"/>
          <p:cNvSpPr>
            <a:spLocks noGrp="1"/>
          </p:cNvSpPr>
          <p:nvPr>
            <p:ph idx="4294967295"/>
          </p:nvPr>
        </p:nvSpPr>
        <p:spPr>
          <a:xfrm>
            <a:off x="990600" y="1143000"/>
            <a:ext cx="7734300" cy="5025787"/>
          </a:xfrm>
        </p:spPr>
        <p:txBody>
          <a:bodyPr/>
          <a:lstStyle/>
          <a:p>
            <a:pPr eaLnBrk="1" hangingPunct="1">
              <a:lnSpc>
                <a:spcPct val="90000"/>
              </a:lnSpc>
            </a:pPr>
            <a:r>
              <a:rPr lang="en-US" sz="2800" dirty="0" smtClean="0">
                <a:latin typeface="Georgia" pitchFamily="18" charset="0"/>
              </a:rPr>
              <a:t>Quick and less formal filing with PTO</a:t>
            </a:r>
          </a:p>
          <a:p>
            <a:pPr lvl="1" eaLnBrk="1" hangingPunct="1">
              <a:lnSpc>
                <a:spcPct val="90000"/>
              </a:lnSpc>
            </a:pPr>
            <a:r>
              <a:rPr lang="en-US" sz="2400" dirty="0" smtClean="0">
                <a:latin typeface="Georgia" pitchFamily="18" charset="0"/>
              </a:rPr>
              <a:t>Gives you a priority date (for subject matter disclosed) – essentially a placeholder</a:t>
            </a:r>
          </a:p>
          <a:p>
            <a:pPr lvl="1" eaLnBrk="1" hangingPunct="1">
              <a:lnSpc>
                <a:spcPct val="90000"/>
              </a:lnSpc>
            </a:pPr>
            <a:r>
              <a:rPr lang="en-US" sz="2400" dirty="0" smtClean="0">
                <a:latin typeface="Georgia" pitchFamily="18" charset="0"/>
              </a:rPr>
              <a:t>Good for avoiding a bar date</a:t>
            </a:r>
          </a:p>
          <a:p>
            <a:pPr lvl="1" eaLnBrk="1" hangingPunct="1">
              <a:lnSpc>
                <a:spcPct val="90000"/>
              </a:lnSpc>
            </a:pPr>
            <a:r>
              <a:rPr lang="en-US" sz="2400" dirty="0" smtClean="0">
                <a:latin typeface="Georgia" pitchFamily="18" charset="0"/>
              </a:rPr>
              <a:t>Still MUST be an enabling written description</a:t>
            </a:r>
          </a:p>
          <a:p>
            <a:pPr lvl="1" eaLnBrk="1" hangingPunct="1">
              <a:lnSpc>
                <a:spcPct val="90000"/>
              </a:lnSpc>
            </a:pPr>
            <a:r>
              <a:rPr lang="en-US" sz="2400" dirty="0" smtClean="0">
                <a:latin typeface="Georgia" pitchFamily="18" charset="0"/>
              </a:rPr>
              <a:t>Cheaper ($2-4K vs. $8-12K)</a:t>
            </a:r>
          </a:p>
          <a:p>
            <a:pPr lvl="1" eaLnBrk="1" hangingPunct="1">
              <a:lnSpc>
                <a:spcPct val="90000"/>
              </a:lnSpc>
            </a:pPr>
            <a:r>
              <a:rPr lang="en-US" sz="2400" dirty="0" smtClean="0">
                <a:latin typeface="Georgia" pitchFamily="18" charset="0"/>
              </a:rPr>
              <a:t>Only lasts for one year – must then file utility application or your provisional is abandoned</a:t>
            </a:r>
          </a:p>
          <a:p>
            <a:pPr lvl="1" eaLnBrk="1" hangingPunct="1">
              <a:lnSpc>
                <a:spcPct val="90000"/>
              </a:lnSpc>
            </a:pPr>
            <a:r>
              <a:rPr lang="en-US" sz="2400" dirty="0" smtClean="0">
                <a:latin typeface="Georgia" pitchFamily="18" charset="0"/>
              </a:rPr>
              <a:t>No “provisional </a:t>
            </a:r>
            <a:r>
              <a:rPr lang="en-US" sz="2400" u="sng" dirty="0" smtClean="0">
                <a:latin typeface="Georgia" pitchFamily="18" charset="0"/>
              </a:rPr>
              <a:t>patent</a:t>
            </a:r>
            <a:r>
              <a:rPr lang="en-US" sz="2400" dirty="0" smtClean="0">
                <a:latin typeface="Georgia" pitchFamily="18" charset="0"/>
              </a:rPr>
              <a:t>”!  Provisional </a:t>
            </a:r>
            <a:r>
              <a:rPr lang="en-US" sz="2400" u="sng" dirty="0" smtClean="0">
                <a:latin typeface="Georgia" pitchFamily="18" charset="0"/>
              </a:rPr>
              <a:t>Application</a:t>
            </a:r>
            <a:r>
              <a:rPr lang="en-US" sz="2400" dirty="0" smtClean="0">
                <a:latin typeface="Georgia" pitchFamily="18" charset="0"/>
              </a:rPr>
              <a:t>!</a:t>
            </a:r>
          </a:p>
          <a:p>
            <a:pPr eaLnBrk="1" hangingPunct="1">
              <a:lnSpc>
                <a:spcPct val="90000"/>
              </a:lnSpc>
            </a:pPr>
            <a:r>
              <a:rPr lang="en-US" sz="2400" dirty="0" smtClean="0">
                <a:latin typeface="Georgia" pitchFamily="18" charset="0"/>
              </a:rPr>
              <a:t>Often filed as “option” by inventor, then shop around and file utility if funded</a:t>
            </a:r>
          </a:p>
          <a:p>
            <a:pPr lvl="1" eaLnBrk="1" hangingPunct="1">
              <a:lnSpc>
                <a:spcPct val="90000"/>
              </a:lnSpc>
            </a:pPr>
            <a:r>
              <a:rPr lang="en-US" sz="2400" dirty="0" smtClean="0">
                <a:latin typeface="Georgia" pitchFamily="18" charset="0"/>
              </a:rPr>
              <a:t>One provisional can become many utility patent applications and </a:t>
            </a:r>
            <a:r>
              <a:rPr lang="en-US" sz="2400" i="1" dirty="0" smtClean="0">
                <a:latin typeface="Georgia" pitchFamily="18" charset="0"/>
              </a:rPr>
              <a:t>vice versa</a:t>
            </a:r>
            <a:endParaRPr lang="en-US"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30</a:t>
            </a:fld>
            <a:endParaRPr lang="en-US" dirty="0"/>
          </a:p>
        </p:txBody>
      </p:sp>
    </p:spTree>
    <p:extLst>
      <p:ext uri="{BB962C8B-B14F-4D97-AF65-F5344CB8AC3E}">
        <p14:creationId xmlns:p14="http://schemas.microsoft.com/office/powerpoint/2010/main" val="4107645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457200" y="463550"/>
            <a:ext cx="8229600" cy="450850"/>
          </a:xfrm>
        </p:spPr>
        <p:txBody>
          <a:bodyPr>
            <a:normAutofit/>
          </a:bodyPr>
          <a:lstStyle/>
          <a:p>
            <a:pPr algn="ctr"/>
            <a:r>
              <a:rPr lang="en-US" sz="3600" dirty="0" smtClean="0">
                <a:latin typeface="Georgia" pitchFamily="18" charset="0"/>
              </a:rPr>
              <a:t>Entrepreneur Patent Advice - 1</a:t>
            </a:r>
          </a:p>
        </p:txBody>
      </p:sp>
      <p:sp>
        <p:nvSpPr>
          <p:cNvPr id="68611" name="Rectangle 3"/>
          <p:cNvSpPr>
            <a:spLocks noGrp="1"/>
          </p:cNvSpPr>
          <p:nvPr>
            <p:ph type="body" idx="4294967295"/>
          </p:nvPr>
        </p:nvSpPr>
        <p:spPr>
          <a:xfrm>
            <a:off x="990600" y="990600"/>
            <a:ext cx="8001000" cy="4881389"/>
          </a:xfrm>
        </p:spPr>
        <p:txBody>
          <a:bodyPr/>
          <a:lstStyle/>
          <a:p>
            <a:pPr>
              <a:spcBef>
                <a:spcPts val="0"/>
              </a:spcBef>
            </a:pPr>
            <a:r>
              <a:rPr lang="en-US" sz="2400" dirty="0" smtClean="0">
                <a:latin typeface="Georgia" panose="02040502050405020303" pitchFamily="18" charset="0"/>
              </a:rPr>
              <a:t>There are a lot of “moving parts” here and mistakes are often not recoverable.</a:t>
            </a:r>
          </a:p>
          <a:p>
            <a:pPr lvl="1">
              <a:spcBef>
                <a:spcPts val="0"/>
              </a:spcBef>
            </a:pPr>
            <a:r>
              <a:rPr lang="en-US" sz="2000" dirty="0" smtClean="0">
                <a:latin typeface="Georgia" panose="02040502050405020303" pitchFamily="18" charset="0"/>
              </a:rPr>
              <a:t>Use patent-specialty counsel, not just General Counsel</a:t>
            </a:r>
          </a:p>
          <a:p>
            <a:pPr lvl="1">
              <a:spcBef>
                <a:spcPts val="0"/>
              </a:spcBef>
            </a:pPr>
            <a:r>
              <a:rPr lang="en-US" sz="2000" dirty="0" smtClean="0">
                <a:latin typeface="Georgia" panose="02040502050405020303" pitchFamily="18" charset="0"/>
              </a:rPr>
              <a:t>Communicate!  Ask for advice!</a:t>
            </a:r>
            <a:endParaRPr lang="en-US" sz="2400" dirty="0" smtClean="0">
              <a:latin typeface="Georgia" panose="02040502050405020303" pitchFamily="18" charset="0"/>
            </a:endParaRPr>
          </a:p>
          <a:p>
            <a:pPr>
              <a:spcBef>
                <a:spcPts val="0"/>
              </a:spcBef>
            </a:pPr>
            <a:r>
              <a:rPr lang="en-US" sz="2400" dirty="0" smtClean="0">
                <a:latin typeface="Georgia" panose="02040502050405020303" pitchFamily="18" charset="0"/>
              </a:rPr>
              <a:t>You might not know if something is patentable</a:t>
            </a:r>
          </a:p>
          <a:p>
            <a:pPr lvl="1">
              <a:spcBef>
                <a:spcPts val="0"/>
              </a:spcBef>
            </a:pPr>
            <a:r>
              <a:rPr lang="en-US" sz="2000" dirty="0" smtClean="0">
                <a:latin typeface="Georgia" panose="02040502050405020303" pitchFamily="18" charset="0"/>
              </a:rPr>
              <a:t>Inventors don’t know when they have invented something patentable – or even the basics of patent law</a:t>
            </a:r>
          </a:p>
          <a:p>
            <a:pPr lvl="1">
              <a:spcBef>
                <a:spcPts val="0"/>
              </a:spcBef>
            </a:pPr>
            <a:r>
              <a:rPr lang="en-US" sz="2000" dirty="0" smtClean="0">
                <a:latin typeface="Georgia" panose="02040502050405020303" pitchFamily="18" charset="0"/>
              </a:rPr>
              <a:t>Get it in front of your patent counsel</a:t>
            </a:r>
            <a:endParaRPr lang="en-US" sz="2000" dirty="0">
              <a:latin typeface="Georgia" panose="02040502050405020303" pitchFamily="18" charset="0"/>
            </a:endParaRPr>
          </a:p>
          <a:p>
            <a:pPr>
              <a:spcBef>
                <a:spcPts val="0"/>
              </a:spcBef>
            </a:pPr>
            <a:r>
              <a:rPr lang="en-US" sz="2400" dirty="0" smtClean="0">
                <a:latin typeface="Georgia" panose="02040502050405020303" pitchFamily="18" charset="0"/>
              </a:rPr>
              <a:t>Be aware of bar dates</a:t>
            </a:r>
          </a:p>
          <a:p>
            <a:pPr lvl="1">
              <a:spcBef>
                <a:spcPts val="0"/>
              </a:spcBef>
            </a:pPr>
            <a:r>
              <a:rPr lang="en-US" sz="2000" dirty="0" smtClean="0">
                <a:latin typeface="Georgia" panose="02040502050405020303" pitchFamily="18" charset="0"/>
              </a:rPr>
              <a:t>Disclosure OR Commercialization – NDA does not help with commercialization</a:t>
            </a:r>
          </a:p>
          <a:p>
            <a:pPr lvl="1">
              <a:spcBef>
                <a:spcPts val="0"/>
              </a:spcBef>
            </a:pPr>
            <a:r>
              <a:rPr lang="en-US" sz="2000" dirty="0" smtClean="0">
                <a:latin typeface="Georgia" panose="02040502050405020303" pitchFamily="18" charset="0"/>
              </a:rPr>
              <a:t>1 year in U.S. – No grace period in some countries outside US</a:t>
            </a:r>
          </a:p>
          <a:p>
            <a:pPr>
              <a:spcBef>
                <a:spcPts val="0"/>
              </a:spcBef>
            </a:pPr>
            <a:r>
              <a:rPr lang="en-US" sz="2400" dirty="0">
                <a:latin typeface="Georgia" panose="02040502050405020303" pitchFamily="18" charset="0"/>
              </a:rPr>
              <a:t>If something is unclear, bring it up right </a:t>
            </a:r>
            <a:r>
              <a:rPr lang="en-US" sz="2400" dirty="0" smtClean="0">
                <a:latin typeface="Georgia" panose="02040502050405020303" pitchFamily="18" charset="0"/>
              </a:rPr>
              <a:t>away – many patent aspects are date-dependent </a:t>
            </a:r>
            <a:endParaRPr lang="en-US" dirty="0">
              <a:latin typeface="Georgia" panose="02040502050405020303" pitchFamily="18" charset="0"/>
            </a:endParaRPr>
          </a:p>
          <a:p>
            <a:pPr lvl="1">
              <a:spcBef>
                <a:spcPts val="0"/>
              </a:spcBef>
            </a:pPr>
            <a:endParaRPr lang="en-US" sz="2000" dirty="0">
              <a:latin typeface="Georgia" panose="02040502050405020303" pitchFamily="18" charset="0"/>
            </a:endParaRPr>
          </a:p>
          <a:p>
            <a:pPr marL="457200" lvl="1" indent="0">
              <a:lnSpc>
                <a:spcPct val="90000"/>
              </a:lnSpc>
              <a:buNone/>
            </a:pPr>
            <a:endParaRPr lang="en-US" sz="2000" dirty="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31</a:t>
            </a:fld>
            <a:endParaRPr lang="en-US" dirty="0"/>
          </a:p>
        </p:txBody>
      </p:sp>
    </p:spTree>
    <p:extLst>
      <p:ext uri="{BB962C8B-B14F-4D97-AF65-F5344CB8AC3E}">
        <p14:creationId xmlns:p14="http://schemas.microsoft.com/office/powerpoint/2010/main" val="2448263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457200" y="463550"/>
            <a:ext cx="8229600" cy="450850"/>
          </a:xfrm>
        </p:spPr>
        <p:txBody>
          <a:bodyPr>
            <a:normAutofit/>
          </a:bodyPr>
          <a:lstStyle/>
          <a:p>
            <a:pPr algn="ctr"/>
            <a:r>
              <a:rPr lang="en-US" sz="3600" dirty="0">
                <a:latin typeface="Georgia" pitchFamily="18" charset="0"/>
              </a:rPr>
              <a:t>Entrepreneur Patent Advice </a:t>
            </a:r>
            <a:r>
              <a:rPr lang="en-US" sz="3600" dirty="0" smtClean="0">
                <a:latin typeface="Georgia" pitchFamily="18" charset="0"/>
              </a:rPr>
              <a:t>- 2</a:t>
            </a:r>
          </a:p>
        </p:txBody>
      </p:sp>
      <p:sp>
        <p:nvSpPr>
          <p:cNvPr id="68611" name="Rectangle 3"/>
          <p:cNvSpPr>
            <a:spLocks noGrp="1"/>
          </p:cNvSpPr>
          <p:nvPr>
            <p:ph type="body" idx="4294967295"/>
          </p:nvPr>
        </p:nvSpPr>
        <p:spPr>
          <a:xfrm>
            <a:off x="990600" y="990600"/>
            <a:ext cx="8001000" cy="4881389"/>
          </a:xfrm>
        </p:spPr>
        <p:txBody>
          <a:bodyPr/>
          <a:lstStyle/>
          <a:p>
            <a:pPr>
              <a:spcBef>
                <a:spcPts val="0"/>
              </a:spcBef>
            </a:pPr>
            <a:r>
              <a:rPr lang="en-US" sz="2400" dirty="0">
                <a:latin typeface="Georgia" panose="02040502050405020303" pitchFamily="18" charset="0"/>
              </a:rPr>
              <a:t>F</a:t>
            </a:r>
            <a:r>
              <a:rPr lang="en-US" sz="2400" dirty="0" smtClean="0">
                <a:latin typeface="Georgia" panose="02040502050405020303" pitchFamily="18" charset="0"/>
              </a:rPr>
              <a:t>ile provisional applications</a:t>
            </a:r>
          </a:p>
          <a:p>
            <a:pPr lvl="1">
              <a:spcBef>
                <a:spcPts val="0"/>
              </a:spcBef>
            </a:pPr>
            <a:r>
              <a:rPr lang="en-US" sz="2000" dirty="0" smtClean="0">
                <a:latin typeface="Georgia" panose="02040502050405020303" pitchFamily="18" charset="0"/>
              </a:rPr>
              <a:t>Patent goes to the first to file.  You must have the earliest date.</a:t>
            </a:r>
            <a:endParaRPr lang="en-US" sz="2000" dirty="0">
              <a:latin typeface="Georgia" panose="02040502050405020303" pitchFamily="18" charset="0"/>
            </a:endParaRPr>
          </a:p>
          <a:p>
            <a:pPr lvl="1">
              <a:spcBef>
                <a:spcPts val="0"/>
              </a:spcBef>
            </a:pPr>
            <a:r>
              <a:rPr lang="en-US" sz="2000" dirty="0" smtClean="0">
                <a:latin typeface="Georgia" panose="02040502050405020303" pitchFamily="18" charset="0"/>
              </a:rPr>
              <a:t>Can file multiple </a:t>
            </a:r>
            <a:r>
              <a:rPr lang="en-US" sz="2000" dirty="0" err="1" smtClean="0">
                <a:latin typeface="Georgia" panose="02040502050405020303" pitchFamily="18" charset="0"/>
              </a:rPr>
              <a:t>provisionals</a:t>
            </a:r>
            <a:r>
              <a:rPr lang="en-US" sz="2000" dirty="0" smtClean="0">
                <a:latin typeface="Georgia" panose="02040502050405020303" pitchFamily="18" charset="0"/>
              </a:rPr>
              <a:t> as work progresses.</a:t>
            </a:r>
          </a:p>
          <a:p>
            <a:pPr>
              <a:spcBef>
                <a:spcPts val="0"/>
              </a:spcBef>
            </a:pPr>
            <a:r>
              <a:rPr lang="en-US" sz="2400" dirty="0" smtClean="0">
                <a:latin typeface="Georgia" panose="02040502050405020303" pitchFamily="18" charset="0"/>
              </a:rPr>
              <a:t>Document Ownership</a:t>
            </a:r>
          </a:p>
          <a:p>
            <a:pPr lvl="1">
              <a:spcBef>
                <a:spcPts val="0"/>
              </a:spcBef>
            </a:pPr>
            <a:r>
              <a:rPr lang="en-US" sz="2000" dirty="0" smtClean="0">
                <a:latin typeface="Georgia" panose="02040502050405020303" pitchFamily="18" charset="0"/>
              </a:rPr>
              <a:t>Inventors should explicitly assign their rights to the company.  Do not rely on the employee handbook.</a:t>
            </a:r>
          </a:p>
          <a:p>
            <a:pPr lvl="1">
              <a:spcBef>
                <a:spcPts val="0"/>
              </a:spcBef>
            </a:pPr>
            <a:r>
              <a:rPr lang="en-US" sz="2000" dirty="0" smtClean="0">
                <a:latin typeface="Georgia" panose="02040502050405020303" pitchFamily="18" charset="0"/>
              </a:rPr>
              <a:t>Watch out for unnamed co-inventor</a:t>
            </a:r>
          </a:p>
          <a:p>
            <a:pPr lvl="1">
              <a:spcBef>
                <a:spcPts val="0"/>
              </a:spcBef>
            </a:pPr>
            <a:r>
              <a:rPr lang="en-US" sz="2000" dirty="0" smtClean="0">
                <a:latin typeface="Georgia" panose="02040502050405020303" pitchFamily="18" charset="0"/>
              </a:rPr>
              <a:t>Make sure assignments are filed in PTO registry</a:t>
            </a:r>
            <a:endParaRPr lang="en-US" sz="2000" dirty="0">
              <a:latin typeface="Georgia" panose="02040502050405020303" pitchFamily="18" charset="0"/>
            </a:endParaRPr>
          </a:p>
          <a:p>
            <a:pPr>
              <a:spcBef>
                <a:spcPts val="0"/>
              </a:spcBef>
            </a:pPr>
            <a:r>
              <a:rPr lang="en-US" sz="2400" dirty="0" smtClean="0">
                <a:latin typeface="Georgia" panose="02040502050405020303" pitchFamily="18" charset="0"/>
              </a:rPr>
              <a:t>Consider rights outside U.S.</a:t>
            </a:r>
          </a:p>
          <a:p>
            <a:pPr lvl="1">
              <a:spcBef>
                <a:spcPts val="0"/>
              </a:spcBef>
            </a:pPr>
            <a:r>
              <a:rPr lang="en-US" sz="2000" dirty="0" smtClean="0">
                <a:latin typeface="Georgia" panose="02040502050405020303" pitchFamily="18" charset="0"/>
              </a:rPr>
              <a:t>Ask your patent counsel – Direct country filing, PCT</a:t>
            </a:r>
          </a:p>
          <a:p>
            <a:pPr>
              <a:spcBef>
                <a:spcPts val="0"/>
              </a:spcBef>
            </a:pPr>
            <a:r>
              <a:rPr lang="en-US" sz="2400" dirty="0" smtClean="0">
                <a:latin typeface="Georgia" panose="02040502050405020303" pitchFamily="18" charset="0"/>
              </a:rPr>
              <a:t>Maximize your rights with continuations</a:t>
            </a:r>
            <a:endParaRPr lang="en-US" sz="2400" dirty="0">
              <a:latin typeface="Georgia" panose="02040502050405020303" pitchFamily="18" charset="0"/>
            </a:endParaRPr>
          </a:p>
          <a:p>
            <a:pPr lvl="1">
              <a:spcBef>
                <a:spcPts val="0"/>
              </a:spcBef>
            </a:pPr>
            <a:r>
              <a:rPr lang="en-US" sz="2000" dirty="0" smtClean="0">
                <a:latin typeface="Georgia" panose="02040502050405020303" pitchFamily="18" charset="0"/>
              </a:rPr>
              <a:t>Can get better claims and be more flexible in enforcement</a:t>
            </a:r>
          </a:p>
          <a:p>
            <a:pPr>
              <a:spcBef>
                <a:spcPts val="0"/>
              </a:spcBef>
            </a:pPr>
            <a:r>
              <a:rPr lang="en-US" sz="2400" dirty="0" smtClean="0">
                <a:latin typeface="Georgia" panose="02040502050405020303" pitchFamily="18" charset="0"/>
              </a:rPr>
              <a:t>Periodically reevaluate your portfolio</a:t>
            </a:r>
          </a:p>
          <a:p>
            <a:pPr lvl="1">
              <a:spcBef>
                <a:spcPts val="0"/>
              </a:spcBef>
            </a:pPr>
            <a:r>
              <a:rPr lang="en-US" sz="2000" dirty="0" smtClean="0">
                <a:latin typeface="Georgia" panose="02040502050405020303" pitchFamily="18" charset="0"/>
              </a:rPr>
              <a:t>Keep conscious of costs and evaluate </a:t>
            </a:r>
            <a:r>
              <a:rPr lang="en-US" sz="2000" dirty="0">
                <a:latin typeface="Georgia" panose="02040502050405020303" pitchFamily="18" charset="0"/>
              </a:rPr>
              <a:t>for financial </a:t>
            </a:r>
            <a:r>
              <a:rPr lang="en-US" sz="2000" dirty="0" smtClean="0">
                <a:latin typeface="Georgia" panose="02040502050405020303" pitchFamily="18" charset="0"/>
              </a:rPr>
              <a:t>impact.  You might not need multiple continuations of a minor-value product</a:t>
            </a:r>
            <a:endParaRPr lang="en-US" sz="2000" dirty="0">
              <a:latin typeface="Georgia" panose="02040502050405020303" pitchFamily="18" charset="0"/>
            </a:endParaRPr>
          </a:p>
          <a:p>
            <a:pPr lvl="1">
              <a:spcBef>
                <a:spcPts val="0"/>
              </a:spcBef>
            </a:pPr>
            <a:endParaRPr lang="en-US" sz="2000" dirty="0" smtClean="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32</a:t>
            </a:fld>
            <a:endParaRPr lang="en-US" dirty="0"/>
          </a:p>
        </p:txBody>
      </p:sp>
    </p:spTree>
    <p:extLst>
      <p:ext uri="{BB962C8B-B14F-4D97-AF65-F5344CB8AC3E}">
        <p14:creationId xmlns:p14="http://schemas.microsoft.com/office/powerpoint/2010/main" val="3085396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457200" y="463550"/>
            <a:ext cx="8229600" cy="450850"/>
          </a:xfrm>
        </p:spPr>
        <p:txBody>
          <a:bodyPr>
            <a:normAutofit/>
          </a:bodyPr>
          <a:lstStyle/>
          <a:p>
            <a:pPr algn="ctr"/>
            <a:r>
              <a:rPr lang="en-US" sz="3600" dirty="0">
                <a:latin typeface="Georgia" pitchFamily="18" charset="0"/>
              </a:rPr>
              <a:t>Entrepreneur Patent Advice </a:t>
            </a:r>
            <a:r>
              <a:rPr lang="en-US" sz="3600" dirty="0" smtClean="0">
                <a:latin typeface="Georgia" pitchFamily="18" charset="0"/>
              </a:rPr>
              <a:t>- 3</a:t>
            </a:r>
          </a:p>
        </p:txBody>
      </p:sp>
      <p:sp>
        <p:nvSpPr>
          <p:cNvPr id="68611" name="Rectangle 3"/>
          <p:cNvSpPr>
            <a:spLocks noGrp="1"/>
          </p:cNvSpPr>
          <p:nvPr>
            <p:ph type="body" idx="4294967295"/>
          </p:nvPr>
        </p:nvSpPr>
        <p:spPr>
          <a:xfrm>
            <a:off x="990600" y="990600"/>
            <a:ext cx="8001000" cy="4881389"/>
          </a:xfrm>
        </p:spPr>
        <p:txBody>
          <a:bodyPr/>
          <a:lstStyle/>
          <a:p>
            <a:pPr>
              <a:spcBef>
                <a:spcPts val="0"/>
              </a:spcBef>
            </a:pPr>
            <a:r>
              <a:rPr lang="en-US" sz="2400" dirty="0" smtClean="0">
                <a:latin typeface="Georgia" panose="02040502050405020303" pitchFamily="18" charset="0"/>
              </a:rPr>
              <a:t>Perform patent searching (freedom to operate) analysis before releasing new product or service</a:t>
            </a:r>
          </a:p>
          <a:p>
            <a:pPr>
              <a:spcBef>
                <a:spcPts val="0"/>
              </a:spcBef>
            </a:pPr>
            <a:endParaRPr lang="en-US" sz="2400" dirty="0" smtClean="0">
              <a:latin typeface="Georgia" panose="02040502050405020303" pitchFamily="18" charset="0"/>
            </a:endParaRPr>
          </a:p>
          <a:p>
            <a:pPr>
              <a:spcBef>
                <a:spcPts val="0"/>
              </a:spcBef>
            </a:pPr>
            <a:r>
              <a:rPr lang="en-US" sz="2400" dirty="0" smtClean="0">
                <a:latin typeface="Georgia" panose="02040502050405020303" pitchFamily="18" charset="0"/>
              </a:rPr>
              <a:t>Be cautious if someone claims you infringe</a:t>
            </a:r>
          </a:p>
          <a:p>
            <a:pPr lvl="1">
              <a:spcBef>
                <a:spcPts val="0"/>
              </a:spcBef>
            </a:pPr>
            <a:r>
              <a:rPr lang="en-US" sz="2000" dirty="0" smtClean="0">
                <a:latin typeface="Georgia" panose="02040502050405020303" pitchFamily="18" charset="0"/>
              </a:rPr>
              <a:t>People are often overly-aggressive </a:t>
            </a:r>
          </a:p>
          <a:p>
            <a:pPr lvl="1">
              <a:spcBef>
                <a:spcPts val="0"/>
              </a:spcBef>
            </a:pPr>
            <a:r>
              <a:rPr lang="en-US" sz="2000" dirty="0" smtClean="0">
                <a:latin typeface="Georgia" panose="02040502050405020303" pitchFamily="18" charset="0"/>
              </a:rPr>
              <a:t>Get a patent lawyer to analyze claims</a:t>
            </a:r>
            <a:endParaRPr lang="en-US" sz="2400" dirty="0">
              <a:latin typeface="Georgia" panose="02040502050405020303" pitchFamily="18" charset="0"/>
            </a:endParaRPr>
          </a:p>
          <a:p>
            <a:pPr>
              <a:spcBef>
                <a:spcPts val="0"/>
              </a:spcBef>
            </a:pPr>
            <a:endParaRPr lang="en-US" sz="2400" dirty="0" smtClean="0">
              <a:latin typeface="Georgia" panose="02040502050405020303" pitchFamily="18" charset="0"/>
            </a:endParaRPr>
          </a:p>
          <a:p>
            <a:pPr>
              <a:spcBef>
                <a:spcPts val="0"/>
              </a:spcBef>
            </a:pPr>
            <a:r>
              <a:rPr lang="en-US" sz="2400" dirty="0" smtClean="0">
                <a:latin typeface="Georgia" panose="02040502050405020303" pitchFamily="18" charset="0"/>
              </a:rPr>
              <a:t>Don’t make adverse internal records – and make sure your team doesn’t either</a:t>
            </a:r>
          </a:p>
          <a:p>
            <a:pPr lvl="1">
              <a:spcBef>
                <a:spcPts val="0"/>
              </a:spcBef>
            </a:pPr>
            <a:r>
              <a:rPr lang="en-US" sz="2000" dirty="0" smtClean="0">
                <a:latin typeface="Georgia" panose="02040502050405020303" pitchFamily="18" charset="0"/>
              </a:rPr>
              <a:t>Everything is discoverable – even “personal” communications</a:t>
            </a:r>
          </a:p>
          <a:p>
            <a:pPr lvl="1">
              <a:spcBef>
                <a:spcPts val="0"/>
              </a:spcBef>
            </a:pPr>
            <a:r>
              <a:rPr lang="en-US" sz="2000" dirty="0" smtClean="0">
                <a:latin typeface="Georgia" panose="02040502050405020303" pitchFamily="18" charset="0"/>
              </a:rPr>
              <a:t>Text message saying “I love how we are copying X’s product” will be Exhibit #1 in the patent infringement suit</a:t>
            </a:r>
          </a:p>
          <a:p>
            <a:pPr lvl="1">
              <a:spcBef>
                <a:spcPts val="0"/>
              </a:spcBef>
            </a:pPr>
            <a:r>
              <a:rPr lang="en-US" sz="2000" dirty="0" smtClean="0">
                <a:latin typeface="Georgia" panose="02040502050405020303" pitchFamily="18" charset="0"/>
              </a:rPr>
              <a:t>This goes for all forms of IP</a:t>
            </a:r>
            <a:endParaRPr lang="en-US" sz="2000" dirty="0">
              <a:latin typeface="Georgia" panose="02040502050405020303" pitchFamily="18" charset="0"/>
            </a:endParaRPr>
          </a:p>
          <a:p>
            <a:pPr lvl="1">
              <a:spcBef>
                <a:spcPts val="0"/>
              </a:spcBef>
            </a:pPr>
            <a:endParaRPr lang="en-US" sz="2000" dirty="0" smtClean="0">
              <a:latin typeface="Georgia" panose="02040502050405020303" pitchFamily="18" charset="0"/>
            </a:endParaRPr>
          </a:p>
          <a:p>
            <a:pPr lvl="1">
              <a:spcBef>
                <a:spcPts val="0"/>
              </a:spcBef>
            </a:pPr>
            <a:endParaRPr lang="en-US" sz="2000" dirty="0" smtClean="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33</a:t>
            </a:fld>
            <a:endParaRPr lang="en-US" dirty="0"/>
          </a:p>
        </p:txBody>
      </p:sp>
    </p:spTree>
    <p:extLst>
      <p:ext uri="{BB962C8B-B14F-4D97-AF65-F5344CB8AC3E}">
        <p14:creationId xmlns:p14="http://schemas.microsoft.com/office/powerpoint/2010/main" val="989739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1089025"/>
          </a:xfrm>
        </p:spPr>
        <p:txBody>
          <a:bodyPr/>
          <a:lstStyle/>
          <a:p>
            <a:r>
              <a:rPr lang="en-US" dirty="0" smtClean="0">
                <a:latin typeface="Georgia" panose="02040502050405020303" pitchFamily="18" charset="0"/>
              </a:rPr>
              <a:t>Agenda</a:t>
            </a:r>
            <a:endParaRPr lang="en-US" dirty="0">
              <a:latin typeface="Georgia" panose="02040502050405020303" pitchFamily="18" charset="0"/>
            </a:endParaRPr>
          </a:p>
        </p:txBody>
      </p:sp>
      <p:sp>
        <p:nvSpPr>
          <p:cNvPr id="5" name="Content Placeholder 4"/>
          <p:cNvSpPr>
            <a:spLocks noGrp="1"/>
          </p:cNvSpPr>
          <p:nvPr>
            <p:ph idx="13"/>
          </p:nvPr>
        </p:nvSpPr>
        <p:spPr>
          <a:xfrm>
            <a:off x="990600" y="1219200"/>
            <a:ext cx="8001000" cy="4525963"/>
          </a:xfrm>
        </p:spPr>
        <p:txBody>
          <a:bodyPr>
            <a:normAutofit fontScale="92500" lnSpcReduction="20000"/>
          </a:bodyPr>
          <a:lstStyle/>
          <a:p>
            <a:pPr>
              <a:defRPr/>
            </a:pPr>
            <a:r>
              <a:rPr lang="en-US" sz="2600" dirty="0">
                <a:latin typeface="Georgia" panose="02040502050405020303" pitchFamily="18" charset="0"/>
              </a:rPr>
              <a:t>Who is Joe Barich?</a:t>
            </a:r>
          </a:p>
          <a:p>
            <a:pPr>
              <a:defRPr/>
            </a:pPr>
            <a:r>
              <a:rPr lang="en-US" sz="2600" dirty="0">
                <a:latin typeface="Georgia" panose="02040502050405020303" pitchFamily="18" charset="0"/>
              </a:rPr>
              <a:t>IP Rights In Context</a:t>
            </a:r>
          </a:p>
          <a:p>
            <a:pPr>
              <a:defRPr/>
            </a:pPr>
            <a:r>
              <a:rPr lang="en-US" sz="2600" dirty="0">
                <a:solidFill>
                  <a:schemeClr val="accent1">
                    <a:lumMod val="50000"/>
                  </a:schemeClr>
                </a:solidFill>
                <a:latin typeface="Georgia" panose="02040502050405020303" pitchFamily="18" charset="0"/>
              </a:rPr>
              <a:t>Patents</a:t>
            </a:r>
          </a:p>
          <a:p>
            <a:pPr lvl="1">
              <a:defRPr/>
            </a:pPr>
            <a:r>
              <a:rPr lang="en-US" sz="2200" dirty="0">
                <a:solidFill>
                  <a:schemeClr val="accent1">
                    <a:lumMod val="50000"/>
                  </a:schemeClr>
                </a:solidFill>
                <a:latin typeface="Georgia" panose="02040502050405020303" pitchFamily="18" charset="0"/>
              </a:rPr>
              <a:t>Utility Patents</a:t>
            </a:r>
          </a:p>
          <a:p>
            <a:pPr lvl="1">
              <a:defRPr/>
            </a:pPr>
            <a:r>
              <a:rPr lang="en-US" sz="2200" dirty="0">
                <a:latin typeface="Georgia" panose="02040502050405020303" pitchFamily="18" charset="0"/>
              </a:rPr>
              <a:t>Provisional Patent Applications</a:t>
            </a:r>
          </a:p>
          <a:p>
            <a:pPr lvl="1">
              <a:defRPr/>
            </a:pPr>
            <a:r>
              <a:rPr lang="en-US" sz="2200" dirty="0">
                <a:latin typeface="Georgia" panose="02040502050405020303" pitchFamily="18" charset="0"/>
              </a:rPr>
              <a:t>Entrepreneur Patent Advice</a:t>
            </a:r>
          </a:p>
          <a:p>
            <a:pPr>
              <a:defRPr/>
            </a:pPr>
            <a:r>
              <a:rPr lang="en-US" sz="2600" dirty="0">
                <a:solidFill>
                  <a:srgbClr val="F58622"/>
                </a:solidFill>
                <a:latin typeface="Georgia" panose="02040502050405020303" pitchFamily="18" charset="0"/>
              </a:rPr>
              <a:t>Summary</a:t>
            </a:r>
          </a:p>
          <a:p>
            <a:pPr lvl="1">
              <a:defRPr/>
            </a:pPr>
            <a:endParaRPr lang="en-US" sz="2200" dirty="0" smtClean="0">
              <a:solidFill>
                <a:srgbClr val="F58622"/>
              </a:solidFill>
              <a:latin typeface="Georgia" panose="02040502050405020303" pitchFamily="18" charset="0"/>
            </a:endParaRPr>
          </a:p>
          <a:p>
            <a:pPr marL="0" indent="0">
              <a:buNone/>
              <a:defRPr/>
            </a:pPr>
            <a:endParaRPr lang="en-US" sz="2600" dirty="0" smtClean="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34</a:t>
            </a:fld>
            <a:endParaRPr lang="en-US" dirty="0">
              <a:solidFill>
                <a:schemeClr val="tx2">
                  <a:lumMod val="75000"/>
                </a:schemeClr>
              </a:solidFill>
            </a:endParaRPr>
          </a:p>
        </p:txBody>
      </p:sp>
    </p:spTree>
    <p:extLst>
      <p:ext uri="{BB962C8B-B14F-4D97-AF65-F5344CB8AC3E}">
        <p14:creationId xmlns:p14="http://schemas.microsoft.com/office/powerpoint/2010/main" val="926951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631825"/>
          </a:xfrm>
        </p:spPr>
        <p:txBody>
          <a:bodyPr/>
          <a:lstStyle/>
          <a:p>
            <a:r>
              <a:rPr lang="en-US" dirty="0" smtClean="0">
                <a:latin typeface="Georgia" panose="02040502050405020303" pitchFamily="18" charset="0"/>
              </a:rPr>
              <a:t>Summary Chart</a:t>
            </a:r>
            <a:endParaRPr lang="en-US" dirty="0">
              <a:latin typeface="Georgia" panose="02040502050405020303" pitchFamily="18" charset="0"/>
            </a:endParaRPr>
          </a:p>
        </p:txBody>
      </p:sp>
      <p:sp>
        <p:nvSpPr>
          <p:cNvPr id="5" name="Content Placeholder 4"/>
          <p:cNvSpPr>
            <a:spLocks noGrp="1"/>
          </p:cNvSpPr>
          <p:nvPr>
            <p:ph idx="13"/>
          </p:nvPr>
        </p:nvSpPr>
        <p:spPr>
          <a:xfrm>
            <a:off x="990600" y="1066800"/>
            <a:ext cx="8001000" cy="5257800"/>
          </a:xfrm>
        </p:spPr>
        <p:txBody>
          <a:bodyPr>
            <a:normAutofit fontScale="92500" lnSpcReduction="20000"/>
          </a:bodyPr>
          <a:lstStyle/>
          <a:p>
            <a:pPr>
              <a:defRPr/>
            </a:pPr>
            <a:endParaRPr lang="en-US" sz="2600" dirty="0" smtClean="0">
              <a:latin typeface="Georgia" panose="02040502050405020303" pitchFamily="18" charset="0"/>
            </a:endParaRPr>
          </a:p>
          <a:p>
            <a:pPr>
              <a:defRPr/>
            </a:pPr>
            <a:endParaRPr lang="en-US" sz="2600" dirty="0">
              <a:latin typeface="Georgia" panose="02040502050405020303" pitchFamily="18" charset="0"/>
            </a:endParaRPr>
          </a:p>
          <a:p>
            <a:pPr marL="0" indent="0">
              <a:buNone/>
              <a:defRPr/>
            </a:pPr>
            <a:endParaRPr lang="en-US" sz="2600" dirty="0" smtClean="0">
              <a:latin typeface="Georgia" panose="0204050205040502030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10953365"/>
              </p:ext>
            </p:extLst>
          </p:nvPr>
        </p:nvGraphicFramePr>
        <p:xfrm>
          <a:off x="990600" y="990600"/>
          <a:ext cx="7924800" cy="5287957"/>
        </p:xfrm>
        <a:graphic>
          <a:graphicData uri="http://schemas.openxmlformats.org/drawingml/2006/table">
            <a:tbl>
              <a:tblPr firstRow="1" bandRow="1">
                <a:tableStyleId>{5C22544A-7EE6-4342-B048-85BDC9FD1C3A}</a:tableStyleId>
              </a:tblPr>
              <a:tblGrid>
                <a:gridCol w="1087718"/>
                <a:gridCol w="1320800"/>
                <a:gridCol w="1942353"/>
                <a:gridCol w="1553882"/>
                <a:gridCol w="2020047"/>
              </a:tblGrid>
              <a:tr h="685800">
                <a:tc>
                  <a:txBody>
                    <a:bodyPr/>
                    <a:lstStyle/>
                    <a:p>
                      <a:r>
                        <a:rPr lang="en-US" sz="1600" dirty="0" smtClean="0">
                          <a:latin typeface="Georgia" panose="02040502050405020303" pitchFamily="18" charset="0"/>
                        </a:rPr>
                        <a:t>IP Right</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Directed Towards</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How Obtained?</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Term</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Standard for infringement</a:t>
                      </a:r>
                      <a:endParaRPr lang="en-US" sz="1600" dirty="0">
                        <a:latin typeface="Georgia" panose="02040502050405020303" pitchFamily="18" charset="0"/>
                      </a:endParaRPr>
                    </a:p>
                  </a:txBody>
                  <a:tcPr/>
                </a:tc>
              </a:tr>
              <a:tr h="626261">
                <a:tc>
                  <a:txBody>
                    <a:bodyPr/>
                    <a:lstStyle/>
                    <a:p>
                      <a:r>
                        <a:rPr lang="en-US" sz="1600" dirty="0" smtClean="0">
                          <a:latin typeface="Georgia" panose="02040502050405020303" pitchFamily="18" charset="0"/>
                        </a:rPr>
                        <a:t>Patent</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Invention</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Granted by PTO</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20 years from effective filing date</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Compare Claims to alleged product</a:t>
                      </a:r>
                      <a:endParaRPr lang="en-US" sz="1600" dirty="0">
                        <a:latin typeface="Georgia" panose="02040502050405020303" pitchFamily="18" charset="0"/>
                      </a:endParaRPr>
                    </a:p>
                  </a:txBody>
                  <a:tcPr/>
                </a:tc>
              </a:tr>
              <a:tr h="654997">
                <a:tc>
                  <a:txBody>
                    <a:bodyPr/>
                    <a:lstStyle/>
                    <a:p>
                      <a:r>
                        <a:rPr lang="en-US" sz="1600" dirty="0" smtClean="0">
                          <a:latin typeface="Georgia" panose="02040502050405020303" pitchFamily="18" charset="0"/>
                        </a:rPr>
                        <a:t>Design</a:t>
                      </a:r>
                      <a:r>
                        <a:rPr lang="en-US" sz="1600" baseline="0" dirty="0" smtClean="0">
                          <a:latin typeface="Georgia" panose="02040502050405020303" pitchFamily="18" charset="0"/>
                        </a:rPr>
                        <a:t> Patent</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Ornamental Appearance</a:t>
                      </a:r>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eorgia" panose="02040502050405020303" pitchFamily="18" charset="0"/>
                        </a:rPr>
                        <a:t>Granted by PTO</a:t>
                      </a:r>
                    </a:p>
                    <a:p>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15 years from</a:t>
                      </a:r>
                      <a:r>
                        <a:rPr lang="en-US" sz="1600" baseline="0" dirty="0" smtClean="0">
                          <a:latin typeface="Georgia" panose="02040502050405020303" pitchFamily="18" charset="0"/>
                        </a:rPr>
                        <a:t> issuance</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Ordinary observer</a:t>
                      </a:r>
                      <a:endParaRPr lang="en-US" sz="1600" dirty="0">
                        <a:latin typeface="Georgia" panose="02040502050405020303" pitchFamily="18" charset="0"/>
                      </a:endParaRPr>
                    </a:p>
                  </a:txBody>
                  <a:tcPr/>
                </a:tc>
              </a:tr>
              <a:tr h="807397">
                <a:tc>
                  <a:txBody>
                    <a:bodyPr/>
                    <a:lstStyle/>
                    <a:p>
                      <a:r>
                        <a:rPr lang="en-US" sz="1600" dirty="0" smtClean="0">
                          <a:latin typeface="Georgia" panose="02040502050405020303" pitchFamily="18" charset="0"/>
                        </a:rPr>
                        <a:t>©</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Artistic</a:t>
                      </a:r>
                      <a:r>
                        <a:rPr lang="en-US" sz="1600" baseline="0" dirty="0" smtClean="0">
                          <a:latin typeface="Georgia" panose="02040502050405020303" pitchFamily="18" charset="0"/>
                        </a:rPr>
                        <a:t> </a:t>
                      </a:r>
                      <a:r>
                        <a:rPr lang="en-US" sz="1600" dirty="0" smtClean="0">
                          <a:latin typeface="Georgia" panose="02040502050405020303" pitchFamily="18" charset="0"/>
                        </a:rPr>
                        <a:t>Expression</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Arises at creation, register for statutory</a:t>
                      </a:r>
                      <a:r>
                        <a:rPr lang="en-US" sz="1600" baseline="0" dirty="0" smtClean="0">
                          <a:latin typeface="Georgia" panose="02040502050405020303" pitchFamily="18" charset="0"/>
                        </a:rPr>
                        <a:t> damages</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Life of author +70 or up to 120 years</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Copying</a:t>
                      </a:r>
                      <a:r>
                        <a:rPr lang="en-US" sz="1600" baseline="0" dirty="0" smtClean="0">
                          <a:latin typeface="Georgia" panose="02040502050405020303" pitchFamily="18" charset="0"/>
                        </a:rPr>
                        <a:t>, substantial similarity, derivative work</a:t>
                      </a:r>
                      <a:endParaRPr lang="en-US" sz="1600" dirty="0">
                        <a:latin typeface="Georgia" panose="02040502050405020303" pitchFamily="18" charset="0"/>
                      </a:endParaRPr>
                    </a:p>
                  </a:txBody>
                  <a:tcPr/>
                </a:tc>
              </a:tr>
              <a:tr h="626261">
                <a:tc>
                  <a:txBody>
                    <a:bodyPr/>
                    <a:lstStyle/>
                    <a:p>
                      <a:r>
                        <a:rPr lang="en-US" sz="1600" dirty="0" smtClean="0">
                          <a:latin typeface="Georgia" panose="02040502050405020303" pitchFamily="18" charset="0"/>
                        </a:rPr>
                        <a:t>TM</a:t>
                      </a:r>
                    </a:p>
                  </a:txBody>
                  <a:tcPr/>
                </a:tc>
                <a:tc>
                  <a:txBody>
                    <a:bodyPr/>
                    <a:lstStyle/>
                    <a:p>
                      <a:r>
                        <a:rPr lang="en-US" sz="1600" dirty="0" smtClean="0">
                          <a:latin typeface="Georgia" panose="02040502050405020303" pitchFamily="18" charset="0"/>
                        </a:rPr>
                        <a:t>Origin of Goods</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Consumer association</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As long as used</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Consumer confusion</a:t>
                      </a:r>
                      <a:endParaRPr lang="en-US" sz="1600" dirty="0">
                        <a:latin typeface="Georgia" panose="02040502050405020303" pitchFamily="18" charset="0"/>
                      </a:endParaRPr>
                    </a:p>
                  </a:txBody>
                  <a:tcPr/>
                </a:tc>
              </a:tr>
              <a:tr h="807397">
                <a:tc>
                  <a:txBody>
                    <a:bodyPr/>
                    <a:lstStyle/>
                    <a:p>
                      <a:r>
                        <a:rPr lang="en-US" sz="1600" dirty="0" smtClean="0">
                          <a:latin typeface="Georgia" panose="02040502050405020303" pitchFamily="18" charset="0"/>
                        </a:rPr>
                        <a:t>®</a:t>
                      </a:r>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eorgia" panose="02040502050405020303" pitchFamily="18" charset="0"/>
                        </a:rPr>
                        <a:t>Origin of Goods</a:t>
                      </a:r>
                    </a:p>
                  </a:txBody>
                  <a:tcPr/>
                </a:tc>
                <a:tc>
                  <a:txBody>
                    <a:bodyPr/>
                    <a:lstStyle/>
                    <a:p>
                      <a:r>
                        <a:rPr lang="en-US" sz="1600" dirty="0" smtClean="0">
                          <a:latin typeface="Georgia" panose="02040502050405020303" pitchFamily="18" charset="0"/>
                        </a:rPr>
                        <a:t>Granted by PTO</a:t>
                      </a:r>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eorgia" panose="02040502050405020303" pitchFamily="18" charset="0"/>
                        </a:rPr>
                        <a:t>As long as used</a:t>
                      </a:r>
                    </a:p>
                    <a:p>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eorgia" panose="02040502050405020303" pitchFamily="18" charset="0"/>
                        </a:rPr>
                        <a:t>Consumer confusion</a:t>
                      </a:r>
                    </a:p>
                    <a:p>
                      <a:endParaRPr lang="en-US" sz="1600" dirty="0">
                        <a:latin typeface="Georgia" panose="02040502050405020303" pitchFamily="18" charset="0"/>
                      </a:endParaRPr>
                    </a:p>
                  </a:txBody>
                  <a:tcPr/>
                </a:tc>
              </a:tr>
              <a:tr h="852019">
                <a:tc>
                  <a:txBody>
                    <a:bodyPr/>
                    <a:lstStyle/>
                    <a:p>
                      <a:r>
                        <a:rPr lang="en-US" sz="1600" dirty="0" smtClean="0">
                          <a:latin typeface="Georgia" panose="02040502050405020303" pitchFamily="18" charset="0"/>
                        </a:rPr>
                        <a:t>Trade</a:t>
                      </a:r>
                    </a:p>
                    <a:p>
                      <a:r>
                        <a:rPr lang="en-US" sz="1600" dirty="0" smtClean="0">
                          <a:latin typeface="Georgia" panose="02040502050405020303" pitchFamily="18" charset="0"/>
                        </a:rPr>
                        <a:t>Secret</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Secret Info</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Keep</a:t>
                      </a:r>
                      <a:r>
                        <a:rPr lang="en-US" sz="1600" baseline="0" dirty="0" smtClean="0">
                          <a:latin typeface="Georgia" panose="02040502050405020303" pitchFamily="18" charset="0"/>
                        </a:rPr>
                        <a:t> valuable info secret</a:t>
                      </a:r>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eorgia" panose="02040502050405020303" pitchFamily="18" charset="0"/>
                        </a:rPr>
                        <a:t>As long as</a:t>
                      </a:r>
                      <a:r>
                        <a:rPr lang="en-US" sz="1600" baseline="0" dirty="0" smtClean="0">
                          <a:latin typeface="Georgia" panose="02040502050405020303" pitchFamily="18" charset="0"/>
                        </a:rPr>
                        <a:t> valuable and secret</a:t>
                      </a:r>
                      <a:endParaRPr lang="en-US" sz="1600" dirty="0" smtClean="0">
                        <a:latin typeface="Georgia" panose="02040502050405020303" pitchFamily="18" charset="0"/>
                      </a:endParaRPr>
                    </a:p>
                  </a:txBody>
                  <a:tcPr/>
                </a:tc>
                <a:tc>
                  <a:txBody>
                    <a:bodyPr/>
                    <a:lstStyle/>
                    <a:p>
                      <a:r>
                        <a:rPr lang="en-US" sz="1600" dirty="0" smtClean="0">
                          <a:latin typeface="Georgia" panose="02040502050405020303" pitchFamily="18" charset="0"/>
                        </a:rPr>
                        <a:t>Actual theft</a:t>
                      </a:r>
                      <a:endParaRPr lang="en-US" sz="1600" dirty="0">
                        <a:latin typeface="Georgia" panose="02040502050405020303"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35</a:t>
            </a:fld>
            <a:endParaRPr lang="en-US" dirty="0">
              <a:solidFill>
                <a:schemeClr val="tx2">
                  <a:lumMod val="75000"/>
                </a:schemeClr>
              </a:solidFill>
            </a:endParaRPr>
          </a:p>
        </p:txBody>
      </p:sp>
    </p:spTree>
    <p:extLst>
      <p:ext uri="{BB962C8B-B14F-4D97-AF65-F5344CB8AC3E}">
        <p14:creationId xmlns:p14="http://schemas.microsoft.com/office/powerpoint/2010/main" val="1357026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5" name="Content Placeholder 4"/>
          <p:cNvSpPr>
            <a:spLocks noGrp="1"/>
          </p:cNvSpPr>
          <p:nvPr>
            <p:ph idx="13"/>
          </p:nvPr>
        </p:nvSpPr>
        <p:spPr>
          <a:xfrm>
            <a:off x="990600" y="685800"/>
            <a:ext cx="7696200" cy="5410200"/>
          </a:xfrm>
        </p:spPr>
        <p:txBody>
          <a:bodyPr>
            <a:normAutofit/>
          </a:bodyPr>
          <a:lstStyle/>
          <a:p>
            <a:pPr marL="0" indent="0" algn="ctr">
              <a:buNone/>
              <a:defRPr/>
            </a:pPr>
            <a:r>
              <a:rPr lang="en-US" sz="5400" dirty="0" smtClean="0">
                <a:solidFill>
                  <a:srgbClr val="F58622"/>
                </a:solidFill>
                <a:latin typeface="Georgia" panose="02040502050405020303" pitchFamily="18" charset="0"/>
              </a:rPr>
              <a:t>Questions?</a:t>
            </a:r>
          </a:p>
          <a:p>
            <a:pPr marL="0" indent="0" algn="ctr">
              <a:buNone/>
              <a:defRPr/>
            </a:pPr>
            <a:r>
              <a:rPr lang="en-US" sz="4000" dirty="0" smtClean="0">
                <a:solidFill>
                  <a:srgbClr val="F58622"/>
                </a:solidFill>
                <a:latin typeface="Georgia" panose="02040502050405020303" pitchFamily="18" charset="0"/>
              </a:rPr>
              <a:t>Thank You!</a:t>
            </a:r>
          </a:p>
          <a:p>
            <a:pPr marL="0" indent="0" algn="ctr">
              <a:buNone/>
              <a:defRPr/>
            </a:pPr>
            <a:endParaRPr lang="en-US" sz="2800" dirty="0" smtClean="0">
              <a:latin typeface="Georgia" panose="02040502050405020303" pitchFamily="18" charset="0"/>
            </a:endParaRPr>
          </a:p>
          <a:p>
            <a:pPr marL="0" indent="0" algn="ctr">
              <a:spcBef>
                <a:spcPts val="0"/>
              </a:spcBef>
              <a:buNone/>
              <a:defRPr/>
            </a:pPr>
            <a:r>
              <a:rPr lang="en-US" sz="3600" dirty="0" smtClean="0">
                <a:latin typeface="Georgia" panose="02040502050405020303" pitchFamily="18" charset="0"/>
              </a:rPr>
              <a:t>Joe Barich</a:t>
            </a:r>
          </a:p>
          <a:p>
            <a:pPr marL="0" indent="0" algn="ctr">
              <a:spcBef>
                <a:spcPts val="0"/>
              </a:spcBef>
              <a:buNone/>
              <a:defRPr/>
            </a:pPr>
            <a:r>
              <a:rPr lang="en-US" sz="2400" dirty="0" smtClean="0">
                <a:latin typeface="Georgia" panose="02040502050405020303" pitchFamily="18" charset="0"/>
              </a:rPr>
              <a:t>Academic </a:t>
            </a:r>
            <a:r>
              <a:rPr lang="en-US" sz="2400" dirty="0">
                <a:latin typeface="Georgia" panose="02040502050405020303" pitchFamily="18" charset="0"/>
              </a:rPr>
              <a:t>Website: </a:t>
            </a:r>
            <a:r>
              <a:rPr lang="en-US" sz="2400" u="sng" dirty="0">
                <a:solidFill>
                  <a:srgbClr val="0070C0"/>
                </a:solidFill>
                <a:latin typeface="Georgia" panose="02040502050405020303" pitchFamily="18" charset="0"/>
              </a:rPr>
              <a:t>JoeBarich.com</a:t>
            </a:r>
            <a:endParaRPr lang="en-US" sz="2400" dirty="0">
              <a:latin typeface="Georgia" panose="02040502050405020303" pitchFamily="18" charset="0"/>
            </a:endParaRPr>
          </a:p>
          <a:p>
            <a:pPr marL="0" indent="0" algn="ctr">
              <a:spcBef>
                <a:spcPts val="0"/>
              </a:spcBef>
              <a:buNone/>
              <a:defRPr/>
            </a:pPr>
            <a:endParaRPr lang="en-US" sz="2400" dirty="0" smtClean="0">
              <a:latin typeface="Georgia" panose="02040502050405020303" pitchFamily="18" charset="0"/>
            </a:endParaRPr>
          </a:p>
          <a:p>
            <a:pPr marL="0" indent="0" algn="ctr">
              <a:spcBef>
                <a:spcPts val="0"/>
              </a:spcBef>
              <a:buNone/>
              <a:defRPr/>
            </a:pPr>
            <a:r>
              <a:rPr lang="en-US" sz="2400" dirty="0" smtClean="0">
                <a:latin typeface="Georgia" panose="02040502050405020303" pitchFamily="18" charset="0"/>
              </a:rPr>
              <a:t>Professional </a:t>
            </a:r>
            <a:r>
              <a:rPr lang="en-US" sz="2400" dirty="0">
                <a:latin typeface="Georgia" panose="02040502050405020303" pitchFamily="18" charset="0"/>
              </a:rPr>
              <a:t>Website: </a:t>
            </a:r>
            <a:r>
              <a:rPr lang="en-US" sz="2400" u="sng" dirty="0" smtClean="0">
                <a:solidFill>
                  <a:srgbClr val="0070C0"/>
                </a:solidFill>
                <a:latin typeface="Georgia" panose="02040502050405020303" pitchFamily="18" charset="0"/>
              </a:rPr>
              <a:t>BarichIP.com</a:t>
            </a:r>
            <a:endParaRPr lang="en-US" sz="2400" dirty="0" smtClean="0">
              <a:latin typeface="Georgia" panose="02040502050405020303" pitchFamily="18" charset="0"/>
            </a:endParaRPr>
          </a:p>
          <a:p>
            <a:pPr marL="0" indent="0" algn="ctr">
              <a:spcBef>
                <a:spcPts val="0"/>
              </a:spcBef>
              <a:buNone/>
              <a:defRPr/>
            </a:pPr>
            <a:r>
              <a:rPr lang="en-US" sz="2400" dirty="0" smtClean="0">
                <a:latin typeface="Georgia" panose="02040502050405020303" pitchFamily="18" charset="0"/>
              </a:rPr>
              <a:t>Barich </a:t>
            </a:r>
            <a:r>
              <a:rPr lang="en-US" sz="2400" dirty="0">
                <a:latin typeface="Georgia" panose="02040502050405020303" pitchFamily="18" charset="0"/>
              </a:rPr>
              <a:t>IP Law </a:t>
            </a:r>
            <a:r>
              <a:rPr lang="en-US" sz="2400" dirty="0" smtClean="0">
                <a:latin typeface="Georgia" panose="02040502050405020303" pitchFamily="18" charset="0"/>
              </a:rPr>
              <a:t>Group</a:t>
            </a:r>
            <a:endParaRPr lang="en-US" sz="2400" dirty="0">
              <a:latin typeface="Georgia" panose="02040502050405020303" pitchFamily="18" charset="0"/>
            </a:endParaRPr>
          </a:p>
          <a:p>
            <a:pPr marL="0" indent="0" algn="ctr">
              <a:spcBef>
                <a:spcPts val="0"/>
              </a:spcBef>
              <a:buNone/>
              <a:defRPr/>
            </a:pPr>
            <a:r>
              <a:rPr lang="en-US" sz="2400" dirty="0" smtClean="0">
                <a:latin typeface="Georgia" panose="02040502050405020303" pitchFamily="18" charset="0"/>
              </a:rPr>
              <a:t>312-620-2471</a:t>
            </a:r>
            <a:endParaRPr lang="en-US" sz="2400" dirty="0">
              <a:latin typeface="Georgia" panose="02040502050405020303" pitchFamily="18" charset="0"/>
            </a:endParaRPr>
          </a:p>
          <a:p>
            <a:pPr marL="0" indent="0" algn="ctr">
              <a:spcBef>
                <a:spcPts val="0"/>
              </a:spcBef>
              <a:buNone/>
              <a:defRPr/>
            </a:pPr>
            <a:r>
              <a:rPr lang="en-US" sz="2400" dirty="0">
                <a:latin typeface="Georgia" panose="02040502050405020303" pitchFamily="18" charset="0"/>
              </a:rPr>
              <a:t>joebarich@barichip.com</a:t>
            </a:r>
          </a:p>
          <a:p>
            <a:pPr marL="0" indent="0" algn="ctr">
              <a:spcBef>
                <a:spcPts val="0"/>
              </a:spcBef>
              <a:buNone/>
              <a:defRPr/>
            </a:pPr>
            <a:r>
              <a:rPr lang="en-US" sz="2400" dirty="0">
                <a:latin typeface="Georgia" panose="02040502050405020303" pitchFamily="18" charset="0"/>
              </a:rPr>
              <a:t>www.barichip.com</a:t>
            </a:r>
          </a:p>
          <a:p>
            <a:pPr marL="0" indent="0">
              <a:buNone/>
              <a:defRPr/>
            </a:pP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36</a:t>
            </a:fld>
            <a:endParaRPr lang="en-US" dirty="0">
              <a:solidFill>
                <a:schemeClr val="tx2">
                  <a:lumMod val="75000"/>
                </a:schemeClr>
              </a:solidFill>
            </a:endParaRPr>
          </a:p>
        </p:txBody>
      </p:sp>
    </p:spTree>
    <p:extLst>
      <p:ext uri="{BB962C8B-B14F-4D97-AF65-F5344CB8AC3E}">
        <p14:creationId xmlns:p14="http://schemas.microsoft.com/office/powerpoint/2010/main" val="661657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860425"/>
          </a:xfrm>
        </p:spPr>
        <p:txBody>
          <a:bodyPr/>
          <a:lstStyle/>
          <a:p>
            <a:r>
              <a:rPr lang="en-US" dirty="0" smtClean="0">
                <a:latin typeface="Georgia" panose="02040502050405020303" pitchFamily="18" charset="0"/>
              </a:rPr>
              <a:t>Who is Joe Barich?</a:t>
            </a:r>
            <a:endParaRPr lang="en-US" dirty="0">
              <a:latin typeface="Georgia" panose="02040502050405020303" pitchFamily="18" charset="0"/>
            </a:endParaRPr>
          </a:p>
        </p:txBody>
      </p:sp>
      <p:sp>
        <p:nvSpPr>
          <p:cNvPr id="5" name="Content Placeholder 4"/>
          <p:cNvSpPr>
            <a:spLocks noGrp="1"/>
          </p:cNvSpPr>
          <p:nvPr>
            <p:ph idx="13"/>
          </p:nvPr>
        </p:nvSpPr>
        <p:spPr>
          <a:xfrm>
            <a:off x="990600" y="1066800"/>
            <a:ext cx="7696200" cy="5638800"/>
          </a:xfrm>
        </p:spPr>
        <p:txBody>
          <a:bodyPr>
            <a:normAutofit fontScale="77500" lnSpcReduction="20000"/>
          </a:bodyPr>
          <a:lstStyle/>
          <a:p>
            <a:pPr>
              <a:lnSpc>
                <a:spcPct val="120000"/>
              </a:lnSpc>
              <a:spcBef>
                <a:spcPts val="0"/>
              </a:spcBef>
              <a:spcAft>
                <a:spcPts val="300"/>
              </a:spcAft>
            </a:pPr>
            <a:r>
              <a:rPr lang="en-US" altLang="en-US" sz="3100" dirty="0" smtClean="0">
                <a:latin typeface="Georgia" panose="02040502050405020303" pitchFamily="18" charset="0"/>
              </a:rPr>
              <a:t>2019-2024 </a:t>
            </a:r>
            <a:r>
              <a:rPr lang="en-US" altLang="en-US" sz="3100" dirty="0" smtClean="0">
                <a:latin typeface="Georgia" panose="02040502050405020303" pitchFamily="18" charset="0"/>
              </a:rPr>
              <a:t>Illinois </a:t>
            </a:r>
            <a:r>
              <a:rPr lang="en-US" altLang="en-US" sz="3100" i="1" dirty="0" err="1" smtClean="0">
                <a:latin typeface="Georgia" panose="02040502050405020303" pitchFamily="18" charset="0"/>
              </a:rPr>
              <a:t>SuperLawyer</a:t>
            </a:r>
            <a:r>
              <a:rPr lang="en-US" altLang="en-US" sz="3100" dirty="0" smtClean="0">
                <a:latin typeface="Georgia" panose="02040502050405020303" pitchFamily="18" charset="0"/>
              </a:rPr>
              <a:t> and 4 time </a:t>
            </a:r>
            <a:r>
              <a:rPr lang="en-US" altLang="en-US" sz="3100" i="1" dirty="0" smtClean="0">
                <a:latin typeface="Georgia" panose="02040502050405020303" pitchFamily="18" charset="0"/>
              </a:rPr>
              <a:t>Illinois </a:t>
            </a:r>
            <a:r>
              <a:rPr lang="en-US" altLang="en-US" sz="3100" i="1" dirty="0">
                <a:latin typeface="Georgia" panose="02040502050405020303" pitchFamily="18" charset="0"/>
              </a:rPr>
              <a:t>Rising Star</a:t>
            </a:r>
            <a:r>
              <a:rPr lang="en-US" altLang="en-US" sz="3100" dirty="0">
                <a:latin typeface="Georgia" panose="02040502050405020303" pitchFamily="18" charset="0"/>
              </a:rPr>
              <a:t> on the </a:t>
            </a:r>
            <a:r>
              <a:rPr lang="en-US" altLang="en-US" sz="3100" i="1" dirty="0">
                <a:latin typeface="Georgia" panose="02040502050405020303" pitchFamily="18" charset="0"/>
              </a:rPr>
              <a:t>Super Lawyers</a:t>
            </a:r>
            <a:r>
              <a:rPr lang="en-US" altLang="en-US" sz="3100" dirty="0">
                <a:latin typeface="Georgia" panose="02040502050405020303" pitchFamily="18" charset="0"/>
              </a:rPr>
              <a:t> list </a:t>
            </a:r>
            <a:endParaRPr lang="en-US" altLang="en-US" sz="3100" dirty="0" smtClean="0">
              <a:latin typeface="Georgia" panose="02040502050405020303" pitchFamily="18" charset="0"/>
            </a:endParaRPr>
          </a:p>
          <a:p>
            <a:pPr>
              <a:lnSpc>
                <a:spcPct val="120000"/>
              </a:lnSpc>
              <a:spcBef>
                <a:spcPts val="0"/>
              </a:spcBef>
              <a:spcAft>
                <a:spcPts val="300"/>
              </a:spcAft>
            </a:pPr>
            <a:endParaRPr lang="en-US" altLang="en-US" sz="3100" dirty="0">
              <a:latin typeface="Georgia" panose="02040502050405020303" pitchFamily="18" charset="0"/>
            </a:endParaRPr>
          </a:p>
          <a:p>
            <a:pPr>
              <a:lnSpc>
                <a:spcPct val="120000"/>
              </a:lnSpc>
              <a:spcBef>
                <a:spcPts val="0"/>
              </a:spcBef>
              <a:spcAft>
                <a:spcPts val="300"/>
              </a:spcAft>
            </a:pPr>
            <a:r>
              <a:rPr lang="en-US" altLang="en-US" sz="3100" i="1" dirty="0">
                <a:latin typeface="Georgia" panose="02040502050405020303" pitchFamily="18" charset="0"/>
              </a:rPr>
              <a:t>Patent Buddy</a:t>
            </a:r>
            <a:r>
              <a:rPr lang="en-US" altLang="en-US" sz="3100" baseline="30000" dirty="0">
                <a:latin typeface="Georgia" panose="02040502050405020303" pitchFamily="18" charset="0"/>
              </a:rPr>
              <a:t>®</a:t>
            </a:r>
            <a:r>
              <a:rPr lang="en-US" altLang="en-US" sz="3100" dirty="0">
                <a:latin typeface="Georgia" panose="02040502050405020303" pitchFamily="18" charset="0"/>
              </a:rPr>
              <a:t> List of Top Patent Prosecutors (top 2%) in the areas of "Computer, Electrical, Software, and Business </a:t>
            </a:r>
            <a:r>
              <a:rPr lang="en-US" altLang="en-US" sz="3100" dirty="0" smtClean="0">
                <a:latin typeface="Georgia" panose="02040502050405020303" pitchFamily="18" charset="0"/>
              </a:rPr>
              <a:t>Methods“</a:t>
            </a:r>
          </a:p>
          <a:p>
            <a:pPr marL="0" indent="0">
              <a:lnSpc>
                <a:spcPct val="120000"/>
              </a:lnSpc>
              <a:spcBef>
                <a:spcPts val="0"/>
              </a:spcBef>
              <a:spcAft>
                <a:spcPts val="300"/>
              </a:spcAft>
              <a:buNone/>
            </a:pPr>
            <a:endParaRPr lang="en-US" altLang="en-US" sz="3100" dirty="0" smtClean="0">
              <a:latin typeface="Georgia" panose="02040502050405020303" pitchFamily="18" charset="0"/>
            </a:endParaRPr>
          </a:p>
          <a:p>
            <a:pPr>
              <a:lnSpc>
                <a:spcPct val="120000"/>
              </a:lnSpc>
              <a:spcBef>
                <a:spcPts val="0"/>
              </a:spcBef>
              <a:spcAft>
                <a:spcPts val="300"/>
              </a:spcAft>
            </a:pPr>
            <a:r>
              <a:rPr lang="en-US" altLang="en-US" sz="3100" dirty="0">
                <a:latin typeface="Georgia" panose="02040502050405020303" pitchFamily="18" charset="0"/>
              </a:rPr>
              <a:t>Prosecuted </a:t>
            </a:r>
            <a:r>
              <a:rPr lang="en-US" altLang="en-US" sz="3100" dirty="0" smtClean="0">
                <a:latin typeface="Georgia" panose="02040502050405020303" pitchFamily="18" charset="0"/>
              </a:rPr>
              <a:t>1800</a:t>
            </a:r>
            <a:r>
              <a:rPr lang="en-US" altLang="en-US" sz="3100" dirty="0">
                <a:latin typeface="Georgia" panose="02040502050405020303" pitchFamily="18" charset="0"/>
              </a:rPr>
              <a:t>+ patents, </a:t>
            </a:r>
            <a:r>
              <a:rPr lang="en-US" altLang="en-US" sz="3100" dirty="0" smtClean="0">
                <a:latin typeface="Georgia" panose="02040502050405020303" pitchFamily="18" charset="0"/>
              </a:rPr>
              <a:t>600</a:t>
            </a:r>
            <a:r>
              <a:rPr lang="en-US" altLang="en-US" sz="3100" dirty="0">
                <a:latin typeface="Georgia" panose="02040502050405020303" pitchFamily="18" charset="0"/>
              </a:rPr>
              <a:t>+ trademarks, and numerous copyrights in the US and internationally </a:t>
            </a:r>
            <a:endParaRPr lang="en-US" altLang="en-US" sz="3100" dirty="0" smtClean="0">
              <a:latin typeface="Georgia" panose="02040502050405020303" pitchFamily="18" charset="0"/>
            </a:endParaRPr>
          </a:p>
          <a:p>
            <a:pPr>
              <a:lnSpc>
                <a:spcPct val="120000"/>
              </a:lnSpc>
              <a:spcBef>
                <a:spcPts val="0"/>
              </a:spcBef>
              <a:spcAft>
                <a:spcPts val="300"/>
              </a:spcAft>
            </a:pPr>
            <a:endParaRPr lang="en-US" altLang="en-US" sz="3100" dirty="0" smtClean="0">
              <a:latin typeface="Georgia" panose="02040502050405020303" pitchFamily="18" charset="0"/>
            </a:endParaRPr>
          </a:p>
          <a:p>
            <a:pPr>
              <a:lnSpc>
                <a:spcPct val="120000"/>
              </a:lnSpc>
              <a:spcBef>
                <a:spcPts val="0"/>
              </a:spcBef>
              <a:spcAft>
                <a:spcPts val="300"/>
              </a:spcAft>
            </a:pPr>
            <a:r>
              <a:rPr lang="en-US" altLang="en-US" sz="3100" dirty="0" smtClean="0">
                <a:latin typeface="Georgia" panose="02040502050405020303" pitchFamily="18" charset="0"/>
              </a:rPr>
              <a:t>Totally humble and never sarcastic! </a:t>
            </a:r>
            <a:r>
              <a:rPr lang="en-US" altLang="en-US" sz="3100" dirty="0" smtClean="0">
                <a:latin typeface="Georgia" panose="02040502050405020303" pitchFamily="18" charset="0"/>
                <a:sym typeface="Wingdings" panose="05000000000000000000" pitchFamily="2" charset="2"/>
              </a:rPr>
              <a:t></a:t>
            </a:r>
            <a:endParaRPr lang="en-US" altLang="en-US" sz="3100" dirty="0">
              <a:latin typeface="Georgia" panose="02040502050405020303" pitchFamily="18" charset="0"/>
            </a:endParaRPr>
          </a:p>
          <a:p>
            <a:pPr>
              <a:lnSpc>
                <a:spcPct val="120000"/>
              </a:lnSpc>
              <a:spcBef>
                <a:spcPts val="0"/>
              </a:spcBef>
              <a:spcAft>
                <a:spcPts val="300"/>
              </a:spcAft>
            </a:pPr>
            <a:endParaRPr lang="en-US" altLang="en-US" sz="260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4</a:t>
            </a:fld>
            <a:endParaRPr lang="en-US" dirty="0">
              <a:solidFill>
                <a:schemeClr val="tx2">
                  <a:lumMod val="75000"/>
                </a:schemeClr>
              </a:solidFill>
            </a:endParaRPr>
          </a:p>
        </p:txBody>
      </p:sp>
    </p:spTree>
    <p:extLst>
      <p:ext uri="{BB962C8B-B14F-4D97-AF65-F5344CB8AC3E}">
        <p14:creationId xmlns:p14="http://schemas.microsoft.com/office/powerpoint/2010/main" val="711946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1089025"/>
          </a:xfrm>
        </p:spPr>
        <p:txBody>
          <a:bodyPr/>
          <a:lstStyle/>
          <a:p>
            <a:r>
              <a:rPr lang="en-US" dirty="0" smtClean="0">
                <a:latin typeface="Georgia" panose="02040502050405020303" pitchFamily="18" charset="0"/>
              </a:rPr>
              <a:t>Agenda</a:t>
            </a:r>
            <a:endParaRPr lang="en-US" dirty="0">
              <a:latin typeface="Georgia" panose="02040502050405020303" pitchFamily="18" charset="0"/>
            </a:endParaRPr>
          </a:p>
        </p:txBody>
      </p:sp>
      <p:sp>
        <p:nvSpPr>
          <p:cNvPr id="5" name="Content Placeholder 4"/>
          <p:cNvSpPr>
            <a:spLocks noGrp="1"/>
          </p:cNvSpPr>
          <p:nvPr>
            <p:ph idx="13"/>
          </p:nvPr>
        </p:nvSpPr>
        <p:spPr>
          <a:xfrm>
            <a:off x="990600" y="1219200"/>
            <a:ext cx="8001000" cy="4525963"/>
          </a:xfrm>
        </p:spPr>
        <p:txBody>
          <a:bodyPr>
            <a:normAutofit fontScale="92500" lnSpcReduction="20000"/>
          </a:bodyPr>
          <a:lstStyle/>
          <a:p>
            <a:pPr>
              <a:defRPr/>
            </a:pPr>
            <a:r>
              <a:rPr lang="en-US" sz="2600" dirty="0" smtClean="0">
                <a:latin typeface="Georgia" panose="02040502050405020303" pitchFamily="18" charset="0"/>
              </a:rPr>
              <a:t>Who is Joe Barich?</a:t>
            </a:r>
          </a:p>
          <a:p>
            <a:pPr>
              <a:defRPr/>
            </a:pPr>
            <a:r>
              <a:rPr lang="en-US" sz="2600" dirty="0" smtClean="0">
                <a:solidFill>
                  <a:srgbClr val="F58622"/>
                </a:solidFill>
                <a:latin typeface="Georgia" panose="02040502050405020303" pitchFamily="18" charset="0"/>
              </a:rPr>
              <a:t>IP Rights In Context</a:t>
            </a:r>
          </a:p>
          <a:p>
            <a:pPr>
              <a:defRPr/>
            </a:pPr>
            <a:r>
              <a:rPr lang="en-US" sz="2600" dirty="0" smtClean="0">
                <a:solidFill>
                  <a:schemeClr val="accent1">
                    <a:lumMod val="50000"/>
                  </a:schemeClr>
                </a:solidFill>
                <a:latin typeface="Georgia" panose="02040502050405020303" pitchFamily="18" charset="0"/>
              </a:rPr>
              <a:t>Patents</a:t>
            </a:r>
          </a:p>
          <a:p>
            <a:pPr lvl="1">
              <a:defRPr/>
            </a:pPr>
            <a:r>
              <a:rPr lang="en-US" sz="2200" dirty="0" smtClean="0">
                <a:solidFill>
                  <a:schemeClr val="accent1">
                    <a:lumMod val="50000"/>
                  </a:schemeClr>
                </a:solidFill>
                <a:latin typeface="Georgia" panose="02040502050405020303" pitchFamily="18" charset="0"/>
              </a:rPr>
              <a:t>Utility Patents</a:t>
            </a:r>
          </a:p>
          <a:p>
            <a:pPr lvl="1">
              <a:defRPr/>
            </a:pPr>
            <a:r>
              <a:rPr lang="en-US" sz="2200" dirty="0" smtClean="0">
                <a:latin typeface="Georgia" panose="02040502050405020303" pitchFamily="18" charset="0"/>
              </a:rPr>
              <a:t>Provisional </a:t>
            </a:r>
            <a:r>
              <a:rPr lang="en-US" sz="2200" dirty="0">
                <a:latin typeface="Georgia" panose="02040502050405020303" pitchFamily="18" charset="0"/>
              </a:rPr>
              <a:t>Patent Applications</a:t>
            </a:r>
          </a:p>
          <a:p>
            <a:pPr lvl="1">
              <a:defRPr/>
            </a:pPr>
            <a:r>
              <a:rPr lang="en-US" sz="2200" dirty="0">
                <a:latin typeface="Georgia" panose="02040502050405020303" pitchFamily="18" charset="0"/>
              </a:rPr>
              <a:t>Entrepreneur Patent Advice</a:t>
            </a:r>
          </a:p>
          <a:p>
            <a:pPr>
              <a:defRPr/>
            </a:pPr>
            <a:r>
              <a:rPr lang="en-US" sz="2600" dirty="0">
                <a:solidFill>
                  <a:schemeClr val="accent1">
                    <a:lumMod val="50000"/>
                  </a:schemeClr>
                </a:solidFill>
                <a:latin typeface="Georgia" panose="02040502050405020303" pitchFamily="18" charset="0"/>
              </a:rPr>
              <a:t>Summary</a:t>
            </a:r>
            <a:endParaRPr lang="en-US" sz="2600" dirty="0">
              <a:latin typeface="Georgia" panose="02040502050405020303" pitchFamily="18" charset="0"/>
            </a:endParaRPr>
          </a:p>
          <a:p>
            <a:pPr lvl="1">
              <a:defRPr/>
            </a:pPr>
            <a:endParaRPr lang="en-US" sz="2200" dirty="0" smtClean="0">
              <a:solidFill>
                <a:schemeClr val="accent1">
                  <a:lumMod val="50000"/>
                </a:schemeClr>
              </a:solidFill>
              <a:latin typeface="Georgia" panose="02040502050405020303" pitchFamily="18" charset="0"/>
            </a:endParaRPr>
          </a:p>
          <a:p>
            <a:pPr>
              <a:defRPr/>
            </a:pPr>
            <a:endParaRPr lang="en-US" sz="2600" dirty="0" smtClean="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5</a:t>
            </a:fld>
            <a:endParaRPr lang="en-US" dirty="0">
              <a:solidFill>
                <a:schemeClr val="tx2">
                  <a:lumMod val="75000"/>
                </a:schemeClr>
              </a:solidFill>
            </a:endParaRPr>
          </a:p>
        </p:txBody>
      </p:sp>
    </p:spTree>
    <p:extLst>
      <p:ext uri="{BB962C8B-B14F-4D97-AF65-F5344CB8AC3E}">
        <p14:creationId xmlns:p14="http://schemas.microsoft.com/office/powerpoint/2010/main" val="2928152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1089025"/>
          </a:xfrm>
        </p:spPr>
        <p:txBody>
          <a:bodyPr/>
          <a:lstStyle/>
          <a:p>
            <a:pPr algn="ctr">
              <a:defRPr/>
            </a:pPr>
            <a:r>
              <a:rPr lang="en-US" dirty="0">
                <a:latin typeface="Georgia" panose="02040502050405020303" pitchFamily="18" charset="0"/>
              </a:rPr>
              <a:t>IP </a:t>
            </a:r>
            <a:r>
              <a:rPr lang="en-US" dirty="0" smtClean="0">
                <a:latin typeface="Georgia" panose="02040502050405020303" pitchFamily="18" charset="0"/>
              </a:rPr>
              <a:t>In General</a:t>
            </a:r>
            <a:endParaRPr lang="en-US" dirty="0">
              <a:latin typeface="Georgia" panose="02040502050405020303" pitchFamily="18" charset="0"/>
            </a:endParaRPr>
          </a:p>
        </p:txBody>
      </p:sp>
      <p:sp>
        <p:nvSpPr>
          <p:cNvPr id="5" name="Content Placeholder 4"/>
          <p:cNvSpPr>
            <a:spLocks noGrp="1"/>
          </p:cNvSpPr>
          <p:nvPr>
            <p:ph idx="13"/>
          </p:nvPr>
        </p:nvSpPr>
        <p:spPr>
          <a:xfrm>
            <a:off x="914400" y="1066800"/>
            <a:ext cx="7848600" cy="5181600"/>
          </a:xfrm>
        </p:spPr>
        <p:txBody>
          <a:bodyPr>
            <a:normAutofit fontScale="92500" lnSpcReduction="20000"/>
          </a:bodyPr>
          <a:lstStyle/>
          <a:p>
            <a:pPr>
              <a:lnSpc>
                <a:spcPct val="120000"/>
              </a:lnSpc>
              <a:spcBef>
                <a:spcPts val="600"/>
              </a:spcBef>
            </a:pPr>
            <a:r>
              <a:rPr lang="en-US" sz="3000" dirty="0">
                <a:latin typeface="Georgia" panose="02040502050405020303" pitchFamily="18" charset="0"/>
              </a:rPr>
              <a:t>What is Intellectual Property (IP)?</a:t>
            </a:r>
          </a:p>
          <a:p>
            <a:pPr lvl="1">
              <a:lnSpc>
                <a:spcPct val="120000"/>
              </a:lnSpc>
              <a:spcBef>
                <a:spcPts val="600"/>
              </a:spcBef>
            </a:pPr>
            <a:r>
              <a:rPr lang="en-US" sz="2600" dirty="0" smtClean="0">
                <a:latin typeface="Georgia" panose="02040502050405020303" pitchFamily="18" charset="0"/>
              </a:rPr>
              <a:t>A right granted </a:t>
            </a:r>
            <a:r>
              <a:rPr lang="en-US" sz="2600" dirty="0">
                <a:latin typeface="Georgia" pitchFamily="18" charset="0"/>
              </a:rPr>
              <a:t>by the government, the extent and scope of </a:t>
            </a:r>
            <a:r>
              <a:rPr lang="en-US" sz="2600" dirty="0" smtClean="0">
                <a:latin typeface="Georgia" pitchFamily="18" charset="0"/>
              </a:rPr>
              <a:t>which are exactly determined </a:t>
            </a:r>
            <a:r>
              <a:rPr lang="en-US" sz="2600" dirty="0">
                <a:latin typeface="Georgia" pitchFamily="18" charset="0"/>
              </a:rPr>
              <a:t>by </a:t>
            </a:r>
            <a:r>
              <a:rPr lang="en-US" sz="2600" dirty="0" smtClean="0">
                <a:latin typeface="Georgia" pitchFamily="18" charset="0"/>
              </a:rPr>
              <a:t>statute</a:t>
            </a:r>
          </a:p>
          <a:p>
            <a:pPr lvl="2">
              <a:lnSpc>
                <a:spcPct val="120000"/>
              </a:lnSpc>
              <a:spcBef>
                <a:spcPts val="600"/>
              </a:spcBef>
            </a:pPr>
            <a:r>
              <a:rPr lang="en-US" sz="2000" dirty="0">
                <a:latin typeface="Georgia" pitchFamily="18" charset="0"/>
              </a:rPr>
              <a:t>New IP rights can be added by statute at any </a:t>
            </a:r>
            <a:r>
              <a:rPr lang="en-US" sz="2000" dirty="0" smtClean="0">
                <a:latin typeface="Georgia" pitchFamily="18" charset="0"/>
              </a:rPr>
              <a:t>time</a:t>
            </a:r>
          </a:p>
          <a:p>
            <a:pPr lvl="2">
              <a:lnSpc>
                <a:spcPct val="120000"/>
              </a:lnSpc>
              <a:spcBef>
                <a:spcPts val="600"/>
              </a:spcBef>
            </a:pPr>
            <a:r>
              <a:rPr lang="en-US" sz="2000" dirty="0">
                <a:latin typeface="Georgia" panose="02040502050405020303" pitchFamily="18" charset="0"/>
              </a:rPr>
              <a:t>IP laws frequently change in scope as new laws are passed and new cases </a:t>
            </a:r>
            <a:r>
              <a:rPr lang="en-US" sz="2000" dirty="0" smtClean="0">
                <a:latin typeface="Georgia" panose="02040502050405020303" pitchFamily="18" charset="0"/>
              </a:rPr>
              <a:t>heard</a:t>
            </a:r>
            <a:endParaRPr lang="en-US" sz="2200" dirty="0" smtClean="0">
              <a:latin typeface="Georgia" panose="02040502050405020303" pitchFamily="18" charset="0"/>
            </a:endParaRPr>
          </a:p>
          <a:p>
            <a:pPr lvl="1">
              <a:lnSpc>
                <a:spcPct val="120000"/>
              </a:lnSpc>
              <a:spcBef>
                <a:spcPts val="600"/>
              </a:spcBef>
            </a:pPr>
            <a:r>
              <a:rPr lang="en-US" sz="2600" dirty="0" smtClean="0">
                <a:latin typeface="Georgia" panose="02040502050405020303" pitchFamily="18" charset="0"/>
              </a:rPr>
              <a:t>Broad </a:t>
            </a:r>
            <a:r>
              <a:rPr lang="en-US" sz="2600" dirty="0">
                <a:latin typeface="Georgia" panose="02040502050405020303" pitchFamily="18" charset="0"/>
              </a:rPr>
              <a:t>term encompassing many rights that are very </a:t>
            </a:r>
            <a:r>
              <a:rPr lang="en-US" sz="2600" dirty="0" smtClean="0">
                <a:latin typeface="Georgia" panose="02040502050405020303" pitchFamily="18" charset="0"/>
              </a:rPr>
              <a:t>different in creation, grant, and enforcement </a:t>
            </a:r>
          </a:p>
          <a:p>
            <a:pPr lvl="2">
              <a:lnSpc>
                <a:spcPct val="120000"/>
              </a:lnSpc>
              <a:spcBef>
                <a:spcPts val="600"/>
              </a:spcBef>
            </a:pPr>
            <a:r>
              <a:rPr lang="en-US" sz="2200" dirty="0" smtClean="0">
                <a:latin typeface="Georgia" panose="02040502050405020303" pitchFamily="18" charset="0"/>
              </a:rPr>
              <a:t>Rules that apply for one type of IP typically are different for another type so </a:t>
            </a:r>
            <a:r>
              <a:rPr lang="en-US" sz="2200" u="sng" dirty="0" smtClean="0">
                <a:latin typeface="Georgia" panose="02040502050405020303" pitchFamily="18" charset="0"/>
              </a:rPr>
              <a:t>must treat each type of IP separately</a:t>
            </a:r>
            <a:r>
              <a:rPr lang="en-US" sz="2200" dirty="0" smtClean="0">
                <a:latin typeface="Georgia" panose="02040502050405020303" pitchFamily="18" charset="0"/>
              </a:rPr>
              <a:t> </a:t>
            </a:r>
            <a:endParaRPr lang="en-US" sz="2200" dirty="0">
              <a:latin typeface="Georgia" panose="02040502050405020303" pitchFamily="18" charset="0"/>
            </a:endParaRPr>
          </a:p>
          <a:p>
            <a:pPr lvl="1">
              <a:lnSpc>
                <a:spcPct val="120000"/>
              </a:lnSpc>
              <a:spcBef>
                <a:spcPts val="600"/>
              </a:spcBef>
            </a:pPr>
            <a:r>
              <a:rPr lang="en-US" sz="2600" dirty="0">
                <a:latin typeface="Georgia" panose="02040502050405020303" pitchFamily="18" charset="0"/>
              </a:rPr>
              <a:t>May be embodied in a physical object, but the right itself is </a:t>
            </a:r>
            <a:r>
              <a:rPr lang="en-US" sz="2600" dirty="0" smtClean="0">
                <a:latin typeface="Georgia" panose="02040502050405020303" pitchFamily="18" charset="0"/>
              </a:rPr>
              <a:t>intangible</a:t>
            </a:r>
          </a:p>
          <a:p>
            <a:pPr lvl="1">
              <a:lnSpc>
                <a:spcPct val="120000"/>
              </a:lnSpc>
              <a:spcBef>
                <a:spcPts val="600"/>
              </a:spcBef>
            </a:pPr>
            <a:r>
              <a:rPr lang="en-US" sz="2600" dirty="0" smtClean="0">
                <a:latin typeface="Georgia" panose="02040502050405020303" pitchFamily="18" charset="0"/>
              </a:rPr>
              <a:t>Economic tools, not moral rights</a:t>
            </a: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6</a:t>
            </a:fld>
            <a:endParaRPr lang="en-US" dirty="0">
              <a:solidFill>
                <a:schemeClr val="tx2">
                  <a:lumMod val="75000"/>
                </a:schemeClr>
              </a:solidFill>
            </a:endParaRPr>
          </a:p>
        </p:txBody>
      </p:sp>
    </p:spTree>
    <p:extLst>
      <p:ext uri="{BB962C8B-B14F-4D97-AF65-F5344CB8AC3E}">
        <p14:creationId xmlns:p14="http://schemas.microsoft.com/office/powerpoint/2010/main" val="1357026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860425"/>
          </a:xfrm>
        </p:spPr>
        <p:txBody>
          <a:bodyPr/>
          <a:lstStyle/>
          <a:p>
            <a:pPr algn="ctr">
              <a:defRPr/>
            </a:pPr>
            <a:r>
              <a:rPr lang="en-US" dirty="0" smtClean="0">
                <a:latin typeface="Georgia" panose="02040502050405020303" pitchFamily="18" charset="0"/>
              </a:rPr>
              <a:t>Main Types of IP</a:t>
            </a:r>
            <a:endParaRPr lang="en-US" dirty="0">
              <a:latin typeface="Georgia" panose="02040502050405020303" pitchFamily="18" charset="0"/>
            </a:endParaRPr>
          </a:p>
        </p:txBody>
      </p:sp>
      <p:sp>
        <p:nvSpPr>
          <p:cNvPr id="5" name="Content Placeholder 4"/>
          <p:cNvSpPr>
            <a:spLocks noGrp="1"/>
          </p:cNvSpPr>
          <p:nvPr>
            <p:ph idx="13"/>
          </p:nvPr>
        </p:nvSpPr>
        <p:spPr>
          <a:xfrm>
            <a:off x="990600" y="914400"/>
            <a:ext cx="7772400" cy="5334000"/>
          </a:xfrm>
        </p:spPr>
        <p:txBody>
          <a:bodyPr>
            <a:normAutofit fontScale="92500" lnSpcReduction="20000"/>
          </a:bodyPr>
          <a:lstStyle/>
          <a:p>
            <a:pPr>
              <a:lnSpc>
                <a:spcPct val="120000"/>
              </a:lnSpc>
              <a:spcBef>
                <a:spcPts val="0"/>
              </a:spcBef>
            </a:pPr>
            <a:r>
              <a:rPr lang="en-US" sz="2600" dirty="0" smtClean="0">
                <a:latin typeface="Georgia" pitchFamily="18" charset="0"/>
              </a:rPr>
              <a:t>Patents </a:t>
            </a:r>
            <a:r>
              <a:rPr lang="en-US" sz="2600" dirty="0">
                <a:latin typeface="Georgia" pitchFamily="18" charset="0"/>
              </a:rPr>
              <a:t>- (P)</a:t>
            </a:r>
          </a:p>
          <a:p>
            <a:pPr lvl="1">
              <a:lnSpc>
                <a:spcPct val="120000"/>
              </a:lnSpc>
              <a:spcBef>
                <a:spcPts val="0"/>
              </a:spcBef>
            </a:pPr>
            <a:r>
              <a:rPr lang="en-US" sz="2200" dirty="0">
                <a:latin typeface="Georgia" pitchFamily="18" charset="0"/>
              </a:rPr>
              <a:t>Functionality</a:t>
            </a:r>
          </a:p>
          <a:p>
            <a:pPr lvl="1">
              <a:lnSpc>
                <a:spcPct val="120000"/>
              </a:lnSpc>
              <a:spcBef>
                <a:spcPts val="0"/>
              </a:spcBef>
            </a:pPr>
            <a:r>
              <a:rPr lang="en-US" sz="2200" dirty="0">
                <a:latin typeface="Georgia" pitchFamily="18" charset="0"/>
              </a:rPr>
              <a:t>How something </a:t>
            </a:r>
            <a:r>
              <a:rPr lang="en-US" sz="2200" dirty="0" smtClean="0">
                <a:latin typeface="Georgia" pitchFamily="18" charset="0"/>
              </a:rPr>
              <a:t>works</a:t>
            </a:r>
          </a:p>
          <a:p>
            <a:pPr>
              <a:lnSpc>
                <a:spcPct val="120000"/>
              </a:lnSpc>
              <a:spcBef>
                <a:spcPts val="0"/>
              </a:spcBef>
            </a:pPr>
            <a:r>
              <a:rPr lang="en-US" sz="2600" dirty="0" smtClean="0">
                <a:latin typeface="Georgia" pitchFamily="18" charset="0"/>
              </a:rPr>
              <a:t>Design Patents </a:t>
            </a:r>
          </a:p>
          <a:p>
            <a:pPr lvl="1">
              <a:lnSpc>
                <a:spcPct val="120000"/>
              </a:lnSpc>
              <a:spcBef>
                <a:spcPts val="0"/>
              </a:spcBef>
            </a:pPr>
            <a:r>
              <a:rPr lang="en-US" sz="2200" dirty="0" smtClean="0">
                <a:latin typeface="Georgia" pitchFamily="18" charset="0"/>
              </a:rPr>
              <a:t>Ornamental Appearance of industrial article</a:t>
            </a:r>
            <a:endParaRPr lang="en-US" sz="2200" dirty="0">
              <a:latin typeface="Georgia" pitchFamily="18" charset="0"/>
            </a:endParaRPr>
          </a:p>
          <a:p>
            <a:pPr>
              <a:lnSpc>
                <a:spcPct val="120000"/>
              </a:lnSpc>
              <a:spcBef>
                <a:spcPts val="0"/>
              </a:spcBef>
            </a:pPr>
            <a:r>
              <a:rPr lang="en-US" sz="2600" dirty="0">
                <a:latin typeface="Georgia" pitchFamily="18" charset="0"/>
              </a:rPr>
              <a:t>Copyrights - ©</a:t>
            </a:r>
          </a:p>
          <a:p>
            <a:pPr lvl="1">
              <a:lnSpc>
                <a:spcPct val="120000"/>
              </a:lnSpc>
              <a:spcBef>
                <a:spcPts val="0"/>
              </a:spcBef>
            </a:pPr>
            <a:r>
              <a:rPr lang="en-US" sz="2200" dirty="0">
                <a:latin typeface="Georgia" pitchFamily="18" charset="0"/>
              </a:rPr>
              <a:t>Expression</a:t>
            </a:r>
          </a:p>
          <a:p>
            <a:pPr lvl="1">
              <a:lnSpc>
                <a:spcPct val="120000"/>
              </a:lnSpc>
              <a:spcBef>
                <a:spcPts val="0"/>
              </a:spcBef>
            </a:pPr>
            <a:r>
              <a:rPr lang="en-US" sz="2200" dirty="0">
                <a:latin typeface="Georgia" pitchFamily="18" charset="0"/>
              </a:rPr>
              <a:t>What something looks like, sounds like, etc.</a:t>
            </a:r>
          </a:p>
          <a:p>
            <a:pPr>
              <a:lnSpc>
                <a:spcPct val="120000"/>
              </a:lnSpc>
              <a:spcBef>
                <a:spcPts val="0"/>
              </a:spcBef>
            </a:pPr>
            <a:r>
              <a:rPr lang="en-US" sz="2600" dirty="0">
                <a:latin typeface="Georgia" pitchFamily="18" charset="0"/>
              </a:rPr>
              <a:t>Trademarks – TM, ®</a:t>
            </a:r>
          </a:p>
          <a:p>
            <a:pPr lvl="1">
              <a:lnSpc>
                <a:spcPct val="120000"/>
              </a:lnSpc>
              <a:spcBef>
                <a:spcPts val="0"/>
              </a:spcBef>
            </a:pPr>
            <a:r>
              <a:rPr lang="en-US" sz="2200" dirty="0">
                <a:latin typeface="Georgia" pitchFamily="18" charset="0"/>
              </a:rPr>
              <a:t>Origin of goods in trade</a:t>
            </a:r>
          </a:p>
          <a:p>
            <a:pPr lvl="1">
              <a:lnSpc>
                <a:spcPct val="120000"/>
              </a:lnSpc>
              <a:spcBef>
                <a:spcPts val="0"/>
              </a:spcBef>
            </a:pPr>
            <a:r>
              <a:rPr lang="en-US" sz="2200" dirty="0">
                <a:latin typeface="Georgia" pitchFamily="18" charset="0"/>
              </a:rPr>
              <a:t>Who a product comes </a:t>
            </a:r>
            <a:r>
              <a:rPr lang="en-US" sz="2200" dirty="0" smtClean="0">
                <a:latin typeface="Georgia" pitchFamily="18" charset="0"/>
              </a:rPr>
              <a:t>from</a:t>
            </a:r>
          </a:p>
          <a:p>
            <a:pPr>
              <a:lnSpc>
                <a:spcPct val="120000"/>
              </a:lnSpc>
              <a:spcBef>
                <a:spcPts val="0"/>
              </a:spcBef>
            </a:pPr>
            <a:r>
              <a:rPr lang="en-US" sz="2600" dirty="0" smtClean="0">
                <a:latin typeface="Georgia" pitchFamily="18" charset="0"/>
              </a:rPr>
              <a:t>Trade Secret</a:t>
            </a:r>
          </a:p>
          <a:p>
            <a:pPr lvl="1">
              <a:lnSpc>
                <a:spcPct val="120000"/>
              </a:lnSpc>
              <a:spcBef>
                <a:spcPts val="0"/>
              </a:spcBef>
            </a:pPr>
            <a:r>
              <a:rPr lang="en-US" sz="2200" dirty="0" smtClean="0">
                <a:latin typeface="Georgia" pitchFamily="18" charset="0"/>
              </a:rPr>
              <a:t>Information that is valuable and secret</a:t>
            </a:r>
            <a:endParaRPr lang="en-US" sz="2200" dirty="0">
              <a:latin typeface="Georgia" pitchFamily="18" charset="0"/>
            </a:endParaRPr>
          </a:p>
          <a:p>
            <a:pPr>
              <a:lnSpc>
                <a:spcPct val="120000"/>
              </a:lnSpc>
              <a:spcBef>
                <a:spcPts val="0"/>
              </a:spcBef>
            </a:pPr>
            <a:r>
              <a:rPr lang="en-US" sz="2600" dirty="0">
                <a:latin typeface="Georgia" pitchFamily="18" charset="0"/>
              </a:rPr>
              <a:t>Can have (P), </a:t>
            </a:r>
            <a:r>
              <a:rPr lang="en-US" sz="2600" dirty="0" smtClean="0">
                <a:latin typeface="Georgia" pitchFamily="18" charset="0"/>
              </a:rPr>
              <a:t>©, </a:t>
            </a:r>
            <a:r>
              <a:rPr lang="en-US" sz="2600" dirty="0">
                <a:latin typeface="Georgia" pitchFamily="18" charset="0"/>
              </a:rPr>
              <a:t>and TM/® in same product</a:t>
            </a:r>
          </a:p>
          <a:p>
            <a:pPr>
              <a:lnSpc>
                <a:spcPct val="120000"/>
              </a:lnSpc>
              <a:spcBef>
                <a:spcPts val="0"/>
              </a:spcBef>
            </a:pPr>
            <a:r>
              <a:rPr lang="en-US" sz="2600" dirty="0">
                <a:latin typeface="Georgia" pitchFamily="18" charset="0"/>
              </a:rPr>
              <a:t>Many other IP rights</a:t>
            </a: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7</a:t>
            </a:fld>
            <a:endParaRPr lang="en-US" dirty="0">
              <a:solidFill>
                <a:schemeClr val="tx2">
                  <a:lumMod val="75000"/>
                </a:schemeClr>
              </a:solidFill>
            </a:endParaRPr>
          </a:p>
        </p:txBody>
      </p:sp>
    </p:spTree>
    <p:extLst>
      <p:ext uri="{BB962C8B-B14F-4D97-AF65-F5344CB8AC3E}">
        <p14:creationId xmlns:p14="http://schemas.microsoft.com/office/powerpoint/2010/main" val="755636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8001000" cy="1143000"/>
          </a:xfrm>
        </p:spPr>
        <p:txBody>
          <a:bodyPr/>
          <a:lstStyle/>
          <a:p>
            <a:pPr algn="ctr" eaLnBrk="1" hangingPunct="1"/>
            <a:r>
              <a:rPr lang="en-US" dirty="0" smtClean="0">
                <a:latin typeface="Georgia" pitchFamily="18" charset="0"/>
              </a:rPr>
              <a:t>Where did Patents Come From?</a:t>
            </a:r>
          </a:p>
        </p:txBody>
      </p:sp>
      <p:sp>
        <p:nvSpPr>
          <p:cNvPr id="22531" name="Content Placeholder 2"/>
          <p:cNvSpPr>
            <a:spLocks noGrp="1"/>
          </p:cNvSpPr>
          <p:nvPr>
            <p:ph idx="4294967295"/>
          </p:nvPr>
        </p:nvSpPr>
        <p:spPr>
          <a:xfrm>
            <a:off x="914399" y="1154112"/>
            <a:ext cx="8001001" cy="5094287"/>
          </a:xfrm>
        </p:spPr>
        <p:txBody>
          <a:bodyPr>
            <a:normAutofit/>
          </a:bodyPr>
          <a:lstStyle/>
          <a:p>
            <a:pPr eaLnBrk="1" hangingPunct="1">
              <a:lnSpc>
                <a:spcPct val="90000"/>
              </a:lnSpc>
            </a:pPr>
            <a:r>
              <a:rPr lang="en-US" sz="2800" dirty="0" smtClean="0">
                <a:latin typeface="Georgia" pitchFamily="18" charset="0"/>
              </a:rPr>
              <a:t>Before Patents</a:t>
            </a:r>
          </a:p>
          <a:p>
            <a:pPr lvl="1" eaLnBrk="1" hangingPunct="1">
              <a:lnSpc>
                <a:spcPct val="90000"/>
              </a:lnSpc>
            </a:pPr>
            <a:r>
              <a:rPr lang="en-US" sz="2400" dirty="0" smtClean="0">
                <a:latin typeface="Georgia" pitchFamily="18" charset="0"/>
              </a:rPr>
              <a:t>Important discoveries were kept secret because that was the only way that you (and your heirs or apprentices) could profit from them</a:t>
            </a:r>
          </a:p>
          <a:p>
            <a:pPr eaLnBrk="1" hangingPunct="1">
              <a:lnSpc>
                <a:spcPct val="90000"/>
              </a:lnSpc>
            </a:pPr>
            <a:r>
              <a:rPr lang="en-US" sz="2800" dirty="0" smtClean="0">
                <a:latin typeface="Georgia" pitchFamily="18" charset="0"/>
              </a:rPr>
              <a:t>Often the discovery was lost!</a:t>
            </a:r>
          </a:p>
          <a:p>
            <a:pPr lvl="1" eaLnBrk="1" hangingPunct="1">
              <a:lnSpc>
                <a:spcPct val="90000"/>
              </a:lnSpc>
            </a:pPr>
            <a:r>
              <a:rPr lang="en-US" sz="2400" dirty="0" smtClean="0">
                <a:latin typeface="Georgia" pitchFamily="18" charset="0"/>
              </a:rPr>
              <a:t>Inventors died a lot</a:t>
            </a:r>
          </a:p>
          <a:p>
            <a:pPr lvl="1" eaLnBrk="1" hangingPunct="1">
              <a:lnSpc>
                <a:spcPct val="90000"/>
              </a:lnSpc>
            </a:pPr>
            <a:r>
              <a:rPr lang="en-US" sz="2400" dirty="0" smtClean="0">
                <a:latin typeface="Georgia" pitchFamily="18" charset="0"/>
              </a:rPr>
              <a:t>No net societal advancement</a:t>
            </a:r>
          </a:p>
          <a:p>
            <a:pPr lvl="1" eaLnBrk="1" hangingPunct="1">
              <a:lnSpc>
                <a:spcPct val="90000"/>
              </a:lnSpc>
            </a:pPr>
            <a:r>
              <a:rPr lang="en-US" sz="2400" dirty="0" smtClean="0">
                <a:latin typeface="Georgia" pitchFamily="18" charset="0"/>
              </a:rPr>
              <a:t>No propagation throughout society </a:t>
            </a:r>
          </a:p>
          <a:p>
            <a:pPr>
              <a:lnSpc>
                <a:spcPct val="90000"/>
              </a:lnSpc>
            </a:pPr>
            <a:r>
              <a:rPr lang="en-US" sz="2800" dirty="0" smtClean="0">
                <a:latin typeface="Georgia" pitchFamily="18" charset="0"/>
              </a:rPr>
              <a:t>All manner of inventions were lost</a:t>
            </a:r>
          </a:p>
          <a:p>
            <a:pPr lvl="1">
              <a:lnSpc>
                <a:spcPct val="90000"/>
              </a:lnSpc>
            </a:pPr>
            <a:r>
              <a:rPr lang="en-US" sz="2400" dirty="0">
                <a:latin typeface="Georgia" pitchFamily="18" charset="0"/>
              </a:rPr>
              <a:t>Advanced medical techniques</a:t>
            </a:r>
          </a:p>
          <a:p>
            <a:pPr lvl="2">
              <a:lnSpc>
                <a:spcPct val="90000"/>
              </a:lnSpc>
            </a:pPr>
            <a:r>
              <a:rPr lang="en-US" sz="2000" dirty="0">
                <a:latin typeface="Georgia" pitchFamily="18" charset="0"/>
              </a:rPr>
              <a:t>Egyptian brain surgery from 3,000 BC</a:t>
            </a:r>
          </a:p>
          <a:p>
            <a:pPr lvl="1">
              <a:lnSpc>
                <a:spcPct val="90000"/>
              </a:lnSpc>
            </a:pPr>
            <a:r>
              <a:rPr lang="en-US" sz="2400" dirty="0" smtClean="0">
                <a:latin typeface="Georgia" pitchFamily="18" charset="0"/>
              </a:rPr>
              <a:t>Roman techniques for architecture, road-building, metallurgy, </a:t>
            </a:r>
            <a:r>
              <a:rPr lang="en-US" sz="2400" dirty="0">
                <a:latin typeface="Georgia" pitchFamily="18" charset="0"/>
              </a:rPr>
              <a:t>agriculture, etc</a:t>
            </a:r>
            <a:r>
              <a:rPr lang="en-US" sz="2400" dirty="0" smtClean="0">
                <a:latin typeface="Georgia" pitchFamily="18" charset="0"/>
              </a:rPr>
              <a:t>.</a:t>
            </a:r>
            <a:endParaRPr lang="en-US" sz="2400" dirty="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8</a:t>
            </a:fld>
            <a:endParaRPr lang="en-US" dirty="0"/>
          </a:p>
        </p:txBody>
      </p:sp>
    </p:spTree>
    <p:extLst>
      <p:ext uri="{BB962C8B-B14F-4D97-AF65-F5344CB8AC3E}">
        <p14:creationId xmlns:p14="http://schemas.microsoft.com/office/powerpoint/2010/main" val="3837386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-1</a:t>
            </a:r>
          </a:p>
        </p:txBody>
      </p:sp>
      <p:sp>
        <p:nvSpPr>
          <p:cNvPr id="22531" name="Content Placeholder 2"/>
          <p:cNvSpPr>
            <a:spLocks noGrp="1"/>
          </p:cNvSpPr>
          <p:nvPr>
            <p:ph idx="4294967295"/>
          </p:nvPr>
        </p:nvSpPr>
        <p:spPr>
          <a:xfrm>
            <a:off x="821777" y="1143000"/>
            <a:ext cx="8001001" cy="5094287"/>
          </a:xfrm>
        </p:spPr>
        <p:txBody>
          <a:bodyPr>
            <a:normAutofit/>
          </a:bodyPr>
          <a:lstStyle/>
          <a:p>
            <a:pPr>
              <a:lnSpc>
                <a:spcPct val="90000"/>
              </a:lnSpc>
            </a:pPr>
            <a:r>
              <a:rPr lang="en-US" sz="2800" dirty="0" err="1" smtClean="0">
                <a:latin typeface="Georgia" pitchFamily="18" charset="0"/>
              </a:rPr>
              <a:t>Antikythera</a:t>
            </a:r>
            <a:r>
              <a:rPr lang="en-US" sz="2800" dirty="0" smtClean="0">
                <a:latin typeface="Georgia" pitchFamily="18" charset="0"/>
              </a:rPr>
              <a:t> mechanism ~200 BC</a:t>
            </a:r>
          </a:p>
          <a:p>
            <a:pPr lvl="1">
              <a:lnSpc>
                <a:spcPct val="90000"/>
              </a:lnSpc>
            </a:pPr>
            <a:r>
              <a:rPr lang="en-US" sz="2000" dirty="0" smtClean="0">
                <a:latin typeface="Georgia" pitchFamily="18" charset="0"/>
              </a:rPr>
              <a:t>Analog </a:t>
            </a:r>
            <a:r>
              <a:rPr lang="en-US" sz="2000" dirty="0">
                <a:latin typeface="Georgia" pitchFamily="18" charset="0"/>
              </a:rPr>
              <a:t>computer </a:t>
            </a:r>
            <a:r>
              <a:rPr lang="en-US" sz="2000" dirty="0" smtClean="0">
                <a:latin typeface="Georgia" pitchFamily="18" charset="0"/>
              </a:rPr>
              <a:t>- simultaneous </a:t>
            </a:r>
            <a:r>
              <a:rPr lang="en-US" sz="2000" dirty="0">
                <a:latin typeface="Georgia" pitchFamily="18" charset="0"/>
              </a:rPr>
              <a:t>calculation of the position of the Sun and Moon, the moon phase, eclipse, and calendar cycles, and </a:t>
            </a:r>
            <a:r>
              <a:rPr lang="en-US" sz="2000" dirty="0" smtClean="0">
                <a:latin typeface="Georgia" pitchFamily="18" charset="0"/>
              </a:rPr>
              <a:t>locations </a:t>
            </a:r>
            <a:r>
              <a:rPr lang="en-US" sz="2000" dirty="0">
                <a:latin typeface="Georgia" pitchFamily="18" charset="0"/>
              </a:rPr>
              <a:t>of </a:t>
            </a:r>
            <a:r>
              <a:rPr lang="en-US" sz="2000" dirty="0" smtClean="0">
                <a:latin typeface="Georgia" pitchFamily="18" charset="0"/>
              </a:rPr>
              <a:t>some planets</a:t>
            </a:r>
          </a:p>
          <a:p>
            <a:pPr lvl="1">
              <a:lnSpc>
                <a:spcPct val="90000"/>
              </a:lnSpc>
            </a:pPr>
            <a:r>
              <a:rPr lang="en-US" sz="2000" dirty="0" smtClean="0">
                <a:latin typeface="Georgia" pitchFamily="18" charset="0"/>
              </a:rPr>
              <a:t>Not equaled until the 1400s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7999"/>
            <a:ext cx="30003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047999"/>
            <a:ext cx="1872156" cy="357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590800"/>
            <a:ext cx="3124200" cy="416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5BFA542-0988-4A36-854C-5BEFA4BA71A4}" type="slidenum">
              <a:rPr lang="en-US" smtClean="0"/>
              <a:pPr/>
              <a:t>9</a:t>
            </a:fld>
            <a:endParaRPr lang="en-US" dirty="0"/>
          </a:p>
        </p:txBody>
      </p:sp>
    </p:spTree>
    <p:extLst>
      <p:ext uri="{BB962C8B-B14F-4D97-AF65-F5344CB8AC3E}">
        <p14:creationId xmlns:p14="http://schemas.microsoft.com/office/powerpoint/2010/main" val="2181302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18036</TotalTime>
  <Words>3190</Words>
  <Application>Microsoft Office PowerPoint</Application>
  <PresentationFormat>On-screen Show (4:3)</PresentationFormat>
  <Paragraphs>423</Paragraphs>
  <Slides>36</Slides>
  <Notes>26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Agenda</vt:lpstr>
      <vt:lpstr>Who is Joe Barich?</vt:lpstr>
      <vt:lpstr>Who is Joe Barich?</vt:lpstr>
      <vt:lpstr>Agenda</vt:lpstr>
      <vt:lpstr>IP In General</vt:lpstr>
      <vt:lpstr>Main Types of IP</vt:lpstr>
      <vt:lpstr>Where did Patents Come From?</vt:lpstr>
      <vt:lpstr>Lost Technology -1</vt:lpstr>
      <vt:lpstr>Lost Technology -2</vt:lpstr>
      <vt:lpstr>Need For An Economic Solution</vt:lpstr>
      <vt:lpstr>Patent Economic Basis</vt:lpstr>
      <vt:lpstr>TM and © Economic Basis</vt:lpstr>
      <vt:lpstr>Reality of IP Rights - 1</vt:lpstr>
      <vt:lpstr>Reality of IP Rights - 2</vt:lpstr>
      <vt:lpstr>Reality of IP Rights - 3</vt:lpstr>
      <vt:lpstr>Agenda</vt:lpstr>
      <vt:lpstr> What is a Patent?</vt:lpstr>
      <vt:lpstr>Novelty (PTO) ≠ Infringement (Sales)</vt:lpstr>
      <vt:lpstr>What is a Patent Application? </vt:lpstr>
      <vt:lpstr> </vt:lpstr>
      <vt:lpstr> </vt:lpstr>
      <vt:lpstr>What is Prior Art?</vt:lpstr>
      <vt:lpstr> Warning! - BAR DATES!</vt:lpstr>
      <vt:lpstr>Novelty vs. Infringement</vt:lpstr>
      <vt:lpstr>Patent Claims - 1</vt:lpstr>
      <vt:lpstr>Patent Claims - 2</vt:lpstr>
      <vt:lpstr>Litigating a Patent</vt:lpstr>
      <vt:lpstr> </vt:lpstr>
      <vt:lpstr>Provisional Patent Application</vt:lpstr>
      <vt:lpstr>Entrepreneur Patent Advice - 1</vt:lpstr>
      <vt:lpstr>Entrepreneur Patent Advice - 2</vt:lpstr>
      <vt:lpstr>Entrepreneur Patent Advice - 3</vt:lpstr>
      <vt:lpstr>Agenda</vt:lpstr>
      <vt:lpstr>Summary Chart</vt:lpstr>
      <vt:lpst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Archer Design</dc:creator>
  <cp:lastModifiedBy>Joe Barich</cp:lastModifiedBy>
  <cp:revision>132</cp:revision>
  <cp:lastPrinted>2021-05-04T07:28:56Z</cp:lastPrinted>
  <dcterms:created xsi:type="dcterms:W3CDTF">2014-05-30T19:08:16Z</dcterms:created>
  <dcterms:modified xsi:type="dcterms:W3CDTF">2024-04-08T04:07:52Z</dcterms:modified>
</cp:coreProperties>
</file>